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75CCB"/>
    <a:srgbClr val="69FF37"/>
    <a:srgbClr val="E21606"/>
    <a:srgbClr val="CC3432"/>
    <a:srgbClr val="FF72E1"/>
    <a:srgbClr val="AFEEEE"/>
    <a:srgbClr val="FCE5B5"/>
    <a:srgbClr val="D2B48C"/>
    <a:srgbClr val="7B6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70"/>
    <p:restoredTop sz="96149"/>
  </p:normalViewPr>
  <p:slideViewPr>
    <p:cSldViewPr snapToGrid="0" snapToObjects="1">
      <p:cViewPr>
        <p:scale>
          <a:sx n="94" d="100"/>
          <a:sy n="94" d="100"/>
        </p:scale>
        <p:origin x="3272" y="264"/>
      </p:cViewPr>
      <p:guideLst>
        <p:guide orient="horz" pos="3168"/>
        <p:guide pos="2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74C84-1109-E243-B119-AB3C73A2D85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15B76-8BBC-6E40-A60B-A3C5BDF4F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16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plibre.org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6788" y="1143000"/>
            <a:ext cx="2384425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15B76-8BBC-6E40-A60B-A3C5BDF4FD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52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6788" y="1143000"/>
            <a:ext cx="2384425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 | MapLibre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15B76-8BBC-6E40-A60B-A3C5BDF4FD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5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5"/>
            <a:ext cx="6606540" cy="21560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5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4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3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1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0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08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1"/>
            <a:ext cx="6606540" cy="2200274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8618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3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56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74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092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11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3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48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346962"/>
            <a:ext cx="3432810" cy="6638079"/>
          </a:xfrm>
        </p:spPr>
        <p:txBody>
          <a:bodyPr/>
          <a:lstStyle>
            <a:lvl1pPr>
              <a:defRPr sz="2380"/>
            </a:lvl1pPr>
            <a:lvl2pPr>
              <a:defRPr sz="2040"/>
            </a:lvl2pPr>
            <a:lvl3pPr>
              <a:defRPr sz="1700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346962"/>
            <a:ext cx="3432810" cy="6638079"/>
          </a:xfrm>
        </p:spPr>
        <p:txBody>
          <a:bodyPr/>
          <a:lstStyle>
            <a:lvl1pPr>
              <a:defRPr sz="2380"/>
            </a:lvl1pPr>
            <a:lvl2pPr>
              <a:defRPr sz="2040"/>
            </a:lvl2pPr>
            <a:lvl3pPr>
              <a:defRPr sz="1700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18" indent="0">
              <a:buNone/>
              <a:defRPr sz="1700" b="1"/>
            </a:lvl2pPr>
            <a:lvl3pPr marL="777237" indent="0">
              <a:buNone/>
              <a:defRPr sz="1530" b="1"/>
            </a:lvl3pPr>
            <a:lvl4pPr marL="1165856" indent="0">
              <a:buNone/>
              <a:defRPr sz="1360" b="1"/>
            </a:lvl4pPr>
            <a:lvl5pPr marL="1554474" indent="0">
              <a:buNone/>
              <a:defRPr sz="1360" b="1"/>
            </a:lvl5pPr>
            <a:lvl6pPr marL="1943092" indent="0">
              <a:buNone/>
              <a:defRPr sz="1360" b="1"/>
            </a:lvl6pPr>
            <a:lvl7pPr marL="2331711" indent="0">
              <a:buNone/>
              <a:defRPr sz="1360" b="1"/>
            </a:lvl7pPr>
            <a:lvl8pPr marL="2720330" indent="0">
              <a:buNone/>
              <a:defRPr sz="1360" b="1"/>
            </a:lvl8pPr>
            <a:lvl9pPr marL="3108948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040"/>
            </a:lvl1pPr>
            <a:lvl2pPr>
              <a:defRPr sz="1700"/>
            </a:lvl2pPr>
            <a:lvl3pPr>
              <a:defRPr sz="1530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3" y="2251499"/>
            <a:ext cx="3435509" cy="938318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18" indent="0">
              <a:buNone/>
              <a:defRPr sz="1700" b="1"/>
            </a:lvl2pPr>
            <a:lvl3pPr marL="777237" indent="0">
              <a:buNone/>
              <a:defRPr sz="1530" b="1"/>
            </a:lvl3pPr>
            <a:lvl4pPr marL="1165856" indent="0">
              <a:buNone/>
              <a:defRPr sz="1360" b="1"/>
            </a:lvl4pPr>
            <a:lvl5pPr marL="1554474" indent="0">
              <a:buNone/>
              <a:defRPr sz="1360" b="1"/>
            </a:lvl5pPr>
            <a:lvl6pPr marL="1943092" indent="0">
              <a:buNone/>
              <a:defRPr sz="1360" b="1"/>
            </a:lvl6pPr>
            <a:lvl7pPr marL="2331711" indent="0">
              <a:buNone/>
              <a:defRPr sz="1360" b="1"/>
            </a:lvl7pPr>
            <a:lvl8pPr marL="2720330" indent="0">
              <a:buNone/>
              <a:defRPr sz="1360" b="1"/>
            </a:lvl8pPr>
            <a:lvl9pPr marL="3108948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3" y="3189817"/>
            <a:ext cx="3435509" cy="5795222"/>
          </a:xfrm>
        </p:spPr>
        <p:txBody>
          <a:bodyPr/>
          <a:lstStyle>
            <a:lvl1pPr>
              <a:defRPr sz="2040"/>
            </a:lvl1pPr>
            <a:lvl2pPr>
              <a:defRPr sz="1700"/>
            </a:lvl2pPr>
            <a:lvl3pPr>
              <a:defRPr sz="1530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5"/>
            <a:ext cx="4344988" cy="8584566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5"/>
            <a:ext cx="2557066" cy="6880226"/>
          </a:xfrm>
        </p:spPr>
        <p:txBody>
          <a:bodyPr/>
          <a:lstStyle>
            <a:lvl1pPr marL="0" indent="0">
              <a:buNone/>
              <a:defRPr sz="1190"/>
            </a:lvl1pPr>
            <a:lvl2pPr marL="388618" indent="0">
              <a:buNone/>
              <a:defRPr sz="1020"/>
            </a:lvl2pPr>
            <a:lvl3pPr marL="777237" indent="0">
              <a:buNone/>
              <a:defRPr sz="850"/>
            </a:lvl3pPr>
            <a:lvl4pPr marL="1165856" indent="0">
              <a:buNone/>
              <a:defRPr sz="765"/>
            </a:lvl4pPr>
            <a:lvl5pPr marL="1554474" indent="0">
              <a:buNone/>
              <a:defRPr sz="765"/>
            </a:lvl5pPr>
            <a:lvl6pPr marL="1943092" indent="0">
              <a:buNone/>
              <a:defRPr sz="765"/>
            </a:lvl6pPr>
            <a:lvl7pPr marL="2331711" indent="0">
              <a:buNone/>
              <a:defRPr sz="765"/>
            </a:lvl7pPr>
            <a:lvl8pPr marL="2720330" indent="0">
              <a:buNone/>
              <a:defRPr sz="765"/>
            </a:lvl8pPr>
            <a:lvl9pPr marL="3108948" indent="0">
              <a:buNone/>
              <a:defRPr sz="7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2720"/>
            </a:lvl1pPr>
            <a:lvl2pPr marL="388618" indent="0">
              <a:buNone/>
              <a:defRPr sz="2380"/>
            </a:lvl2pPr>
            <a:lvl3pPr marL="777237" indent="0">
              <a:buNone/>
              <a:defRPr sz="2040"/>
            </a:lvl3pPr>
            <a:lvl4pPr marL="1165856" indent="0">
              <a:buNone/>
              <a:defRPr sz="1700"/>
            </a:lvl4pPr>
            <a:lvl5pPr marL="1554474" indent="0">
              <a:buNone/>
              <a:defRPr sz="1700"/>
            </a:lvl5pPr>
            <a:lvl6pPr marL="1943092" indent="0">
              <a:buNone/>
              <a:defRPr sz="1700"/>
            </a:lvl6pPr>
            <a:lvl7pPr marL="2331711" indent="0">
              <a:buNone/>
              <a:defRPr sz="1700"/>
            </a:lvl7pPr>
            <a:lvl8pPr marL="2720330" indent="0">
              <a:buNone/>
              <a:defRPr sz="1700"/>
            </a:lvl8pPr>
            <a:lvl9pPr marL="3108948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190"/>
            </a:lvl1pPr>
            <a:lvl2pPr marL="388618" indent="0">
              <a:buNone/>
              <a:defRPr sz="1020"/>
            </a:lvl2pPr>
            <a:lvl3pPr marL="777237" indent="0">
              <a:buNone/>
              <a:defRPr sz="850"/>
            </a:lvl3pPr>
            <a:lvl4pPr marL="1165856" indent="0">
              <a:buNone/>
              <a:defRPr sz="765"/>
            </a:lvl4pPr>
            <a:lvl5pPr marL="1554474" indent="0">
              <a:buNone/>
              <a:defRPr sz="765"/>
            </a:lvl5pPr>
            <a:lvl6pPr marL="1943092" indent="0">
              <a:buNone/>
              <a:defRPr sz="765"/>
            </a:lvl6pPr>
            <a:lvl7pPr marL="2331711" indent="0">
              <a:buNone/>
              <a:defRPr sz="765"/>
            </a:lvl7pPr>
            <a:lvl8pPr marL="2720330" indent="0">
              <a:buNone/>
              <a:defRPr sz="765"/>
            </a:lvl8pPr>
            <a:lvl9pPr marL="3108948" indent="0">
              <a:buNone/>
              <a:defRPr sz="7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04"/>
            <a:ext cx="1748790" cy="85822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04"/>
            <a:ext cx="5116830" cy="85822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2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9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9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9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88618" rtl="0" eaLnBrk="1" latinLnBrk="0" hangingPunct="1"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463" indent="-291463" algn="l" defTabSz="388618" rtl="0" eaLnBrk="1" latinLnBrk="0" hangingPunct="1">
        <a:spcBef>
          <a:spcPct val="20000"/>
        </a:spcBef>
        <a:buFont typeface="Arial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1pPr>
      <a:lvl2pPr marL="631505" indent="-242887" algn="l" defTabSz="388618" rtl="0" eaLnBrk="1" latinLnBrk="0" hangingPunct="1">
        <a:spcBef>
          <a:spcPct val="20000"/>
        </a:spcBef>
        <a:buFont typeface="Arial"/>
        <a:buChar char="–"/>
        <a:defRPr sz="2380" kern="1200">
          <a:solidFill>
            <a:schemeClr val="tx1"/>
          </a:solidFill>
          <a:latin typeface="+mn-lt"/>
          <a:ea typeface="+mn-ea"/>
          <a:cs typeface="+mn-cs"/>
        </a:defRPr>
      </a:lvl2pPr>
      <a:lvl3pPr marL="971546" indent="-194309" algn="l" defTabSz="388618" rtl="0" eaLnBrk="1" latinLnBrk="0" hangingPunct="1">
        <a:spcBef>
          <a:spcPct val="20000"/>
        </a:spcBef>
        <a:buFont typeface="Arial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64" indent="-194309" algn="l" defTabSz="388618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83" indent="-194309" algn="l" defTabSz="388618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02" indent="-194309" algn="l" defTabSz="388618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20" indent="-194309" algn="l" defTabSz="388618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38" indent="-194309" algn="l" defTabSz="388618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57" indent="-194309" algn="l" defTabSz="388618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18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37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56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74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092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11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30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48" algn="l" defTabSz="388618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2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baseball field with a crowd of people in the background&#10;&#10;Description automatically generated">
            <a:extLst>
              <a:ext uri="{FF2B5EF4-FFF2-40B4-BE49-F238E27FC236}">
                <a16:creationId xmlns:a16="http://schemas.microsoft.com/office/drawing/2014/main" id="{1785638F-F07A-222F-6B25-64D4DEE834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45" r="11433"/>
          <a:stretch>
            <a:fillRect/>
          </a:stretch>
        </p:blipFill>
        <p:spPr>
          <a:xfrm>
            <a:off x="-159026" y="-69574"/>
            <a:ext cx="8002909" cy="10547625"/>
          </a:xfrm>
          <a:prstGeom prst="rect">
            <a:avLst/>
          </a:prstGeom>
        </p:spPr>
      </p:pic>
      <p:sp>
        <p:nvSpPr>
          <p:cNvPr id="3" name="TextBox 2"/>
          <p:cNvSpPr txBox="1">
            <a:spLocks/>
          </p:cNvSpPr>
          <p:nvPr/>
        </p:nvSpPr>
        <p:spPr>
          <a:xfrm>
            <a:off x="140504" y="15061"/>
            <a:ext cx="3179140" cy="6417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70" b="1" dirty="0">
                <a:solidFill>
                  <a:srgbClr val="FFFFFF"/>
                </a:solidFill>
                <a:latin typeface="Franklin Gothic Medium"/>
              </a:rPr>
              <a:t>CHICAGO CUBS</a:t>
            </a:r>
          </a:p>
        </p:txBody>
      </p:sp>
      <p:sp>
        <p:nvSpPr>
          <p:cNvPr id="4" name="TextBox 3"/>
          <p:cNvSpPr txBox="1">
            <a:spLocks/>
          </p:cNvSpPr>
          <p:nvPr/>
        </p:nvSpPr>
        <p:spPr>
          <a:xfrm>
            <a:off x="442440" y="495523"/>
            <a:ext cx="341778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CEA03233-01D2-A14C-A4F8-93E2F3D989FD}" type="datetime2">
              <a:rPr lang="en-US" sz="1700">
                <a:solidFill>
                  <a:srgbClr val="FFFFFF"/>
                </a:solidFill>
                <a:latin typeface="Franklin Gothic Medium"/>
              </a:rPr>
              <a:t>Saturday, October 17, 2026</a:t>
            </a:fld>
            <a:endParaRPr sz="1700" dirty="0">
              <a:solidFill>
                <a:srgbClr val="FFFFFF"/>
              </a:solidFill>
              <a:latin typeface="Franklin Gothic Medium"/>
            </a:endParaRPr>
          </a:p>
        </p:txBody>
      </p:sp>
      <p:sp>
        <p:nvSpPr>
          <p:cNvPr id="5" name="TextBox 4"/>
          <p:cNvSpPr txBox="1">
            <a:spLocks/>
          </p:cNvSpPr>
          <p:nvPr/>
        </p:nvSpPr>
        <p:spPr>
          <a:xfrm>
            <a:off x="442440" y="801739"/>
            <a:ext cx="2970493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Franklin Gothic Medium"/>
                <a:sym typeface="Wingdings" pitchFamily="2" charset="2"/>
              </a:rPr>
              <a:t>6:45 AM </a:t>
            </a:r>
            <a:r>
              <a:rPr lang="en-US" sz="1700" dirty="0">
                <a:solidFill>
                  <a:srgbClr val="FFFFFF"/>
                </a:solidFill>
                <a:latin typeface="Franklin Gothic Medium"/>
              </a:rPr>
              <a:t>CT Weather Forecast</a:t>
            </a:r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4289225" y="950943"/>
            <a:ext cx="932687" cy="21005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765" dirty="0">
                <a:solidFill>
                  <a:schemeClr val="bg1"/>
                </a:solidFill>
                <a:latin typeface="Franklin Gothic Medium"/>
              </a:rPr>
              <a:t>WINDS TODAY</a:t>
            </a:r>
            <a:endParaRPr sz="765" dirty="0">
              <a:solidFill>
                <a:schemeClr val="bg1"/>
              </a:solidFill>
              <a:latin typeface="Franklin Gothic Medium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303803" y="7221787"/>
            <a:ext cx="2565710" cy="32778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30" dirty="0">
                <a:solidFill>
                  <a:schemeClr val="bg1"/>
                </a:solidFill>
                <a:latin typeface="Franklin Gothic Medium"/>
              </a:rPr>
              <a:t>TEMPERATURES &amp; WINDS</a:t>
            </a:r>
            <a:endParaRPr sz="1530" dirty="0">
              <a:solidFill>
                <a:schemeClr val="bg1"/>
              </a:solidFill>
              <a:latin typeface="Franklin Gothic Medium"/>
            </a:endParaRP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124384" y="8998738"/>
            <a:ext cx="1692451" cy="32778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530" dirty="0">
                <a:solidFill>
                  <a:srgbClr val="FFFFFF"/>
                </a:solidFill>
                <a:latin typeface="Franklin Gothic Medium"/>
              </a:rPr>
              <a:t>FORECAST NOTES</a:t>
            </a: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163711" y="7579446"/>
            <a:ext cx="7464744" cy="13488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30" dirty="0"/>
          </a:p>
        </p:txBody>
      </p:sp>
      <p:sp>
        <p:nvSpPr>
          <p:cNvPr id="11" name="TextBox 10"/>
          <p:cNvSpPr txBox="1">
            <a:spLocks/>
          </p:cNvSpPr>
          <p:nvPr/>
        </p:nvSpPr>
        <p:spPr>
          <a:xfrm>
            <a:off x="163711" y="7578419"/>
            <a:ext cx="1346938" cy="27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90" dirty="0">
                <a:solidFill>
                  <a:srgbClr val="C00000"/>
                </a:solidFill>
                <a:latin typeface="Franklin Gothic Medium"/>
              </a:rPr>
              <a:t>TEMPERATURES:</a:t>
            </a:r>
            <a:endParaRPr sz="1190" dirty="0">
              <a:solidFill>
                <a:srgbClr val="C00000"/>
              </a:solidFill>
              <a:latin typeface="Franklin Gothic Medium"/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163711" y="7967213"/>
            <a:ext cx="1346938" cy="27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90" dirty="0">
                <a:solidFill>
                  <a:srgbClr val="002060"/>
                </a:solidFill>
                <a:latin typeface="Franklin Gothic Medium"/>
              </a:rPr>
              <a:t>WINDS/CLOUDS:</a:t>
            </a:r>
            <a:endParaRPr sz="119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174596" y="8463565"/>
            <a:ext cx="1351652" cy="27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90" dirty="0">
                <a:solidFill>
                  <a:srgbClr val="002060"/>
                </a:solidFill>
                <a:latin typeface="Franklin Gothic Medium"/>
              </a:rPr>
              <a:t>WIND DIRECTION</a:t>
            </a:r>
            <a:r>
              <a:rPr sz="1190" dirty="0">
                <a:solidFill>
                  <a:srgbClr val="002060"/>
                </a:solidFill>
                <a:latin typeface="Franklin Gothic Medium"/>
              </a:rPr>
              <a:t>:</a:t>
            </a:r>
          </a:p>
        </p:txBody>
      </p:sp>
      <p:sp>
        <p:nvSpPr>
          <p:cNvPr id="14" name="Rectangle 13"/>
          <p:cNvSpPr>
            <a:spLocks/>
          </p:cNvSpPr>
          <p:nvPr/>
        </p:nvSpPr>
        <p:spPr>
          <a:xfrm>
            <a:off x="115566" y="9311242"/>
            <a:ext cx="7539228" cy="710374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30" dirty="0"/>
              <a:t>r</a:t>
            </a:r>
            <a:endParaRPr sz="1530" dirty="0"/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124384" y="9349356"/>
            <a:ext cx="2930610" cy="2754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1190" dirty="0">
                <a:solidFill>
                  <a:srgbClr val="002060"/>
                </a:solidFill>
                <a:latin typeface="Franklin Gothic Medium"/>
              </a:rPr>
              <a:t>TODAY’S PRECIP CHANCES/RAIN TOTALS:</a:t>
            </a:r>
            <a:endParaRPr sz="119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19" name="TextBox 18"/>
          <p:cNvSpPr txBox="1">
            <a:spLocks/>
          </p:cNvSpPr>
          <p:nvPr/>
        </p:nvSpPr>
        <p:spPr>
          <a:xfrm>
            <a:off x="178074" y="7774242"/>
            <a:ext cx="7414211" cy="22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Temperatures to peak at 57F today, falling into the mid-40s F overnight.</a:t>
            </a: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187805" y="8176105"/>
            <a:ext cx="741655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Mostly clear skies expected throughout the day. Clouds from lake effect sprinkles/showers possible through at 12PM.</a:t>
            </a:r>
            <a:endParaRPr lang="en-US" sz="900" dirty="0">
              <a:latin typeface="Franklin Gothic Medium"/>
            </a:endParaRPr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176901" y="8642706"/>
            <a:ext cx="7416556" cy="2297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900" dirty="0">
                <a:latin typeface="Franklin Gothic Medium"/>
              </a:rPr>
              <a:t>Winds will generally blow from LF to HP through 10AM, turning from </a:t>
            </a:r>
            <a:r>
              <a:rPr lang="en-US" sz="900" dirty="0">
                <a:solidFill>
                  <a:srgbClr val="FF0000"/>
                </a:solidFill>
                <a:latin typeface="Franklin Gothic Medium"/>
              </a:rPr>
              <a:t>HP to CF the rest of the day</a:t>
            </a:r>
            <a:r>
              <a:rPr lang="en-US" sz="900" dirty="0">
                <a:latin typeface="Franklin Gothic Medium"/>
              </a:rPr>
              <a:t>.</a:t>
            </a:r>
            <a:endParaRPr lang="en-US" sz="893" dirty="0">
              <a:solidFill>
                <a:srgbClr val="FF0000"/>
              </a:solidFill>
              <a:latin typeface="Franklin Gothic Medium"/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131975" y="9555208"/>
            <a:ext cx="75069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Franklin Gothic Medium"/>
              </a:rPr>
              <a:t>Scattered lake effect showers will be possible through 10am. Rainfall of 0.01” – 0.05” is favored. Between 10am – 12pm, an isolated sprinkle can be possible, however, confidence is low. Trace amounts would be favored between 10am – 12pm. </a:t>
            </a:r>
          </a:p>
        </p:txBody>
      </p:sp>
      <p:pic>
        <p:nvPicPr>
          <p:cNvPr id="27" name="Picture 26" descr="Cubs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169" y="147101"/>
            <a:ext cx="854964" cy="8549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DDD20D7-EF45-90ED-867C-F5CA8965A9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7" r="797"/>
          <a:stretch/>
        </p:blipFill>
        <p:spPr>
          <a:xfrm>
            <a:off x="6318466" y="131347"/>
            <a:ext cx="1384360" cy="79132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8B4415D-D65B-514B-6CC6-527D9919DCF5}"/>
              </a:ext>
            </a:extLst>
          </p:cNvPr>
          <p:cNvSpPr>
            <a:spLocks/>
          </p:cNvSpPr>
          <p:nvPr/>
        </p:nvSpPr>
        <p:spPr>
          <a:xfrm>
            <a:off x="116587" y="99260"/>
            <a:ext cx="38861" cy="1061273"/>
          </a:xfrm>
          <a:prstGeom prst="rect">
            <a:avLst/>
          </a:prstGeom>
          <a:solidFill>
            <a:srgbClr val="CC3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pic>
        <p:nvPicPr>
          <p:cNvPr id="38" name="Graphic 37" descr="Daily calendar with solid fill">
            <a:extLst>
              <a:ext uri="{FF2B5EF4-FFF2-40B4-BE49-F238E27FC236}">
                <a16:creationId xmlns:a16="http://schemas.microsoft.com/office/drawing/2014/main" id="{AB280554-166D-2237-E559-D471B81801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0477" y="529413"/>
            <a:ext cx="278182" cy="278182"/>
          </a:xfrm>
          <a:prstGeom prst="rect">
            <a:avLst/>
          </a:prstGeom>
        </p:spPr>
      </p:pic>
      <p:pic>
        <p:nvPicPr>
          <p:cNvPr id="40" name="Graphic 39" descr="Clock with solid fill">
            <a:extLst>
              <a:ext uri="{FF2B5EF4-FFF2-40B4-BE49-F238E27FC236}">
                <a16:creationId xmlns:a16="http://schemas.microsoft.com/office/drawing/2014/main" id="{DCE0BC58-1A7A-725D-123E-FFD0AB8E92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8585" y="854791"/>
            <a:ext cx="241964" cy="241964"/>
          </a:xfrm>
          <a:prstGeom prst="rect">
            <a:avLst/>
          </a:prstGeom>
        </p:spPr>
      </p:pic>
      <p:pic>
        <p:nvPicPr>
          <p:cNvPr id="44" name="Picture 43" descr="A green and brown baseball field&#10;&#10;Description automatically generated">
            <a:extLst>
              <a:ext uri="{FF2B5EF4-FFF2-40B4-BE49-F238E27FC236}">
                <a16:creationId xmlns:a16="http://schemas.microsoft.com/office/drawing/2014/main" id="{B3A5417C-7DE0-478A-881D-2A729F1A1EC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799" b="21137"/>
          <a:stretch/>
        </p:blipFill>
        <p:spPr>
          <a:xfrm>
            <a:off x="4029260" y="81216"/>
            <a:ext cx="1483891" cy="861608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B8B152C-A513-2ECC-D86D-6F9FA93634A7}"/>
              </a:ext>
            </a:extLst>
          </p:cNvPr>
          <p:cNvCxnSpPr>
            <a:cxnSpLocks/>
          </p:cNvCxnSpPr>
          <p:nvPr/>
        </p:nvCxnSpPr>
        <p:spPr>
          <a:xfrm>
            <a:off x="8419849" y="2291535"/>
            <a:ext cx="676277" cy="764144"/>
          </a:xfrm>
          <a:prstGeom prst="straightConnector1">
            <a:avLst/>
          </a:prstGeom>
          <a:ln w="31750">
            <a:solidFill>
              <a:srgbClr val="975CC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Graphic 34" descr="Thermometer with solid fill">
            <a:extLst>
              <a:ext uri="{FF2B5EF4-FFF2-40B4-BE49-F238E27FC236}">
                <a16:creationId xmlns:a16="http://schemas.microsoft.com/office/drawing/2014/main" id="{86235D16-3167-9A5A-E6EA-47EDC77394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9617" y="7251663"/>
            <a:ext cx="276990" cy="276990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1AE5E6C-E232-6407-181A-8F4BFC41C844}"/>
              </a:ext>
            </a:extLst>
          </p:cNvPr>
          <p:cNvCxnSpPr>
            <a:cxnSpLocks/>
            <a:stCxn id="44" idx="2"/>
            <a:endCxn id="44" idx="0"/>
          </p:cNvCxnSpPr>
          <p:nvPr/>
        </p:nvCxnSpPr>
        <p:spPr>
          <a:xfrm flipV="1">
            <a:off x="4771206" y="81216"/>
            <a:ext cx="0" cy="86160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Clock outline">
            <a:extLst>
              <a:ext uri="{FF2B5EF4-FFF2-40B4-BE49-F238E27FC236}">
                <a16:creationId xmlns:a16="http://schemas.microsoft.com/office/drawing/2014/main" id="{7A483A40-E79B-5799-2C12-C02DD3E47B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074" y="1312975"/>
            <a:ext cx="193657" cy="193657"/>
          </a:xfrm>
          <a:prstGeom prst="rect">
            <a:avLst/>
          </a:prstGeom>
        </p:spPr>
      </p:pic>
      <p:sp>
        <p:nvSpPr>
          <p:cNvPr id="37" name="Google Shape;97;p1">
            <a:extLst>
              <a:ext uri="{FF2B5EF4-FFF2-40B4-BE49-F238E27FC236}">
                <a16:creationId xmlns:a16="http://schemas.microsoft.com/office/drawing/2014/main" id="{5F5440F0-E02F-073B-D4FF-C91684DA3D0C}"/>
              </a:ext>
            </a:extLst>
          </p:cNvPr>
          <p:cNvSpPr>
            <a:spLocks/>
          </p:cNvSpPr>
          <p:nvPr/>
        </p:nvSpPr>
        <p:spPr>
          <a:xfrm>
            <a:off x="388241" y="1306011"/>
            <a:ext cx="3881570" cy="271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5" tIns="27420" rIns="54855" bIns="27420" anchor="ctr" anchorCtr="0">
            <a:noAutofit/>
          </a:bodyPr>
          <a:lstStyle/>
          <a:p>
            <a:pPr algn="ctr"/>
            <a:endParaRPr sz="1080">
              <a:solidFill>
                <a:schemeClr val="lt1"/>
              </a:solidFill>
              <a:latin typeface="Franklin Gothic Medium" panose="020B06030201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98;p1">
            <a:extLst>
              <a:ext uri="{FF2B5EF4-FFF2-40B4-BE49-F238E27FC236}">
                <a16:creationId xmlns:a16="http://schemas.microsoft.com/office/drawing/2014/main" id="{5F6BCC41-4307-D3C0-69F2-978995A39073}"/>
              </a:ext>
            </a:extLst>
          </p:cNvPr>
          <p:cNvSpPr txBox="1">
            <a:spLocks/>
          </p:cNvSpPr>
          <p:nvPr/>
        </p:nvSpPr>
        <p:spPr>
          <a:xfrm>
            <a:off x="682815" y="1265763"/>
            <a:ext cx="3202365" cy="33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5" tIns="27420" rIns="54855" bIns="27420" anchor="t" anchorCtr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Franklin Gothic Medium" panose="020B0603020102020204" pitchFamily="34" charset="0"/>
                <a:ea typeface="Libre Franklin Medium"/>
                <a:cs typeface="Libre Franklin Medium"/>
                <a:sym typeface="Libre Franklin Medium"/>
              </a:rPr>
              <a:t>HOUR BY HOUR FORECAST:</a:t>
            </a:r>
            <a:endParaRPr sz="18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3" name="AutoShape 4">
            <a:extLst>
              <a:ext uri="{FF2B5EF4-FFF2-40B4-BE49-F238E27FC236}">
                <a16:creationId xmlns:a16="http://schemas.microsoft.com/office/drawing/2014/main" id="{CEA3738B-C057-6447-376B-6325129DA0DB}"/>
              </a:ext>
            </a:extLst>
          </p:cNvPr>
          <p:cNvSpPr>
            <a:spLocks noChangeAspect="1"/>
          </p:cNvSpPr>
          <p:nvPr/>
        </p:nvSpPr>
        <p:spPr bwMode="auto">
          <a:xfrm>
            <a:off x="3927420" y="2975505"/>
            <a:ext cx="160349" cy="16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4864" tIns="27432" rIns="54864" bIns="27432" numCol="1" anchor="t" anchorCtr="0" compatLnSpc="1">
            <a:prstTxWarp prst="textNoShape">
              <a:avLst/>
            </a:prstTxWarp>
          </a:bodyPr>
          <a:lstStyle/>
          <a:p>
            <a:endParaRPr lang="en-US" sz="84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C537BA0-9D58-7F4C-4A0D-595B8FFEA201}"/>
              </a:ext>
            </a:extLst>
          </p:cNvPr>
          <p:cNvSpPr>
            <a:spLocks/>
          </p:cNvSpPr>
          <p:nvPr/>
        </p:nvSpPr>
        <p:spPr>
          <a:xfrm>
            <a:off x="388242" y="1264099"/>
            <a:ext cx="6980050" cy="585185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4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AD38B7C-AA9D-64C0-B9EF-CEBC1B1C751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3444" b="179"/>
          <a:stretch>
            <a:fillRect/>
          </a:stretch>
        </p:blipFill>
        <p:spPr>
          <a:xfrm>
            <a:off x="404108" y="1620719"/>
            <a:ext cx="6964183" cy="546354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04B80580-5D69-CBB7-0215-E413075391BF}"/>
              </a:ext>
            </a:extLst>
          </p:cNvPr>
          <p:cNvSpPr txBox="1"/>
          <p:nvPr/>
        </p:nvSpPr>
        <p:spPr>
          <a:xfrm>
            <a:off x="5262753" y="1312975"/>
            <a:ext cx="2015573" cy="275460"/>
          </a:xfrm>
          <a:prstGeom prst="rect">
            <a:avLst/>
          </a:prstGeom>
          <a:solidFill>
            <a:srgbClr val="69FF37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190" dirty="0">
                <a:latin typeface="Franklin Gothic Medium"/>
              </a:rPr>
              <a:t>SUN AM DEW: Possible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E550A8B-3BE5-942D-A296-D2F36717DB5F}"/>
              </a:ext>
            </a:extLst>
          </p:cNvPr>
          <p:cNvCxnSpPr>
            <a:cxnSpLocks/>
          </p:cNvCxnSpPr>
          <p:nvPr/>
        </p:nvCxnSpPr>
        <p:spPr>
          <a:xfrm>
            <a:off x="4345725" y="81216"/>
            <a:ext cx="487602" cy="763893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50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aseball field with a crowd of people in the background&#10;&#10;Description automatically generated">
            <a:extLst>
              <a:ext uri="{FF2B5EF4-FFF2-40B4-BE49-F238E27FC236}">
                <a16:creationId xmlns:a16="http://schemas.microsoft.com/office/drawing/2014/main" id="{FF9CC741-E80C-E2B0-9F87-3024C3876A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45" r="11433"/>
          <a:stretch>
            <a:fillRect/>
          </a:stretch>
        </p:blipFill>
        <p:spPr>
          <a:xfrm>
            <a:off x="-42367" y="-29728"/>
            <a:ext cx="7911530" cy="101456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8920DBC-7CE8-C8C3-E554-0073ED461D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5" r="1415"/>
          <a:stretch/>
        </p:blipFill>
        <p:spPr>
          <a:xfrm>
            <a:off x="4940955" y="7073480"/>
            <a:ext cx="2710049" cy="2595786"/>
          </a:xfrm>
          <a:prstGeom prst="rect">
            <a:avLst/>
          </a:prstGeom>
        </p:spPr>
      </p:pic>
      <p:sp>
        <p:nvSpPr>
          <p:cNvPr id="15" name="Rectangle 14"/>
          <p:cNvSpPr>
            <a:spLocks/>
          </p:cNvSpPr>
          <p:nvPr/>
        </p:nvSpPr>
        <p:spPr>
          <a:xfrm>
            <a:off x="121395" y="6547909"/>
            <a:ext cx="4649811" cy="14941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 dirty="0"/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478659" y="1259156"/>
            <a:ext cx="283857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Franklin Gothic Medium"/>
              </a:rPr>
              <a:t>10 DAY FORECAST</a:t>
            </a:r>
            <a:endParaRPr sz="1700" dirty="0">
              <a:solidFill>
                <a:schemeClr val="bg1"/>
              </a:solidFill>
              <a:latin typeface="Franklin Gothic Medium"/>
            </a:endParaRP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4935550" y="6723712"/>
            <a:ext cx="272747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700" dirty="0">
                <a:solidFill>
                  <a:srgbClr val="FFFFFF"/>
                </a:solidFill>
                <a:latin typeface="Franklin Gothic Medium"/>
              </a:rPr>
              <a:t>NEXT 7 DAY RAINFALL</a:t>
            </a:r>
            <a:endParaRPr sz="1700" dirty="0">
              <a:solidFill>
                <a:srgbClr val="FFFFFF"/>
              </a:solidFill>
              <a:latin typeface="Franklin Gothic Medium"/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119239" y="6213646"/>
            <a:ext cx="4651967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700" dirty="0">
                <a:solidFill>
                  <a:srgbClr val="FFFFFF"/>
                </a:solidFill>
                <a:latin typeface="Franklin Gothic Medium"/>
              </a:rPr>
              <a:t>IMPORTANT FORECAST NOTES AHEAD</a:t>
            </a:r>
            <a:endParaRPr sz="1700" dirty="0">
              <a:solidFill>
                <a:srgbClr val="FFFFFF"/>
              </a:solidFill>
              <a:latin typeface="Franklin Gothic Medium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110357" y="6428044"/>
            <a:ext cx="621792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60" u="sng" dirty="0">
                <a:solidFill>
                  <a:srgbClr val="000000"/>
                </a:solidFill>
                <a:latin typeface="Franklin Gothic Medium"/>
              </a:rPr>
              <a:t>Sat</a:t>
            </a:r>
            <a:r>
              <a:rPr sz="1360" u="sng" dirty="0">
                <a:solidFill>
                  <a:srgbClr val="000000"/>
                </a:solidFill>
                <a:latin typeface="Franklin Gothic Medium"/>
              </a:rPr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4637057" y="7020141"/>
            <a:ext cx="621792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60" u="sng" dirty="0">
                <a:solidFill>
                  <a:srgbClr val="000000"/>
                </a:solidFill>
                <a:latin typeface="Franklin Gothic Medium"/>
              </a:rPr>
              <a:t>Sun:</a:t>
            </a:r>
            <a:endParaRPr sz="1360" u="sng" dirty="0">
              <a:solidFill>
                <a:srgbClr val="000000"/>
              </a:solidFill>
              <a:latin typeface="Franklin Gothic Medium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4639058" y="7361938"/>
            <a:ext cx="621792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60" u="sng" dirty="0">
                <a:solidFill>
                  <a:srgbClr val="000000"/>
                </a:solidFill>
                <a:latin typeface="Franklin Gothic Medium"/>
              </a:rPr>
              <a:t>Mon</a:t>
            </a:r>
            <a:r>
              <a:rPr sz="1360" u="sng" dirty="0">
                <a:solidFill>
                  <a:srgbClr val="000000"/>
                </a:solidFill>
                <a:latin typeface="Franklin Gothic Medium"/>
              </a:rPr>
              <a:t>:</a:t>
            </a: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109451" y="8082001"/>
            <a:ext cx="4651967" cy="1961338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 dirty="0"/>
          </a:p>
        </p:txBody>
      </p:sp>
      <p:sp>
        <p:nvSpPr>
          <p:cNvPr id="27" name="TextBox 26"/>
          <p:cNvSpPr txBox="1">
            <a:spLocks/>
          </p:cNvSpPr>
          <p:nvPr/>
        </p:nvSpPr>
        <p:spPr>
          <a:xfrm>
            <a:off x="85721" y="8095913"/>
            <a:ext cx="1347569" cy="27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90" dirty="0">
                <a:solidFill>
                  <a:srgbClr val="C00000"/>
                </a:solidFill>
                <a:latin typeface="Franklin Gothic Medium"/>
              </a:rPr>
              <a:t>TEMPERATURES</a:t>
            </a:r>
            <a:endParaRPr sz="1190" dirty="0">
              <a:solidFill>
                <a:srgbClr val="C00000"/>
              </a:solidFill>
              <a:latin typeface="Franklin Gothic Medium"/>
            </a:endParaRP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116587" y="8315813"/>
            <a:ext cx="457010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Franklin Gothic Medium"/>
              </a:rPr>
              <a:t>High temperatures will slowly rise throughout the week, getting into the low-70s F by Thursday.</a:t>
            </a: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85721" y="8584259"/>
            <a:ext cx="2409444" cy="27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90" dirty="0">
                <a:solidFill>
                  <a:srgbClr val="002060"/>
                </a:solidFill>
                <a:latin typeface="Franklin Gothic Medium"/>
              </a:rPr>
              <a:t>WIND DIRECTION (SUN)</a:t>
            </a:r>
            <a:endParaRPr sz="119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93176" y="8777405"/>
            <a:ext cx="468548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Franklin Gothic Medium"/>
              </a:rPr>
              <a:t>Winds will blow from 3B to RF through the day.</a:t>
            </a:r>
          </a:p>
        </p:txBody>
      </p:sp>
      <p:sp>
        <p:nvSpPr>
          <p:cNvPr id="32" name="TextBox 31"/>
          <p:cNvSpPr txBox="1">
            <a:spLocks/>
          </p:cNvSpPr>
          <p:nvPr/>
        </p:nvSpPr>
        <p:spPr>
          <a:xfrm>
            <a:off x="101122" y="8958934"/>
            <a:ext cx="1363065" cy="27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dirty="0">
                <a:solidFill>
                  <a:srgbClr val="002060"/>
                </a:solidFill>
                <a:latin typeface="Franklin Gothic Medium"/>
              </a:rPr>
              <a:t>CLOUDS</a:t>
            </a:r>
            <a:endParaRPr sz="120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100633" y="9175348"/>
            <a:ext cx="45779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Franklin Gothic Medium"/>
              </a:rPr>
              <a:t>Partly to mostly sunny conditions are expected most days this week.</a:t>
            </a:r>
            <a:endParaRPr sz="800" dirty="0">
              <a:solidFill>
                <a:srgbClr val="000000"/>
              </a:solidFill>
              <a:latin typeface="Franklin Gothic Medium"/>
            </a:endParaRPr>
          </a:p>
        </p:txBody>
      </p:sp>
      <p:sp>
        <p:nvSpPr>
          <p:cNvPr id="34" name="TextBox 33"/>
          <p:cNvSpPr txBox="1">
            <a:spLocks/>
          </p:cNvSpPr>
          <p:nvPr/>
        </p:nvSpPr>
        <p:spPr>
          <a:xfrm>
            <a:off x="99663" y="9405908"/>
            <a:ext cx="97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dirty="0">
                <a:solidFill>
                  <a:srgbClr val="002060"/>
                </a:solidFill>
                <a:latin typeface="Franklin Gothic Medium"/>
              </a:rPr>
              <a:t>WINDS</a:t>
            </a:r>
            <a:endParaRPr sz="1200" dirty="0">
              <a:solidFill>
                <a:srgbClr val="002060"/>
              </a:solidFill>
              <a:latin typeface="Franklin Gothic Medium"/>
            </a:endParaRPr>
          </a:p>
        </p:txBody>
      </p:sp>
      <p:sp>
        <p:nvSpPr>
          <p:cNvPr id="35" name="TextBox 34"/>
          <p:cNvSpPr txBox="1">
            <a:spLocks/>
          </p:cNvSpPr>
          <p:nvPr/>
        </p:nvSpPr>
        <p:spPr>
          <a:xfrm>
            <a:off x="124739" y="9609646"/>
            <a:ext cx="456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Franklin Gothic Medium"/>
              </a:rPr>
              <a:t>Sustained winds to stay generally calm through the week. Wind gusts between 15 – 20 mph will be possible Sunday. </a:t>
            </a:r>
            <a:endParaRPr lang="en-US" sz="700" dirty="0">
              <a:latin typeface="Franklin Gothic Medium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8ECE60-4CDF-C42B-A7E9-DA5AC5ECF57C}"/>
              </a:ext>
            </a:extLst>
          </p:cNvPr>
          <p:cNvSpPr txBox="1"/>
          <p:nvPr/>
        </p:nvSpPr>
        <p:spPr>
          <a:xfrm>
            <a:off x="-4631296" y="7639036"/>
            <a:ext cx="621792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60" u="sng" dirty="0">
                <a:solidFill>
                  <a:srgbClr val="000000"/>
                </a:solidFill>
                <a:latin typeface="Franklin Gothic Medium"/>
              </a:rPr>
              <a:t>Tue</a:t>
            </a:r>
            <a:r>
              <a:rPr sz="1360" u="sng" dirty="0">
                <a:solidFill>
                  <a:srgbClr val="000000"/>
                </a:solidFill>
                <a:latin typeface="Franklin Gothic Medium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58578-8017-7CCE-837E-A05B49E3735D}"/>
              </a:ext>
            </a:extLst>
          </p:cNvPr>
          <p:cNvSpPr txBox="1"/>
          <p:nvPr/>
        </p:nvSpPr>
        <p:spPr>
          <a:xfrm>
            <a:off x="-4637057" y="10082416"/>
            <a:ext cx="621792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60" u="sng" dirty="0">
                <a:solidFill>
                  <a:srgbClr val="000000"/>
                </a:solidFill>
                <a:latin typeface="Franklin Gothic Medium"/>
              </a:rPr>
              <a:t>Wed</a:t>
            </a:r>
            <a:r>
              <a:rPr sz="1360" u="sng" dirty="0">
                <a:solidFill>
                  <a:srgbClr val="000000"/>
                </a:solidFill>
                <a:latin typeface="Franklin Gothic Medium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B90F8-C5BB-13BA-7072-0979AE7FFB99}"/>
              </a:ext>
            </a:extLst>
          </p:cNvPr>
          <p:cNvSpPr txBox="1"/>
          <p:nvPr/>
        </p:nvSpPr>
        <p:spPr>
          <a:xfrm>
            <a:off x="-4197838" y="7616993"/>
            <a:ext cx="2174962" cy="38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35" dirty="0">
                <a:solidFill>
                  <a:srgbClr val="000000"/>
                </a:solidFill>
                <a:latin typeface="Franklin Gothic Medium"/>
              </a:rPr>
              <a:t>Isolated showers/storms possible in the PM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1F2C90-3834-84DB-9BE9-BFF347F49763}"/>
              </a:ext>
            </a:extLst>
          </p:cNvPr>
          <p:cNvSpPr txBox="1"/>
          <p:nvPr/>
        </p:nvSpPr>
        <p:spPr>
          <a:xfrm>
            <a:off x="-4197838" y="10115900"/>
            <a:ext cx="2174962" cy="236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35" dirty="0">
                <a:solidFill>
                  <a:srgbClr val="000000"/>
                </a:solidFill>
                <a:latin typeface="Franklin Gothic Medium"/>
              </a:rPr>
              <a:t>Favoring dry conditions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2BD0EF-5145-B1EF-A87F-267C31A714A8}"/>
              </a:ext>
            </a:extLst>
          </p:cNvPr>
          <p:cNvSpPr txBox="1">
            <a:spLocks/>
          </p:cNvSpPr>
          <p:nvPr/>
        </p:nvSpPr>
        <p:spPr>
          <a:xfrm>
            <a:off x="73582" y="7434574"/>
            <a:ext cx="560724" cy="28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75" u="sng" dirty="0">
                <a:solidFill>
                  <a:srgbClr val="000000"/>
                </a:solidFill>
                <a:latin typeface="Franklin Gothic Medium"/>
              </a:rPr>
              <a:t>WED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C8D876-8800-56B7-7FFB-7202E9D81749}"/>
              </a:ext>
            </a:extLst>
          </p:cNvPr>
          <p:cNvSpPr txBox="1"/>
          <p:nvPr/>
        </p:nvSpPr>
        <p:spPr>
          <a:xfrm>
            <a:off x="-4197838" y="7067249"/>
            <a:ext cx="2174962" cy="38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35" dirty="0">
                <a:solidFill>
                  <a:srgbClr val="000000"/>
                </a:solidFill>
                <a:latin typeface="Franklin Gothic Medium"/>
              </a:rPr>
              <a:t>Isolated showers in the AM; showers/thunderstorms in the PM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708326-54AB-DC41-AB63-A0E65265EA08}"/>
              </a:ext>
            </a:extLst>
          </p:cNvPr>
          <p:cNvSpPr txBox="1"/>
          <p:nvPr/>
        </p:nvSpPr>
        <p:spPr>
          <a:xfrm>
            <a:off x="-4206771" y="7441878"/>
            <a:ext cx="2174962" cy="236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35" dirty="0">
                <a:solidFill>
                  <a:srgbClr val="000000"/>
                </a:solidFill>
                <a:latin typeface="Franklin Gothic Medium"/>
              </a:rPr>
              <a:t>Scattered showers/storms possible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AD97DA-731B-ACD8-F3F0-036111DD54AB}"/>
              </a:ext>
            </a:extLst>
          </p:cNvPr>
          <p:cNvSpPr txBox="1">
            <a:spLocks/>
          </p:cNvSpPr>
          <p:nvPr/>
        </p:nvSpPr>
        <p:spPr>
          <a:xfrm>
            <a:off x="78243" y="6548704"/>
            <a:ext cx="549289" cy="28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75" u="sng" dirty="0">
                <a:solidFill>
                  <a:srgbClr val="000000"/>
                </a:solidFill>
                <a:latin typeface="Franklin Gothic Medium"/>
              </a:rPr>
              <a:t>SUN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4CC562-CC61-EF1D-8320-E82211B52322}"/>
              </a:ext>
            </a:extLst>
          </p:cNvPr>
          <p:cNvSpPr txBox="1"/>
          <p:nvPr/>
        </p:nvSpPr>
        <p:spPr>
          <a:xfrm>
            <a:off x="-4570966" y="4512135"/>
            <a:ext cx="3322096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0" dirty="0"/>
              <a:t>Light snow showers move in late AM, ending by sundown. 0.25 – 0.75” favored. </a:t>
            </a:r>
          </a:p>
          <a:p>
            <a:endParaRPr lang="en-US" sz="153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7E1274A-E735-4210-D4FB-9A9A24C0D000}"/>
              </a:ext>
            </a:extLst>
          </p:cNvPr>
          <p:cNvSpPr txBox="1">
            <a:spLocks/>
          </p:cNvSpPr>
          <p:nvPr/>
        </p:nvSpPr>
        <p:spPr>
          <a:xfrm>
            <a:off x="73582" y="6828653"/>
            <a:ext cx="571345" cy="28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75" u="sng" dirty="0">
                <a:solidFill>
                  <a:srgbClr val="000000"/>
                </a:solidFill>
                <a:latin typeface="Franklin Gothic Medium"/>
              </a:rPr>
              <a:t>MON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14F0FB-CEA6-13AB-4EFA-145C5AFDC752}"/>
              </a:ext>
            </a:extLst>
          </p:cNvPr>
          <p:cNvSpPr txBox="1">
            <a:spLocks/>
          </p:cNvSpPr>
          <p:nvPr/>
        </p:nvSpPr>
        <p:spPr>
          <a:xfrm>
            <a:off x="73582" y="7126131"/>
            <a:ext cx="535461" cy="28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75" u="sng" dirty="0">
                <a:solidFill>
                  <a:srgbClr val="000000"/>
                </a:solidFill>
                <a:latin typeface="Franklin Gothic Medium"/>
              </a:rPr>
              <a:t>TUE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16C73E-1457-B760-E27C-B26FB6D9919F}"/>
              </a:ext>
            </a:extLst>
          </p:cNvPr>
          <p:cNvSpPr txBox="1">
            <a:spLocks/>
          </p:cNvSpPr>
          <p:nvPr/>
        </p:nvSpPr>
        <p:spPr>
          <a:xfrm>
            <a:off x="99663" y="7711491"/>
            <a:ext cx="560724" cy="28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75" u="sng" dirty="0">
                <a:solidFill>
                  <a:srgbClr val="000000"/>
                </a:solidFill>
                <a:latin typeface="Franklin Gothic Medium"/>
              </a:rPr>
              <a:t>THU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76E60E-8EBD-4C17-ED08-981F99451964}"/>
              </a:ext>
            </a:extLst>
          </p:cNvPr>
          <p:cNvSpPr>
            <a:spLocks/>
          </p:cNvSpPr>
          <p:nvPr/>
        </p:nvSpPr>
        <p:spPr>
          <a:xfrm>
            <a:off x="112075" y="1226572"/>
            <a:ext cx="7576717" cy="482995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5FC6832-96FF-F2CD-42A5-4BD9DFEDA3D8}"/>
              </a:ext>
            </a:extLst>
          </p:cNvPr>
          <p:cNvSpPr>
            <a:spLocks/>
          </p:cNvSpPr>
          <p:nvPr/>
        </p:nvSpPr>
        <p:spPr>
          <a:xfrm>
            <a:off x="4923976" y="6740599"/>
            <a:ext cx="2734140" cy="29236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6150317E-4260-9D6A-5A13-1D46B03C3C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7" r="797"/>
          <a:stretch/>
        </p:blipFill>
        <p:spPr>
          <a:xfrm>
            <a:off x="7223825" y="7055604"/>
            <a:ext cx="397985" cy="227495"/>
          </a:xfrm>
          <a:prstGeom prst="rect">
            <a:avLst/>
          </a:prstGeom>
        </p:spPr>
      </p:pic>
      <p:pic>
        <p:nvPicPr>
          <p:cNvPr id="68" name="Graphic 67" descr="End with solid fill">
            <a:extLst>
              <a:ext uri="{FF2B5EF4-FFF2-40B4-BE49-F238E27FC236}">
                <a16:creationId xmlns:a16="http://schemas.microsoft.com/office/drawing/2014/main" id="{84D9CD34-BB47-EA82-4CFF-C7450999F2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7079" y="1293846"/>
            <a:ext cx="281936" cy="281936"/>
          </a:xfrm>
          <a:prstGeom prst="rect">
            <a:avLst/>
          </a:prstGeom>
        </p:spPr>
      </p:pic>
      <p:pic>
        <p:nvPicPr>
          <p:cNvPr id="70" name="Graphic 69" descr="Water with solid fill">
            <a:extLst>
              <a:ext uri="{FF2B5EF4-FFF2-40B4-BE49-F238E27FC236}">
                <a16:creationId xmlns:a16="http://schemas.microsoft.com/office/drawing/2014/main" id="{89E42AA7-215F-6989-B657-9C1644DF52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1277" y="6763132"/>
            <a:ext cx="278107" cy="278107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E2B2355C-DF8D-F01C-7706-6EB3DD0DEA47}"/>
              </a:ext>
            </a:extLst>
          </p:cNvPr>
          <p:cNvSpPr>
            <a:spLocks/>
          </p:cNvSpPr>
          <p:nvPr/>
        </p:nvSpPr>
        <p:spPr>
          <a:xfrm>
            <a:off x="116907" y="6246357"/>
            <a:ext cx="4654299" cy="3796982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D8859-ED9A-E230-2189-D6DDC0A76249}"/>
              </a:ext>
            </a:extLst>
          </p:cNvPr>
          <p:cNvSpPr txBox="1">
            <a:spLocks/>
          </p:cNvSpPr>
          <p:nvPr/>
        </p:nvSpPr>
        <p:spPr>
          <a:xfrm>
            <a:off x="511196" y="7475787"/>
            <a:ext cx="4298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Dry conditions expected.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0EDC47-904B-1C81-0E45-0C25746AE990}"/>
              </a:ext>
            </a:extLst>
          </p:cNvPr>
          <p:cNvSpPr txBox="1">
            <a:spLocks/>
          </p:cNvSpPr>
          <p:nvPr/>
        </p:nvSpPr>
        <p:spPr>
          <a:xfrm>
            <a:off x="140504" y="15061"/>
            <a:ext cx="3179140" cy="6417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70" b="1" dirty="0">
                <a:solidFill>
                  <a:srgbClr val="FFFFFF"/>
                </a:solidFill>
                <a:latin typeface="Franklin Gothic Medium"/>
              </a:rPr>
              <a:t>CHICAGO CUBS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CAF66C-CC6C-2D93-6A0E-8355B6057861}"/>
              </a:ext>
            </a:extLst>
          </p:cNvPr>
          <p:cNvSpPr txBox="1">
            <a:spLocks/>
          </p:cNvSpPr>
          <p:nvPr/>
        </p:nvSpPr>
        <p:spPr>
          <a:xfrm>
            <a:off x="442440" y="495523"/>
            <a:ext cx="341778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50D4F663-1F95-0147-BBA3-C074F087F17F}" type="datetime2">
              <a:rPr lang="en-US" sz="1700" smtClean="0">
                <a:solidFill>
                  <a:srgbClr val="FFFFFF"/>
                </a:solidFill>
                <a:latin typeface="Franklin Gothic Medium"/>
              </a:rPr>
              <a:t>Saturday, October 17, 2026</a:t>
            </a:fld>
            <a:endParaRPr sz="1700" dirty="0">
              <a:solidFill>
                <a:srgbClr val="FFFFFF"/>
              </a:solidFill>
              <a:latin typeface="Franklin Gothic Medium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C81986-2DAE-4818-9200-409A907E2FAC}"/>
              </a:ext>
            </a:extLst>
          </p:cNvPr>
          <p:cNvSpPr txBox="1">
            <a:spLocks/>
          </p:cNvSpPr>
          <p:nvPr/>
        </p:nvSpPr>
        <p:spPr>
          <a:xfrm>
            <a:off x="442440" y="801739"/>
            <a:ext cx="2970493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Franklin Gothic Medium"/>
                <a:sym typeface="Wingdings" pitchFamily="2" charset="2"/>
              </a:rPr>
              <a:t>6:45 AM </a:t>
            </a:r>
            <a:r>
              <a:rPr lang="en-US" sz="1700" dirty="0">
                <a:solidFill>
                  <a:srgbClr val="FFFFFF"/>
                </a:solidFill>
                <a:latin typeface="Franklin Gothic Medium"/>
              </a:rPr>
              <a:t>CT Weather Forecast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FFCAF8-41D8-CE28-E94B-55C6220CE9A8}"/>
              </a:ext>
            </a:extLst>
          </p:cNvPr>
          <p:cNvSpPr txBox="1">
            <a:spLocks/>
          </p:cNvSpPr>
          <p:nvPr/>
        </p:nvSpPr>
        <p:spPr>
          <a:xfrm>
            <a:off x="4289225" y="950943"/>
            <a:ext cx="932687" cy="21005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765" dirty="0">
                <a:solidFill>
                  <a:schemeClr val="bg1"/>
                </a:solidFill>
                <a:latin typeface="Franklin Gothic Medium"/>
              </a:rPr>
              <a:t>WINDS Tomorrow</a:t>
            </a:r>
            <a:endParaRPr sz="765" dirty="0">
              <a:solidFill>
                <a:schemeClr val="bg1"/>
              </a:solidFill>
              <a:latin typeface="Franklin Gothic Medium"/>
            </a:endParaRPr>
          </a:p>
        </p:txBody>
      </p:sp>
      <p:pic>
        <p:nvPicPr>
          <p:cNvPr id="39" name="Picture 38" descr="Cubs_logo.png">
            <a:extLst>
              <a:ext uri="{FF2B5EF4-FFF2-40B4-BE49-F238E27FC236}">
                <a16:creationId xmlns:a16="http://schemas.microsoft.com/office/drawing/2014/main" id="{15AAA019-9983-DF01-A25F-E6F9908F9A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1015" y="157437"/>
            <a:ext cx="854964" cy="85496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6EFEC3E-EC34-A3D2-3255-390A302844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7" r="797"/>
          <a:stretch/>
        </p:blipFill>
        <p:spPr>
          <a:xfrm>
            <a:off x="6318466" y="131347"/>
            <a:ext cx="1384360" cy="79132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3B4E7B8E-9408-7537-FE1A-55AC5A00ECCD}"/>
              </a:ext>
            </a:extLst>
          </p:cNvPr>
          <p:cNvSpPr>
            <a:spLocks/>
          </p:cNvSpPr>
          <p:nvPr/>
        </p:nvSpPr>
        <p:spPr>
          <a:xfrm>
            <a:off x="116587" y="99260"/>
            <a:ext cx="38861" cy="1061273"/>
          </a:xfrm>
          <a:prstGeom prst="rect">
            <a:avLst/>
          </a:prstGeom>
          <a:solidFill>
            <a:srgbClr val="CC3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pic>
        <p:nvPicPr>
          <p:cNvPr id="55" name="Graphic 54" descr="Daily calendar with solid fill">
            <a:extLst>
              <a:ext uri="{FF2B5EF4-FFF2-40B4-BE49-F238E27FC236}">
                <a16:creationId xmlns:a16="http://schemas.microsoft.com/office/drawing/2014/main" id="{902F751A-DD24-60CA-BD4E-C826B4977A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0477" y="529413"/>
            <a:ext cx="278182" cy="278182"/>
          </a:xfrm>
          <a:prstGeom prst="rect">
            <a:avLst/>
          </a:prstGeom>
        </p:spPr>
      </p:pic>
      <p:pic>
        <p:nvPicPr>
          <p:cNvPr id="57" name="Graphic 56" descr="Clock with solid fill">
            <a:extLst>
              <a:ext uri="{FF2B5EF4-FFF2-40B4-BE49-F238E27FC236}">
                <a16:creationId xmlns:a16="http://schemas.microsoft.com/office/drawing/2014/main" id="{934854D2-2F36-B943-5EFC-373CB78BBD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8585" y="854791"/>
            <a:ext cx="241964" cy="241964"/>
          </a:xfrm>
          <a:prstGeom prst="rect">
            <a:avLst/>
          </a:prstGeom>
        </p:spPr>
      </p:pic>
      <p:pic>
        <p:nvPicPr>
          <p:cNvPr id="67" name="Picture 66" descr="A green and brown baseball field&#10;&#10;Description automatically generated">
            <a:extLst>
              <a:ext uri="{FF2B5EF4-FFF2-40B4-BE49-F238E27FC236}">
                <a16:creationId xmlns:a16="http://schemas.microsoft.com/office/drawing/2014/main" id="{C4CCBB73-2A25-8DCD-F73A-5B6A933F2F2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0799" b="21137"/>
          <a:stretch/>
        </p:blipFill>
        <p:spPr>
          <a:xfrm>
            <a:off x="4007847" y="50966"/>
            <a:ext cx="1483891" cy="861608"/>
          </a:xfrm>
          <a:prstGeom prst="rect">
            <a:avLst/>
          </a:prstGeom>
        </p:spPr>
      </p:pic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07C8C8C-FD37-8C64-684E-32AF082C103C}"/>
              </a:ext>
            </a:extLst>
          </p:cNvPr>
          <p:cNvCxnSpPr>
            <a:cxnSpLocks/>
          </p:cNvCxnSpPr>
          <p:nvPr/>
        </p:nvCxnSpPr>
        <p:spPr>
          <a:xfrm flipV="1">
            <a:off x="4249845" y="318374"/>
            <a:ext cx="1103124" cy="280176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7063B012-0906-B0B4-0571-FDF3749674F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908" b="676"/>
          <a:stretch>
            <a:fillRect/>
          </a:stretch>
        </p:blipFill>
        <p:spPr>
          <a:xfrm>
            <a:off x="138006" y="1613099"/>
            <a:ext cx="7550785" cy="44180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6500E8-912C-D02A-CD37-46343023BF8F}"/>
              </a:ext>
            </a:extLst>
          </p:cNvPr>
          <p:cNvSpPr txBox="1">
            <a:spLocks/>
          </p:cNvSpPr>
          <p:nvPr/>
        </p:nvSpPr>
        <p:spPr>
          <a:xfrm>
            <a:off x="497445" y="7149018"/>
            <a:ext cx="39776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Dry conditions expected. </a:t>
            </a:r>
          </a:p>
        </p:txBody>
      </p:sp>
      <p:pic>
        <p:nvPicPr>
          <p:cNvPr id="75" name="Picture 74" descr="A green and brown baseball field&#10;&#10;Description automatically generated">
            <a:extLst>
              <a:ext uri="{FF2B5EF4-FFF2-40B4-BE49-F238E27FC236}">
                <a16:creationId xmlns:a16="http://schemas.microsoft.com/office/drawing/2014/main" id="{8987BE83-F3AC-B428-3027-C6708A56234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0799" b="21137"/>
          <a:stretch/>
        </p:blipFill>
        <p:spPr>
          <a:xfrm rot="1607195">
            <a:off x="-1771848" y="2617357"/>
            <a:ext cx="1483891" cy="861608"/>
          </a:xfrm>
          <a:prstGeom prst="rect">
            <a:avLst/>
          </a:prstGeom>
        </p:spPr>
      </p:pic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F19F32B-3C34-D5B0-203E-9907E27B4A72}"/>
              </a:ext>
            </a:extLst>
          </p:cNvPr>
          <p:cNvCxnSpPr>
            <a:cxnSpLocks/>
          </p:cNvCxnSpPr>
          <p:nvPr/>
        </p:nvCxnSpPr>
        <p:spPr>
          <a:xfrm flipV="1">
            <a:off x="8461094" y="1863709"/>
            <a:ext cx="436076" cy="44850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4" name="Picture 53" descr="arrow_s.png">
            <a:extLst>
              <a:ext uri="{FF2B5EF4-FFF2-40B4-BE49-F238E27FC236}">
                <a16:creationId xmlns:a16="http://schemas.microsoft.com/office/drawing/2014/main" id="{AE79FB46-E186-9ECB-1438-AAD92D5376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613380" flipV="1">
            <a:off x="-3697043" y="2599949"/>
            <a:ext cx="189428" cy="79288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12E0F86-DFA6-8774-3EA2-06019A322824}"/>
              </a:ext>
            </a:extLst>
          </p:cNvPr>
          <p:cNvSpPr txBox="1">
            <a:spLocks/>
          </p:cNvSpPr>
          <p:nvPr/>
        </p:nvSpPr>
        <p:spPr>
          <a:xfrm>
            <a:off x="-3638054" y="8525370"/>
            <a:ext cx="39776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Dey conditions favored. Storms to push in overnight.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6687A24-B4A1-2920-F1DB-96AAC6B7417D}"/>
              </a:ext>
            </a:extLst>
          </p:cNvPr>
          <p:cNvSpPr txBox="1">
            <a:spLocks/>
          </p:cNvSpPr>
          <p:nvPr/>
        </p:nvSpPr>
        <p:spPr>
          <a:xfrm>
            <a:off x="506354" y="7759621"/>
            <a:ext cx="39776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Dry conditions expected.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B35362-438E-0123-553B-8D62D37E3556}"/>
              </a:ext>
            </a:extLst>
          </p:cNvPr>
          <p:cNvSpPr txBox="1">
            <a:spLocks/>
          </p:cNvSpPr>
          <p:nvPr/>
        </p:nvSpPr>
        <p:spPr>
          <a:xfrm>
            <a:off x="497446" y="6582705"/>
            <a:ext cx="39776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Dry Conditions Expected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A7271C-2DE3-708E-F00A-EEAC38246B1C}"/>
              </a:ext>
            </a:extLst>
          </p:cNvPr>
          <p:cNvSpPr txBox="1">
            <a:spLocks/>
          </p:cNvSpPr>
          <p:nvPr/>
        </p:nvSpPr>
        <p:spPr>
          <a:xfrm>
            <a:off x="506354" y="6857071"/>
            <a:ext cx="39776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Franklin Gothic Medium"/>
              </a:rPr>
              <a:t>Dry Conditions Expected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hicago Cubs" id="{7D7A333A-46B6-D74F-8414-2BE211DBBC67}" vid="{62F0F666-6281-6A42-A545-84E18BC749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52890</TotalTime>
  <Words>331</Words>
  <Application>Microsoft Macintosh PowerPoint</Application>
  <PresentationFormat>Custom</PresentationFormat>
  <Paragraphs>56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Franklin Gothic Medium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Jakeb Wagner</cp:lastModifiedBy>
  <cp:revision>761</cp:revision>
  <dcterms:created xsi:type="dcterms:W3CDTF">2013-01-27T09:14:16Z</dcterms:created>
  <dcterms:modified xsi:type="dcterms:W3CDTF">2026-10-17T12:01:41Z</dcterms:modified>
  <cp:category/>
</cp:coreProperties>
</file>