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2E1"/>
    <a:srgbClr val="975CCB"/>
    <a:srgbClr val="AFEEEE"/>
    <a:srgbClr val="E21606"/>
    <a:srgbClr val="FCE5B5"/>
    <a:srgbClr val="D2B48C"/>
    <a:srgbClr val="7B68EE"/>
    <a:srgbClr val="FF3FFF"/>
    <a:srgbClr val="002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/>
    <p:restoredTop sz="95899"/>
  </p:normalViewPr>
  <p:slideViewPr>
    <p:cSldViewPr snapToGrid="0" snapToObjects="1">
      <p:cViewPr varScale="1">
        <p:scale>
          <a:sx n="139" d="100"/>
          <a:sy n="139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4C84-1109-E243-B119-AB3C73A2D85A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5B76-8BBC-6E40-A60B-A3C5BDF4F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15B76-8BBC-6E40-A60B-A3C5BDF4F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1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15B76-8BBC-6E40-A60B-A3C5BDF4F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5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73" y="-31215"/>
            <a:ext cx="9144000" cy="1463040"/>
          </a:xfrm>
          <a:prstGeom prst="rect">
            <a:avLst/>
          </a:prstGeom>
          <a:solidFill>
            <a:srgbClr val="0E33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114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 dirty="0">
                <a:solidFill>
                  <a:srgbClr val="FFFFFF"/>
                </a:solidFill>
                <a:latin typeface="Franklin Gothic Medium"/>
              </a:rPr>
              <a:t>CHICAGO CUBS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4360"/>
            <a:ext cx="266040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CEA03233-01D2-A14C-A4F8-93E2F3D989FD}" type="datetime2">
              <a:rPr lang="en-US" sz="2200" b="1" smtClean="0">
                <a:solidFill>
                  <a:srgbClr val="FFFFFF"/>
                </a:solidFill>
                <a:latin typeface="Franklin Gothic Medium"/>
              </a:rPr>
              <a:t>Tuesday, March 31, 2026</a:t>
            </a:fld>
            <a:endParaRPr sz="2200" b="1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8901"/>
            <a:ext cx="37819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Franklin Gothic Medium"/>
                <a:sym typeface="Wingdings" pitchFamily="2" charset="2"/>
              </a:rPr>
              <a:t>8:00 AM </a:t>
            </a:r>
            <a:r>
              <a:rPr lang="en-US" sz="2200" b="1" dirty="0">
                <a:solidFill>
                  <a:srgbClr val="FFFFFF"/>
                </a:solidFill>
                <a:latin typeface="Franklin Gothic Medium"/>
              </a:rPr>
              <a:t>CT Weather Forecast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164744"/>
            <a:ext cx="1097279" cy="2308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sz="900" b="0" dirty="0">
                <a:solidFill>
                  <a:srgbClr val="000000"/>
                </a:solidFill>
                <a:latin typeface="Franklin Gothic Medium"/>
              </a:rPr>
              <a:t>Winds 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" y="1600200"/>
            <a:ext cx="5486400" cy="411480"/>
          </a:xfrm>
          <a:prstGeom prst="rect">
            <a:avLst/>
          </a:prstGeom>
          <a:solidFill>
            <a:srgbClr val="000000"/>
          </a:solidFill>
        </p:spPr>
        <p:txBody>
          <a:bodyPr wrap="none" anchor="ctr">
            <a:spAutoFit/>
          </a:bodyPr>
          <a:lstStyle/>
          <a:p>
            <a:pPr algn="ctr"/>
            <a:r>
              <a:rPr sz="2300" b="0" u="sng">
                <a:solidFill>
                  <a:srgbClr val="FFFFFF"/>
                </a:solidFill>
                <a:latin typeface="Franklin Gothic Medium"/>
              </a:rPr>
              <a:t>Hour by Hour Forecast: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440" y="1582802"/>
            <a:ext cx="3183296" cy="446276"/>
          </a:xfrm>
          <a:prstGeom prst="rect">
            <a:avLst/>
          </a:prstGeom>
          <a:solidFill>
            <a:srgbClr val="0000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300" b="0" u="sng" dirty="0">
                <a:solidFill>
                  <a:srgbClr val="FFFFFF"/>
                </a:solidFill>
                <a:latin typeface="Franklin Gothic Medium"/>
              </a:rPr>
              <a:t>Temperatures &amp; Winds</a:t>
            </a:r>
            <a:endParaRPr sz="2300" b="0" u="sng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4709160"/>
            <a:ext cx="5486400" cy="411480"/>
          </a:xfrm>
          <a:prstGeom prst="rect">
            <a:avLst/>
          </a:prstGeom>
          <a:solidFill>
            <a:srgbClr val="CD3432"/>
          </a:solidFill>
        </p:spPr>
        <p:txBody>
          <a:bodyPr wrap="none" anchor="ctr">
            <a:spAutoFit/>
          </a:bodyPr>
          <a:lstStyle/>
          <a:p>
            <a:pPr algn="ctr"/>
            <a:r>
              <a:rPr sz="2000" b="1" u="none" dirty="0">
                <a:solidFill>
                  <a:srgbClr val="FFFFFF"/>
                </a:solidFill>
                <a:latin typeface="Franklin Gothic Medium"/>
              </a:rPr>
              <a:t>FORECAST NOTES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0511" y="2069829"/>
            <a:ext cx="3200400" cy="306473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5775301" y="2063806"/>
            <a:ext cx="1600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500" b="0" u="sng" dirty="0">
                <a:solidFill>
                  <a:srgbClr val="C00000"/>
                </a:solidFill>
                <a:latin typeface="Franklin Gothic Medium"/>
              </a:rPr>
              <a:t>Temperatures: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5301" y="2811487"/>
            <a:ext cx="1300356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500" b="0" u="sng" dirty="0">
                <a:solidFill>
                  <a:srgbClr val="000000"/>
                </a:solidFill>
                <a:latin typeface="Franklin Gothic Medium"/>
              </a:rPr>
              <a:t>Wind/Clouds: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5301" y="3994039"/>
            <a:ext cx="160020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500" b="0" u="sng" dirty="0">
                <a:solidFill>
                  <a:srgbClr val="0E3286"/>
                </a:solidFill>
                <a:latin typeface="Franklin Gothic Medium"/>
              </a:rPr>
              <a:t>Wind Direction: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" y="5212080"/>
            <a:ext cx="8869680" cy="15544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109896" y="5160507"/>
            <a:ext cx="25119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400" b="0" u="sng" dirty="0">
                <a:solidFill>
                  <a:srgbClr val="4572C4"/>
                </a:solidFill>
                <a:latin typeface="Franklin Gothic Medium"/>
              </a:rPr>
              <a:t>Today's Precipitation Chances: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315" y="5871969"/>
            <a:ext cx="15827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1400" b="0" u="sng" dirty="0">
                <a:solidFill>
                  <a:srgbClr val="0E3386"/>
                </a:solidFill>
                <a:latin typeface="Franklin Gothic Medium"/>
              </a:rPr>
              <a:t>Rain/Snow</a:t>
            </a:r>
            <a:r>
              <a:rPr sz="1400" b="0" u="sng" dirty="0">
                <a:solidFill>
                  <a:srgbClr val="0E3386"/>
                </a:solidFill>
                <a:latin typeface="Franklin Gothic Medium"/>
              </a:rPr>
              <a:t> Totals: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896" y="6255673"/>
            <a:ext cx="9672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1400" u="sng" dirty="0">
                <a:solidFill>
                  <a:srgbClr val="548235"/>
                </a:solidFill>
                <a:latin typeface="Franklin Gothic Medium"/>
              </a:rPr>
              <a:t>Frost</a:t>
            </a:r>
            <a:r>
              <a:rPr sz="1400" b="0" u="sng" dirty="0">
                <a:solidFill>
                  <a:srgbClr val="548235"/>
                </a:solidFill>
                <a:latin typeface="Franklin Gothic Medium"/>
              </a:rPr>
              <a:t>/</a:t>
            </a:r>
            <a:r>
              <a:rPr lang="en-US" sz="1400" b="0" u="sng" dirty="0">
                <a:solidFill>
                  <a:srgbClr val="548235"/>
                </a:solidFill>
                <a:latin typeface="Franklin Gothic Medium"/>
              </a:rPr>
              <a:t>Fog</a:t>
            </a:r>
            <a:r>
              <a:rPr sz="1400" b="0" u="sng" dirty="0">
                <a:solidFill>
                  <a:srgbClr val="548235"/>
                </a:solidFill>
                <a:latin typeface="Franklin Gothic Medium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599431" y="1703903"/>
            <a:ext cx="3188587" cy="307777"/>
          </a:xfrm>
          <a:prstGeom prst="rect">
            <a:avLst/>
          </a:prstGeom>
          <a:solidFill>
            <a:srgbClr val="975CCB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latin typeface="Franklin Gothic Medium"/>
              </a:rPr>
              <a:t>WINTER WEATHER ADVISORY</a:t>
            </a:r>
            <a:endParaRPr lang="en-US" sz="1400" b="0" dirty="0">
              <a:latin typeface="Franklin Gothic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5301" y="2320789"/>
            <a:ext cx="3200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u="none" dirty="0">
                <a:solidFill>
                  <a:srgbClr val="000000"/>
                </a:solidFill>
                <a:latin typeface="Franklin Gothic Medium"/>
              </a:rPr>
              <a:t>Highs in the upper 60s today, dropping </a:t>
            </a:r>
            <a:r>
              <a:rPr lang="en-US" sz="1050" dirty="0">
                <a:solidFill>
                  <a:srgbClr val="000000"/>
                </a:solidFill>
                <a:latin typeface="Franklin Gothic Medium"/>
              </a:rPr>
              <a:t>to the high 30s overnight. </a:t>
            </a:r>
            <a:endParaRPr lang="en-US" sz="1050" b="0" u="none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5301" y="3077464"/>
            <a:ext cx="32004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u="none" dirty="0">
                <a:solidFill>
                  <a:srgbClr val="000000"/>
                </a:solidFill>
                <a:latin typeface="Franklin Gothic Medium"/>
              </a:rPr>
              <a:t>Mostly cloudy to overcast skies expected all day.</a:t>
            </a:r>
            <a:endParaRPr sz="1050" b="0" u="none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5301" y="3346815"/>
            <a:ext cx="31604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Franklin Gothic Medium"/>
              </a:rPr>
              <a:t>Sustained winds near 10-15mph, gusting up to 30MPH</a:t>
            </a:r>
          </a:p>
          <a:p>
            <a:r>
              <a:rPr lang="en-US" sz="1050" dirty="0">
                <a:solidFill>
                  <a:srgbClr val="FF0000"/>
                </a:solidFill>
                <a:latin typeface="Franklin Gothic Medium"/>
              </a:rPr>
              <a:t>Gusts within Severe T-Storms can reach up to 60MPH. Primary risk between 2pm and 6pm.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7888" y="4262085"/>
            <a:ext cx="3200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Franklin Gothic Medium"/>
              </a:rPr>
              <a:t>Winds generally will blow from HP to CF through 6pm, then </a:t>
            </a:r>
            <a:r>
              <a:rPr lang="en-US" sz="1050" dirty="0">
                <a:solidFill>
                  <a:srgbClr val="FF0000"/>
                </a:solidFill>
                <a:latin typeface="Franklin Gothic Medium"/>
              </a:rPr>
              <a:t>shifting to LF to 1</a:t>
            </a:r>
            <a:r>
              <a:rPr lang="en-US" sz="1050" baseline="30000" dirty="0">
                <a:solidFill>
                  <a:srgbClr val="FF0000"/>
                </a:solidFill>
                <a:latin typeface="Franklin Gothic Medium"/>
              </a:rPr>
              <a:t>st</a:t>
            </a:r>
            <a:r>
              <a:rPr lang="en-US" sz="1050" dirty="0">
                <a:solidFill>
                  <a:srgbClr val="FF0000"/>
                </a:solidFill>
                <a:latin typeface="Franklin Gothic Medium"/>
              </a:rPr>
              <a:t> Base.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896" y="5365352"/>
            <a:ext cx="89064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u="none" dirty="0">
                <a:latin typeface="Franklin Gothic Medium"/>
              </a:rPr>
              <a:t>Scattered showers/storms throughout today. Scattered showers/storms this morning between between 8:30 and 11:30am (some dry pockets possible between 10-11:30am.) Widespread rain/storms between 11:30 and 2pm. </a:t>
            </a:r>
            <a:r>
              <a:rPr lang="en-US" sz="1100" b="0" u="none" dirty="0">
                <a:solidFill>
                  <a:srgbClr val="FF0000"/>
                </a:solidFill>
                <a:latin typeface="Franklin Gothic Medium"/>
              </a:rPr>
              <a:t>2pm to 6pm scattered storms with strong/severe risk. </a:t>
            </a:r>
            <a:r>
              <a:rPr lang="en-US" sz="1100" b="0" u="none" dirty="0">
                <a:latin typeface="Franklin Gothic Medium"/>
              </a:rPr>
              <a:t>6pm to 9pm light, scattered showers expected.</a:t>
            </a:r>
            <a:r>
              <a:rPr lang="en-US" sz="1100" dirty="0">
                <a:solidFill>
                  <a:srgbClr val="FF0000"/>
                </a:solidFill>
                <a:latin typeface="Franklin Gothic Medium"/>
              </a:rPr>
              <a:t> (Severe risks include large hail of 1+”, wind gusts up to 60MPH and an isolated tornado or two possible.) </a:t>
            </a:r>
            <a:endParaRPr lang="en-US" sz="1100" b="0" u="none" dirty="0">
              <a:latin typeface="Franklin Gothic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15" y="6055763"/>
            <a:ext cx="8869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u="none" dirty="0">
                <a:solidFill>
                  <a:srgbClr val="000000"/>
                </a:solidFill>
                <a:latin typeface="Franklin Gothic Medium"/>
              </a:rPr>
              <a:t>Morning showers</a:t>
            </a:r>
            <a:r>
              <a:rPr lang="en-US" sz="1100" dirty="0">
                <a:solidFill>
                  <a:srgbClr val="000000"/>
                </a:solidFill>
                <a:latin typeface="Franklin Gothic Medium"/>
              </a:rPr>
              <a:t>: 0.1-0.15” expected --- 11:30am to 2pm: 0.35-0.4” expected ---  2pm to 6pm: 0.15-0.2” expected  ---- 6pm to 9pm: trace to 0.05”</a:t>
            </a:r>
            <a:endParaRPr sz="1100" b="0" u="none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896" y="6500711"/>
            <a:ext cx="8869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u="none" dirty="0">
                <a:solidFill>
                  <a:srgbClr val="000000"/>
                </a:solidFill>
                <a:latin typeface="Franklin Gothic Medium"/>
              </a:rPr>
              <a:t>No fog/frost is expected.</a:t>
            </a:r>
            <a:endParaRPr sz="1100" b="0" u="none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26" name="Picture 25" descr="BAMLOGO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82880"/>
            <a:ext cx="1511634" cy="1005840"/>
          </a:xfrm>
          <a:prstGeom prst="rect">
            <a:avLst/>
          </a:prstGeom>
        </p:spPr>
      </p:pic>
      <p:pic>
        <p:nvPicPr>
          <p:cNvPr id="27" name="Picture 26" descr="Cub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"/>
            <a:ext cx="1005840" cy="1005840"/>
          </a:xfrm>
          <a:prstGeom prst="rect">
            <a:avLst/>
          </a:prstGeom>
        </p:spPr>
      </p:pic>
      <p:pic>
        <p:nvPicPr>
          <p:cNvPr id="28" name="Picture 27" descr="Cubs_Fiel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28600"/>
            <a:ext cx="109728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E1D3DB-99C2-4497-31FC-3D6DECF8F4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8299" y="2069829"/>
            <a:ext cx="5455261" cy="2547655"/>
          </a:xfrm>
          <a:prstGeom prst="rect">
            <a:avLst/>
          </a:prstGeom>
        </p:spPr>
      </p:pic>
      <p:pic>
        <p:nvPicPr>
          <p:cNvPr id="40" name="Picture 39" descr="arrow_s.png">
            <a:extLst>
              <a:ext uri="{FF2B5EF4-FFF2-40B4-BE49-F238E27FC236}">
                <a16:creationId xmlns:a16="http://schemas.microsoft.com/office/drawing/2014/main" id="{3E4E2E0A-FD2D-E0A7-DE8A-7852C6DE7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H="1">
            <a:off x="9802642" y="765062"/>
            <a:ext cx="265418" cy="58189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37BC5D-C4ED-CACF-181C-29DF9EA34E30}"/>
              </a:ext>
            </a:extLst>
          </p:cNvPr>
          <p:cNvCxnSpPr>
            <a:cxnSpLocks/>
          </p:cNvCxnSpPr>
          <p:nvPr/>
        </p:nvCxnSpPr>
        <p:spPr>
          <a:xfrm>
            <a:off x="10226300" y="1282380"/>
            <a:ext cx="0" cy="600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3583C0-6860-6A7C-1134-94B2634A462F}"/>
              </a:ext>
            </a:extLst>
          </p:cNvPr>
          <p:cNvCxnSpPr>
            <a:cxnSpLocks/>
          </p:cNvCxnSpPr>
          <p:nvPr/>
        </p:nvCxnSpPr>
        <p:spPr>
          <a:xfrm flipV="1">
            <a:off x="5578268" y="455162"/>
            <a:ext cx="0" cy="513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136CB1-2398-25CB-9678-06995300189E}"/>
              </a:ext>
            </a:extLst>
          </p:cNvPr>
          <p:cNvCxnSpPr>
            <a:cxnSpLocks/>
          </p:cNvCxnSpPr>
          <p:nvPr/>
        </p:nvCxnSpPr>
        <p:spPr>
          <a:xfrm>
            <a:off x="5406548" y="342811"/>
            <a:ext cx="303030" cy="5377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1B579E-89BF-694A-1886-C09CFED0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13" b="8313"/>
          <a:stretch/>
        </p:blipFill>
        <p:spPr>
          <a:xfrm>
            <a:off x="5794965" y="2080254"/>
            <a:ext cx="3208787" cy="252110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3C4FB1F-210A-22B1-12C5-4EEEAE809C0C}"/>
              </a:ext>
            </a:extLst>
          </p:cNvPr>
          <p:cNvSpPr/>
          <p:nvPr/>
        </p:nvSpPr>
        <p:spPr>
          <a:xfrm>
            <a:off x="6169869" y="5037365"/>
            <a:ext cx="2834640" cy="17830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37160" y="5029200"/>
            <a:ext cx="3017520" cy="17830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rgbClr val="0E33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148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 dirty="0">
                <a:solidFill>
                  <a:srgbClr val="FFFFFF"/>
                </a:solidFill>
                <a:latin typeface="Franklin Gothic Medium"/>
              </a:rPr>
              <a:t>CHICAGO CUBS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94360"/>
            <a:ext cx="266040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281A2520-D74B-C04F-86BD-F19079A985EC}" type="datetime2">
              <a:rPr lang="en-US" sz="2200" b="1" smtClean="0">
                <a:solidFill>
                  <a:srgbClr val="FFFFFF"/>
                </a:solidFill>
                <a:latin typeface="Franklin Gothic Medium"/>
              </a:rPr>
              <a:t>Tuesday, March 31, 2026</a:t>
            </a:fld>
            <a:endParaRPr sz="2200" b="1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68811"/>
            <a:ext cx="378193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Franklin Gothic Medium"/>
                <a:sym typeface="Wingdings" pitchFamily="2" charset="2"/>
              </a:rPr>
              <a:t>8:00 AM </a:t>
            </a:r>
            <a:r>
              <a:rPr lang="en-US" sz="2200" b="1" dirty="0">
                <a:solidFill>
                  <a:srgbClr val="FFFFFF"/>
                </a:solidFill>
                <a:latin typeface="Franklin Gothic Medium"/>
              </a:rPr>
              <a:t>CT Weather Forecast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164744"/>
            <a:ext cx="1097280" cy="2308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Franklin Gothic Medium"/>
              </a:rPr>
              <a:t>Tomorrow’s Winds</a:t>
            </a:r>
            <a:endParaRPr sz="900" b="0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" y="1600200"/>
            <a:ext cx="5486400" cy="411480"/>
          </a:xfrm>
          <a:prstGeom prst="rect">
            <a:avLst/>
          </a:prstGeom>
          <a:solidFill>
            <a:srgbClr val="000000"/>
          </a:solidFill>
        </p:spPr>
        <p:txBody>
          <a:bodyPr wrap="none" anchor="ctr">
            <a:spAutoFit/>
          </a:bodyPr>
          <a:lstStyle/>
          <a:p>
            <a:pPr algn="ctr"/>
            <a:r>
              <a:rPr sz="2300" b="0" u="sng" dirty="0">
                <a:solidFill>
                  <a:srgbClr val="FFFFFF"/>
                </a:solidFill>
                <a:latin typeface="Franklin Gothic Medium"/>
              </a:rPr>
              <a:t>10-Day Forecast: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8053" y="1605885"/>
            <a:ext cx="3208788" cy="400110"/>
          </a:xfrm>
          <a:prstGeom prst="rect">
            <a:avLst/>
          </a:prstGeom>
          <a:solidFill>
            <a:srgbClr val="0000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000" b="0" u="sng" dirty="0">
                <a:solidFill>
                  <a:srgbClr val="FFFFFF"/>
                </a:solidFill>
                <a:latin typeface="Franklin Gothic Medium"/>
              </a:rPr>
              <a:t>Next 7 Day </a:t>
            </a:r>
            <a:r>
              <a:rPr lang="en-US" sz="2000" u="sng" dirty="0">
                <a:solidFill>
                  <a:srgbClr val="FFFFFF"/>
                </a:solidFill>
                <a:latin typeface="Franklin Gothic Medium"/>
              </a:rPr>
              <a:t>Rainfall</a:t>
            </a:r>
            <a:r>
              <a:rPr lang="en-US" sz="2000" b="0" u="sng" dirty="0">
                <a:solidFill>
                  <a:srgbClr val="FFFFFF"/>
                </a:solidFill>
                <a:latin typeface="Franklin Gothic Medium"/>
              </a:rPr>
              <a:t> Totals</a:t>
            </a:r>
            <a:endParaRPr sz="2000" b="0" u="sng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623" y="4659485"/>
            <a:ext cx="8869681" cy="369332"/>
          </a:xfrm>
          <a:prstGeom prst="rect">
            <a:avLst/>
          </a:prstGeom>
          <a:solidFill>
            <a:srgbClr val="CD3432"/>
          </a:solidFill>
        </p:spPr>
        <p:txBody>
          <a:bodyPr wrap="square" anchor="ctr">
            <a:spAutoFit/>
          </a:bodyPr>
          <a:lstStyle/>
          <a:p>
            <a:pPr algn="ctr"/>
            <a:r>
              <a:rPr sz="1800" b="0" u="none" dirty="0">
                <a:solidFill>
                  <a:srgbClr val="FFFFFF"/>
                </a:solidFill>
                <a:latin typeface="Franklin Gothic Medium"/>
              </a:rPr>
              <a:t>NEXT </a:t>
            </a:r>
            <a:r>
              <a:rPr lang="en-US" sz="1800" b="0" u="none" dirty="0">
                <a:solidFill>
                  <a:srgbClr val="FFFFFF"/>
                </a:solidFill>
                <a:latin typeface="Franklin Gothic Medium"/>
              </a:rPr>
              <a:t>FEW</a:t>
            </a:r>
            <a:r>
              <a:rPr sz="1800" b="0" u="none" dirty="0">
                <a:solidFill>
                  <a:srgbClr val="FFFFFF"/>
                </a:solidFill>
                <a:latin typeface="Franklin Gothic Medium"/>
              </a:rPr>
              <a:t> DAYS: IMPORTANT FORECAST NOTES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659244" y="5074698"/>
            <a:ext cx="7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u="sng" dirty="0">
                <a:solidFill>
                  <a:srgbClr val="000000"/>
                </a:solidFill>
                <a:latin typeface="Franklin Gothic Medium"/>
              </a:rPr>
              <a:t>Sat</a:t>
            </a:r>
            <a:r>
              <a:rPr sz="1600" b="0" u="sng" dirty="0">
                <a:solidFill>
                  <a:srgbClr val="000000"/>
                </a:solidFill>
                <a:latin typeface="Franklin Gothic Medium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455361" y="5771283"/>
            <a:ext cx="7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u="sng" dirty="0">
                <a:solidFill>
                  <a:srgbClr val="000000"/>
                </a:solidFill>
                <a:latin typeface="Franklin Gothic Medium"/>
              </a:rPr>
              <a:t>Sun:</a:t>
            </a:r>
            <a:endParaRPr sz="1600" b="0" u="sng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5457715" y="6173397"/>
            <a:ext cx="7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u="sng" dirty="0">
                <a:solidFill>
                  <a:srgbClr val="000000"/>
                </a:solidFill>
                <a:latin typeface="Franklin Gothic Medium"/>
              </a:rPr>
              <a:t>Mon</a:t>
            </a:r>
            <a:r>
              <a:rPr sz="1600" b="0" u="sng" dirty="0">
                <a:solidFill>
                  <a:srgbClr val="000000"/>
                </a:solidFill>
                <a:latin typeface="Franklin Gothic Medium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46120" y="5029200"/>
            <a:ext cx="2834640" cy="178308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3235362" y="5013818"/>
            <a:ext cx="141732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u="sng" dirty="0">
                <a:solidFill>
                  <a:srgbClr val="C00000"/>
                </a:solidFill>
                <a:latin typeface="Franklin Gothic Medium"/>
              </a:rPr>
              <a:t>Temperatures: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9073" y="5252774"/>
            <a:ext cx="2834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u="none" dirty="0">
                <a:latin typeface="Franklin Gothic Medium"/>
              </a:rPr>
              <a:t>Temperatures cool off tonight </a:t>
            </a:r>
            <a:r>
              <a:rPr lang="en-US" sz="1050" dirty="0">
                <a:latin typeface="Franklin Gothic Medium"/>
              </a:rPr>
              <a:t>and tomorrow with cold front passage. Rebounding to low 60s Thu and Fri.</a:t>
            </a:r>
          </a:p>
          <a:p>
            <a:r>
              <a:rPr lang="en-US" sz="1050" b="0" u="none" dirty="0">
                <a:latin typeface="Franklin Gothic Medium"/>
              </a:rPr>
              <a:t>No freeze </a:t>
            </a:r>
            <a:r>
              <a:rPr lang="en-US" sz="1050" dirty="0">
                <a:latin typeface="Franklin Gothic Medium"/>
              </a:rPr>
              <a:t>concerns expected.</a:t>
            </a:r>
            <a:endParaRPr sz="1050" b="0" u="none" dirty="0">
              <a:latin typeface="Franklin Gothic Medium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9555" y="6062894"/>
            <a:ext cx="28346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u="sng" dirty="0">
                <a:solidFill>
                  <a:srgbClr val="0E3286"/>
                </a:solidFill>
                <a:latin typeface="Franklin Gothic Medium"/>
              </a:rPr>
              <a:t>Wind Direction (</a:t>
            </a:r>
            <a:r>
              <a:rPr lang="en-US" sz="1500" u="sng" dirty="0">
                <a:solidFill>
                  <a:srgbClr val="0E3286"/>
                </a:solidFill>
                <a:latin typeface="Franklin Gothic Medium"/>
              </a:rPr>
              <a:t>tomorrow</a:t>
            </a:r>
            <a:r>
              <a:rPr lang="en-US" sz="1500" b="0" u="sng" dirty="0">
                <a:solidFill>
                  <a:srgbClr val="0E3286"/>
                </a:solidFill>
                <a:latin typeface="Franklin Gothic Medium"/>
              </a:rPr>
              <a:t>):</a:t>
            </a:r>
            <a:endParaRPr sz="1500" b="0" u="sng" dirty="0">
              <a:solidFill>
                <a:srgbClr val="0E3286"/>
              </a:solidFill>
              <a:latin typeface="Franklin Gothic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9555" y="6318461"/>
            <a:ext cx="28993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Franklin Gothic Medium"/>
              </a:rPr>
              <a:t>Winds will generally blow from CF to HP, </a:t>
            </a:r>
            <a:r>
              <a:rPr lang="en-US" sz="1000" dirty="0">
                <a:solidFill>
                  <a:srgbClr val="FF0000"/>
                </a:solidFill>
                <a:latin typeface="Franklin Gothic Medium"/>
              </a:rPr>
              <a:t>shifting and blowing from RF to 3</a:t>
            </a:r>
            <a:r>
              <a:rPr lang="en-US" sz="1000" baseline="30000" dirty="0">
                <a:solidFill>
                  <a:srgbClr val="FF0000"/>
                </a:solidFill>
                <a:latin typeface="Franklin Gothic Medium"/>
              </a:rPr>
              <a:t>rd</a:t>
            </a:r>
            <a:r>
              <a:rPr lang="en-US" sz="1000" dirty="0">
                <a:solidFill>
                  <a:srgbClr val="FF0000"/>
                </a:solidFill>
                <a:latin typeface="Franklin Gothic Medium"/>
              </a:rPr>
              <a:t> Base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4991320"/>
            <a:ext cx="1143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u="sng" dirty="0">
                <a:solidFill>
                  <a:srgbClr val="000000"/>
                </a:solidFill>
                <a:latin typeface="Franklin Gothic Medium"/>
              </a:rPr>
              <a:t>Clouds: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5241597"/>
            <a:ext cx="2883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Franklin Gothic Medium"/>
              </a:rPr>
              <a:t>Cloud cover building and persisting through THU, expected to break up on Friday.</a:t>
            </a:r>
            <a:endParaRPr sz="1000" b="0" u="none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5715966"/>
            <a:ext cx="1143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u="sng" dirty="0">
                <a:solidFill>
                  <a:srgbClr val="000000"/>
                </a:solidFill>
                <a:latin typeface="Franklin Gothic Medium"/>
              </a:rPr>
              <a:t>Winds: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2958" y="5977008"/>
            <a:ext cx="28346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Franklin Gothic Medium"/>
              </a:rPr>
              <a:t>Non-thunderstorm gusts near 30mph Wed, decreasing late week.</a:t>
            </a:r>
          </a:p>
        </p:txBody>
      </p:sp>
      <p:pic>
        <p:nvPicPr>
          <p:cNvPr id="36" name="Picture 35" descr="BAMLOGO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82880"/>
            <a:ext cx="1511634" cy="1005840"/>
          </a:xfrm>
          <a:prstGeom prst="rect">
            <a:avLst/>
          </a:prstGeom>
        </p:spPr>
      </p:pic>
      <p:pic>
        <p:nvPicPr>
          <p:cNvPr id="37" name="Picture 36" descr="Cub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1005840" cy="1005840"/>
          </a:xfrm>
          <a:prstGeom prst="rect">
            <a:avLst/>
          </a:prstGeom>
        </p:spPr>
      </p:pic>
      <p:pic>
        <p:nvPicPr>
          <p:cNvPr id="38" name="Picture 37" descr="Cubs_Fiel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228600"/>
            <a:ext cx="109728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8ECE60-4CDF-C42B-A7E9-DA5AC5ECF57C}"/>
              </a:ext>
            </a:extLst>
          </p:cNvPr>
          <p:cNvSpPr txBox="1"/>
          <p:nvPr/>
        </p:nvSpPr>
        <p:spPr>
          <a:xfrm>
            <a:off x="-5448583" y="6499395"/>
            <a:ext cx="7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u="sng" dirty="0">
                <a:solidFill>
                  <a:srgbClr val="000000"/>
                </a:solidFill>
                <a:latin typeface="Franklin Gothic Medium"/>
              </a:rPr>
              <a:t>Tue</a:t>
            </a:r>
            <a:r>
              <a:rPr sz="1600" b="0" u="sng" dirty="0">
                <a:solidFill>
                  <a:srgbClr val="000000"/>
                </a:solidFill>
                <a:latin typeface="Franklin Gothic Medium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58578-8017-7CCE-837E-A05B49E3735D}"/>
              </a:ext>
            </a:extLst>
          </p:cNvPr>
          <p:cNvSpPr txBox="1"/>
          <p:nvPr/>
        </p:nvSpPr>
        <p:spPr>
          <a:xfrm>
            <a:off x="-5455361" y="6886254"/>
            <a:ext cx="731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u="sng" dirty="0">
                <a:solidFill>
                  <a:srgbClr val="000000"/>
                </a:solidFill>
                <a:latin typeface="Franklin Gothic Medium"/>
              </a:rPr>
              <a:t>Wed</a:t>
            </a:r>
            <a:r>
              <a:rPr sz="1600" b="0" u="sng" dirty="0">
                <a:solidFill>
                  <a:srgbClr val="000000"/>
                </a:solidFill>
                <a:latin typeface="Franklin Gothic Medium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B90F8-C5BB-13BA-7072-0979AE7FFB99}"/>
              </a:ext>
            </a:extLst>
          </p:cNvPr>
          <p:cNvSpPr txBox="1"/>
          <p:nvPr/>
        </p:nvSpPr>
        <p:spPr>
          <a:xfrm>
            <a:off x="-4938633" y="6473462"/>
            <a:ext cx="25587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Franklin Gothic Medium"/>
              </a:rPr>
              <a:t>Isolated showers/storms possible in the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F2C90-3834-84DB-9BE9-BFF347F49763}"/>
              </a:ext>
            </a:extLst>
          </p:cNvPr>
          <p:cNvSpPr txBox="1"/>
          <p:nvPr/>
        </p:nvSpPr>
        <p:spPr>
          <a:xfrm>
            <a:off x="-4938633" y="6925647"/>
            <a:ext cx="25587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Franklin Gothic Medium"/>
              </a:rPr>
              <a:t>Favoring dry conditions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BD0EF-5145-B1EF-A87F-267C31A714A8}"/>
              </a:ext>
            </a:extLst>
          </p:cNvPr>
          <p:cNvSpPr txBox="1"/>
          <p:nvPr/>
        </p:nvSpPr>
        <p:spPr>
          <a:xfrm>
            <a:off x="92255" y="5784479"/>
            <a:ext cx="6596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0000"/>
                </a:solidFill>
                <a:latin typeface="Franklin Gothic Medium"/>
              </a:rPr>
              <a:t>FRI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8D876-8800-56B7-7FFB-7202E9D81749}"/>
              </a:ext>
            </a:extLst>
          </p:cNvPr>
          <p:cNvSpPr txBox="1"/>
          <p:nvPr/>
        </p:nvSpPr>
        <p:spPr>
          <a:xfrm>
            <a:off x="-4938633" y="5826705"/>
            <a:ext cx="25587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Franklin Gothic Medium"/>
              </a:rPr>
              <a:t>Isolated showers in the AM; showers/thunderstorms in the PM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708326-54AB-DC41-AB63-A0E65265EA08}"/>
              </a:ext>
            </a:extLst>
          </p:cNvPr>
          <p:cNvSpPr txBox="1"/>
          <p:nvPr/>
        </p:nvSpPr>
        <p:spPr>
          <a:xfrm>
            <a:off x="-4938633" y="6267444"/>
            <a:ext cx="25587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Franklin Gothic Medium"/>
              </a:rPr>
              <a:t>Scattered showers/storms possible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5AA6D-90A4-BF8A-1738-E7210FBF093C}"/>
              </a:ext>
            </a:extLst>
          </p:cNvPr>
          <p:cNvSpPr txBox="1"/>
          <p:nvPr/>
        </p:nvSpPr>
        <p:spPr>
          <a:xfrm>
            <a:off x="96433" y="6102007"/>
            <a:ext cx="6596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0000"/>
                </a:solidFill>
                <a:latin typeface="Franklin Gothic Medium"/>
              </a:rPr>
              <a:t>SAT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D97DA-731B-ACD8-F3F0-036111DD54AB}"/>
              </a:ext>
            </a:extLst>
          </p:cNvPr>
          <p:cNvSpPr txBox="1"/>
          <p:nvPr/>
        </p:nvSpPr>
        <p:spPr>
          <a:xfrm>
            <a:off x="76106" y="6430737"/>
            <a:ext cx="6596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0000"/>
                </a:solidFill>
                <a:latin typeface="Franklin Gothic Medium"/>
              </a:rPr>
              <a:t>SUN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0C2CD-4C53-39F8-BF98-A03185597FDB}"/>
              </a:ext>
            </a:extLst>
          </p:cNvPr>
          <p:cNvSpPr txBox="1"/>
          <p:nvPr/>
        </p:nvSpPr>
        <p:spPr>
          <a:xfrm>
            <a:off x="92255" y="5427787"/>
            <a:ext cx="6596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0000"/>
                </a:solidFill>
                <a:latin typeface="Franklin Gothic Medium"/>
              </a:rPr>
              <a:t>THU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929F58-E7E0-05B9-7DEE-59C9B5593C32}"/>
              </a:ext>
            </a:extLst>
          </p:cNvPr>
          <p:cNvSpPr txBox="1"/>
          <p:nvPr/>
        </p:nvSpPr>
        <p:spPr>
          <a:xfrm>
            <a:off x="76106" y="5085134"/>
            <a:ext cx="6596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0000"/>
                </a:solidFill>
                <a:latin typeface="Franklin Gothic Medium"/>
              </a:rPr>
              <a:t>WED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B33E158-F113-DDF6-384B-9A6DE6152F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34623" y="2068927"/>
            <a:ext cx="5486400" cy="2501385"/>
          </a:xfrm>
          <a:prstGeom prst="rect">
            <a:avLst/>
          </a:prstGeom>
        </p:spPr>
      </p:pic>
      <p:pic>
        <p:nvPicPr>
          <p:cNvPr id="39" name="Picture 38" descr="BAMLOGO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079" y="4181715"/>
            <a:ext cx="599493" cy="4196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04CC562-CC61-EF1D-8320-E82211B52322}"/>
              </a:ext>
            </a:extLst>
          </p:cNvPr>
          <p:cNvSpPr txBox="1"/>
          <p:nvPr/>
        </p:nvSpPr>
        <p:spPr>
          <a:xfrm>
            <a:off x="-5542939" y="2834146"/>
            <a:ext cx="3908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Light snow showers move in late AM, ending by sundown. 0.25 – 0.75” favored.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D0BCA-B028-1AB3-5824-496699F284BF}"/>
              </a:ext>
            </a:extLst>
          </p:cNvPr>
          <p:cNvSpPr txBox="1"/>
          <p:nvPr/>
        </p:nvSpPr>
        <p:spPr>
          <a:xfrm>
            <a:off x="532750" y="6432746"/>
            <a:ext cx="25931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A few lingering showers possible in the AM, with dry conditions in the PM.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73F7D-102F-A4E8-7FA2-8109442C4897}"/>
              </a:ext>
            </a:extLst>
          </p:cNvPr>
          <p:cNvSpPr txBox="1"/>
          <p:nvPr/>
        </p:nvSpPr>
        <p:spPr>
          <a:xfrm>
            <a:off x="587019" y="5026368"/>
            <a:ext cx="2593123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Isolated showers possible in the morning.</a:t>
            </a:r>
          </a:p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Expecting gametime to be mostly dry.</a:t>
            </a:r>
          </a:p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Widespread rain late night.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9AF28-4E19-F796-03AF-B89423054418}"/>
              </a:ext>
            </a:extLst>
          </p:cNvPr>
          <p:cNvSpPr txBox="1"/>
          <p:nvPr/>
        </p:nvSpPr>
        <p:spPr>
          <a:xfrm>
            <a:off x="554510" y="5443210"/>
            <a:ext cx="25931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Widespread rain continues from early in the AM through the day and into the night hours.</a:t>
            </a:r>
          </a:p>
        </p:txBody>
      </p:sp>
      <p:pic>
        <p:nvPicPr>
          <p:cNvPr id="43" name="Picture 42" descr="arrow_s.png">
            <a:extLst>
              <a:ext uri="{FF2B5EF4-FFF2-40B4-BE49-F238E27FC236}">
                <a16:creationId xmlns:a16="http://schemas.microsoft.com/office/drawing/2014/main" id="{98F65278-A6D9-7FDF-32DD-F7403F3488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169522">
            <a:off x="9584845" y="534717"/>
            <a:ext cx="175646" cy="835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1AFF0A4-C3D8-A93E-8803-EB2AA2D6D624}"/>
              </a:ext>
            </a:extLst>
          </p:cNvPr>
          <p:cNvSpPr txBox="1"/>
          <p:nvPr/>
        </p:nvSpPr>
        <p:spPr>
          <a:xfrm>
            <a:off x="547463" y="5771283"/>
            <a:ext cx="25931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Isolated showers taper off early morning, then dry conditions favored.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AB8A7D-B02D-F91A-1F81-190AAD5841B4}"/>
              </a:ext>
            </a:extLst>
          </p:cNvPr>
          <p:cNvCxnSpPr>
            <a:cxnSpLocks/>
          </p:cNvCxnSpPr>
          <p:nvPr/>
        </p:nvCxnSpPr>
        <p:spPr>
          <a:xfrm flipV="1">
            <a:off x="10424251" y="559971"/>
            <a:ext cx="0" cy="52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229DD9A-9CFE-C75A-6D96-2660D0B9F61C}"/>
              </a:ext>
            </a:extLst>
          </p:cNvPr>
          <p:cNvSpPr txBox="1"/>
          <p:nvPr/>
        </p:nvSpPr>
        <p:spPr>
          <a:xfrm>
            <a:off x="539294" y="6101477"/>
            <a:ext cx="259312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rgbClr val="000000"/>
                </a:solidFill>
                <a:latin typeface="Franklin Gothic Medium"/>
              </a:rPr>
              <a:t>Scattered showers in the AM, then dry conditions favored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54C2F7-3AFB-BCE6-AF2D-3697A6223A3D}"/>
              </a:ext>
            </a:extLst>
          </p:cNvPr>
          <p:cNvCxnSpPr>
            <a:cxnSpLocks/>
          </p:cNvCxnSpPr>
          <p:nvPr/>
        </p:nvCxnSpPr>
        <p:spPr>
          <a:xfrm>
            <a:off x="5577840" y="347472"/>
            <a:ext cx="0" cy="5661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56FCA53-EE09-B013-C9FF-EF38FFC297EF}"/>
              </a:ext>
            </a:extLst>
          </p:cNvPr>
          <p:cNvCxnSpPr>
            <a:cxnSpLocks/>
          </p:cNvCxnSpPr>
          <p:nvPr/>
        </p:nvCxnSpPr>
        <p:spPr>
          <a:xfrm flipH="1">
            <a:off x="5380084" y="547530"/>
            <a:ext cx="621972" cy="2790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icago Cubs" id="{7D7A333A-46B6-D74F-8414-2BE211DBBC67}" vid="{62F0F666-6281-6A42-A545-84E18BC749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30539</TotalTime>
  <Words>468</Words>
  <Application>Microsoft Macintosh PowerPoint</Application>
  <PresentationFormat>On-screen Show (4:3)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Franklin Gothic Medium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Daniel Murphy</cp:lastModifiedBy>
  <cp:revision>463</cp:revision>
  <dcterms:created xsi:type="dcterms:W3CDTF">2013-01-27T09:14:16Z</dcterms:created>
  <dcterms:modified xsi:type="dcterms:W3CDTF">2026-03-31T13:03:01Z</dcterms:modified>
  <cp:category/>
</cp:coreProperties>
</file>