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75" r:id="rId9"/>
    <p:sldId id="263" r:id="rId10"/>
    <p:sldId id="277" r:id="rId11"/>
    <p:sldId id="266" r:id="rId12"/>
    <p:sldId id="267" r:id="rId13"/>
    <p:sldId id="268" r:id="rId14"/>
    <p:sldId id="271" r:id="rId15"/>
    <p:sldId id="269" r:id="rId16"/>
    <p:sldId id="273" r:id="rId17"/>
    <p:sldId id="272" r:id="rId18"/>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Franklin Gothic Medium" panose="020B0603020102020204" pitchFamily="34" charset="0"/>
      <p:regular r:id="rId24"/>
      <p: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hEitOwhhwsVDamExQ1zLS5qhlSe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p:cViewPr varScale="1">
        <p:scale>
          <a:sx n="128" d="100"/>
          <a:sy n="128" d="100"/>
        </p:scale>
        <p:origin x="170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customschemas.google.com/relationships/presentationmetadata" Target="NUL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When does potential reduced visibilities start?		 What is the best window WITHIN that window?		 Is this patchy or widespread? 		Is reduced visibility via dense fog, mist/drizzle, or a combo? 		              What stations are most likely to be impacted? 		What mile visibility range are they looking at? 		When do visibilities end? 		What are the risks?(poor model agreement/ borderline conditions….etc.)	             What areas (if any) do you have higher confidence to see reduced visibilities ?</a:t>
            </a:r>
            <a:endParaRPr dirty="0"/>
          </a:p>
        </p:txBody>
      </p:sp>
      <p:sp>
        <p:nvSpPr>
          <p:cNvPr id="241" name="Google Shape;241;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2562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35" name="Google Shape;33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90" name="Google Shape;49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41" name="Google Shape;441;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66" name="Google Shape;46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13" name="Google Shape;513;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When does potential reduced visibilities start?		 What is the best window WITHIN that window?		 Is this patchy or widespread? 		Is reduced visibility via dense fog, mist/drizzle, or a combo? 		              What stations are most likely to be impacted? 		What mile visibility range are they looking at? 		When do visibilities end? 		What are the risks?(poor model agreement/ borderline conditions….etc.)	             What areas (if any) do you have higher confidence to see reduced visibilities ?</a:t>
            </a:r>
            <a:endParaRPr dirty="0"/>
          </a:p>
        </p:txBody>
      </p:sp>
      <p:sp>
        <p:nvSpPr>
          <p:cNvPr id="241" name="Google Shape;241;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66212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When does potential reduced visibilities start?		 What is the best window WITHIN that window?		 Is this patchy or widespread? 		Is reduced visibility via dense fog, mist/drizzle, or a combo? 		              What stations are most likely to be impacted? 		What mile visibility range are they looking at? 		When do visibilities end? 		What are the risks?(poor model agreement/ borderline conditions….etc.)	             What areas (if any) do you have higher confidence to see reduced visibilities ?</a:t>
            </a:r>
            <a:endParaRPr dirty="0"/>
          </a:p>
        </p:txBody>
      </p:sp>
      <p:sp>
        <p:nvSpPr>
          <p:cNvPr id="241" name="Google Shape;241;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9"/>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0"/>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1"/>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1"/>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1"/>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1"/>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3887391" y="987426"/>
            <a:ext cx="4629150" cy="4873625"/>
          </a:xfrm>
          <a:prstGeom prst="rect">
            <a:avLst/>
          </a:prstGeom>
          <a:noFill/>
          <a:ln>
            <a:noFill/>
          </a:ln>
        </p:spPr>
      </p:sp>
      <p:sp>
        <p:nvSpPr>
          <p:cNvPr id="68" name="Google Shape;68;p25"/>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8"/>
        <p:cNvGrpSpPr/>
        <p:nvPr/>
      </p:nvGrpSpPr>
      <p:grpSpPr>
        <a:xfrm>
          <a:off x="0" y="0"/>
          <a:ext cx="0" cy="0"/>
          <a:chOff x="0" y="0"/>
          <a:chExt cx="0" cy="0"/>
        </a:xfrm>
      </p:grpSpPr>
      <p:sp>
        <p:nvSpPr>
          <p:cNvPr id="89" name="Google Shape;89;p1"/>
          <p:cNvSpPr/>
          <p:nvPr/>
        </p:nvSpPr>
        <p:spPr>
          <a:xfrm>
            <a:off x="4653430" y="5054840"/>
            <a:ext cx="4415156" cy="599172"/>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90" name="Google Shape;90;p1"/>
          <p:cNvSpPr/>
          <p:nvPr/>
        </p:nvSpPr>
        <p:spPr>
          <a:xfrm>
            <a:off x="-15076" y="28044"/>
            <a:ext cx="9144000" cy="1354128"/>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pic>
        <p:nvPicPr>
          <p:cNvPr id="91" name="Google Shape;91;p1"/>
          <p:cNvPicPr preferRelativeResize="0"/>
          <p:nvPr/>
        </p:nvPicPr>
        <p:blipFill rotWithShape="1">
          <a:blip r:embed="rId3">
            <a:alphaModFix/>
          </a:blip>
          <a:srcRect/>
          <a:stretch/>
        </p:blipFill>
        <p:spPr>
          <a:xfrm>
            <a:off x="-2" y="5676897"/>
            <a:ext cx="1834608" cy="1181103"/>
          </a:xfrm>
          <a:prstGeom prst="rect">
            <a:avLst/>
          </a:prstGeom>
          <a:noFill/>
          <a:ln>
            <a:noFill/>
          </a:ln>
        </p:spPr>
      </p:pic>
      <p:sp>
        <p:nvSpPr>
          <p:cNvPr id="92" name="Google Shape;92;p1"/>
          <p:cNvSpPr txBox="1"/>
          <p:nvPr/>
        </p:nvSpPr>
        <p:spPr>
          <a:xfrm>
            <a:off x="-1" y="-33294"/>
            <a:ext cx="914400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u="none" strike="noStrike" cap="none" dirty="0">
                <a:solidFill>
                  <a:schemeClr val="dk1"/>
                </a:solidFill>
                <a:latin typeface="Franklin Gothic Medium" panose="020B0603020102020204" pitchFamily="34" charset="0"/>
                <a:ea typeface="Libre Franklin Medium"/>
                <a:cs typeface="Libre Franklin Medium"/>
                <a:sym typeface="Libre Franklin Medium"/>
              </a:rPr>
              <a:t>Houston Pilots Forecast Package</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sp>
        <p:nvSpPr>
          <p:cNvPr id="93" name="Google Shape;93;p1"/>
          <p:cNvSpPr/>
          <p:nvPr/>
        </p:nvSpPr>
        <p:spPr>
          <a:xfrm>
            <a:off x="-2" y="596925"/>
            <a:ext cx="4004735"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u="none" strike="noStrike" cap="none" dirty="0">
                <a:solidFill>
                  <a:schemeClr val="dk1"/>
                </a:solidFill>
                <a:latin typeface="Franklin Gothic Medium" panose="020B0603020102020204" pitchFamily="34" charset="0"/>
                <a:ea typeface="Libre Franklin Medium"/>
                <a:cs typeface="Libre Franklin Medium"/>
                <a:sym typeface="Libre Franklin Medium"/>
              </a:rPr>
              <a:t>Updated: 2</a:t>
            </a:r>
            <a:r>
              <a:rPr lang="en-US" sz="2000" dirty="0">
                <a:solidFill>
                  <a:schemeClr val="dk1"/>
                </a:solidFill>
                <a:latin typeface="Franklin Gothic Medium" panose="020B0603020102020204" pitchFamily="34" charset="0"/>
                <a:ea typeface="Libre Franklin Medium"/>
                <a:cs typeface="Libre Franklin Medium"/>
                <a:sym typeface="Libre Franklin Medium"/>
              </a:rPr>
              <a:t>:15 P</a:t>
            </a:r>
            <a:r>
              <a:rPr lang="en-US" sz="2000" u="none" strike="noStrike" cap="none" dirty="0">
                <a:solidFill>
                  <a:schemeClr val="dk1"/>
                </a:solidFill>
                <a:latin typeface="Franklin Gothic Medium" panose="020B0603020102020204" pitchFamily="34" charset="0"/>
                <a:ea typeface="Libre Franklin Medium"/>
                <a:cs typeface="Libre Franklin Medium"/>
                <a:sym typeface="Libre Franklin Medium"/>
              </a:rPr>
              <a:t>M CT</a:t>
            </a:r>
            <a:endParaRPr dirty="0">
              <a:latin typeface="Franklin Gothic Medium" panose="020B0603020102020204" pitchFamily="34" charset="0"/>
            </a:endParaRPr>
          </a:p>
          <a:p>
            <a:pPr marL="0" marR="0" lvl="0" indent="0" algn="l" rtl="0">
              <a:lnSpc>
                <a:spcPct val="100000"/>
              </a:lnSpc>
              <a:spcBef>
                <a:spcPts val="0"/>
              </a:spcBef>
              <a:spcAft>
                <a:spcPts val="0"/>
              </a:spcAft>
              <a:buNone/>
            </a:pPr>
            <a:fld id="{00B5BB67-612E-704A-B771-1DD65C6977CC}" type="datetime2">
              <a:rPr lang="en-US" sz="2000" u="none" strike="noStrike" cap="none" smtClean="0">
                <a:solidFill>
                  <a:schemeClr val="dk1"/>
                </a:solidFill>
                <a:latin typeface="Franklin Gothic Medium" panose="020B0603020102020204" pitchFamily="34" charset="0"/>
                <a:ea typeface="Libre Franklin Medium"/>
                <a:cs typeface="Libre Franklin Medium"/>
                <a:sym typeface="Libre Franklin Medium"/>
              </a:rPr>
              <a:t>Tuesday, January 31, 2023</a:t>
            </a:fld>
            <a:endParaRPr sz="2000" u="none" strike="noStrike" cap="none" dirty="0">
              <a:solidFill>
                <a:schemeClr val="dk1"/>
              </a:solidFill>
              <a:latin typeface="Franklin Gothic Medium" panose="020B0603020102020204" pitchFamily="34" charset="0"/>
              <a:ea typeface="Libre Franklin Medium"/>
              <a:cs typeface="Libre Franklin Medium"/>
              <a:sym typeface="Libre Franklin Medium"/>
            </a:endParaRPr>
          </a:p>
        </p:txBody>
      </p:sp>
      <p:sp>
        <p:nvSpPr>
          <p:cNvPr id="94" name="Google Shape;94;p1"/>
          <p:cNvSpPr/>
          <p:nvPr/>
        </p:nvSpPr>
        <p:spPr>
          <a:xfrm>
            <a:off x="2396383" y="908865"/>
            <a:ext cx="4913570"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000" u="none" strike="noStrike" cap="none" dirty="0">
                <a:solidFill>
                  <a:schemeClr val="dk1"/>
                </a:solidFill>
                <a:latin typeface="Franklin Gothic Medium" panose="020B0603020102020204" pitchFamily="34" charset="0"/>
                <a:ea typeface="Libre Franklin Medium"/>
                <a:cs typeface="Libre Franklin Medium"/>
                <a:sym typeface="Libre Franklin Medium"/>
              </a:rPr>
              <a:t>Forecaster: Will Danby</a:t>
            </a:r>
            <a:endParaRPr sz="2000" u="none" strike="noStrike" cap="none" dirty="0">
              <a:solidFill>
                <a:schemeClr val="dk1"/>
              </a:solidFill>
              <a:latin typeface="Franklin Gothic Medium" panose="020B0603020102020204" pitchFamily="34" charset="0"/>
              <a:ea typeface="Libre Franklin Medium"/>
              <a:cs typeface="Libre Franklin Medium"/>
              <a:sym typeface="Libre Franklin Medium"/>
            </a:endParaRPr>
          </a:p>
        </p:txBody>
      </p:sp>
      <p:pic>
        <p:nvPicPr>
          <p:cNvPr id="95" name="Google Shape;95;p1"/>
          <p:cNvPicPr preferRelativeResize="0"/>
          <p:nvPr/>
        </p:nvPicPr>
        <p:blipFill rotWithShape="1">
          <a:blip r:embed="rId4">
            <a:alphaModFix/>
          </a:blip>
          <a:srcRect/>
          <a:stretch/>
        </p:blipFill>
        <p:spPr>
          <a:xfrm>
            <a:off x="7415317" y="184113"/>
            <a:ext cx="1623317" cy="1017142"/>
          </a:xfrm>
          <a:prstGeom prst="rect">
            <a:avLst/>
          </a:prstGeom>
          <a:noFill/>
          <a:ln>
            <a:noFill/>
          </a:ln>
        </p:spPr>
      </p:pic>
      <p:sp>
        <p:nvSpPr>
          <p:cNvPr id="96" name="Google Shape;96;p1"/>
          <p:cNvSpPr txBox="1"/>
          <p:nvPr/>
        </p:nvSpPr>
        <p:spPr>
          <a:xfrm>
            <a:off x="1571946" y="5842336"/>
            <a:ext cx="7572054" cy="101566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u="none" strike="noStrike" cap="none" dirty="0">
                <a:solidFill>
                  <a:schemeClr val="dk1"/>
                </a:solidFill>
                <a:latin typeface="Franklin Gothic Medium" panose="020B0603020102020204" pitchFamily="34" charset="0"/>
                <a:ea typeface="Libre Franklin Medium"/>
                <a:cs typeface="Libre Franklin Medium"/>
                <a:sym typeface="Libre Franklin Medium"/>
              </a:rPr>
              <a:t>As always, please do not hesitate to reach out to us with any forecast questions via the chat option on the Weather Porthole or our on-call number, </a:t>
            </a:r>
            <a:r>
              <a:rPr lang="en-US" sz="2000" u="none" strike="noStrike" cap="none" dirty="0">
                <a:solidFill>
                  <a:srgbClr val="FF0000"/>
                </a:solidFill>
                <a:latin typeface="Franklin Gothic Medium" panose="020B0603020102020204" pitchFamily="34" charset="0"/>
                <a:ea typeface="Libre Franklin Medium"/>
                <a:cs typeface="Libre Franklin Medium"/>
                <a:sym typeface="Libre Franklin Medium"/>
              </a:rPr>
              <a:t>(317)-560-8122</a:t>
            </a:r>
            <a:r>
              <a:rPr lang="en-US" sz="2000" u="none" strike="noStrike" cap="none" dirty="0">
                <a:solidFill>
                  <a:schemeClr val="dk1"/>
                </a:solidFill>
                <a:latin typeface="Franklin Gothic Medium" panose="020B0603020102020204" pitchFamily="34" charset="0"/>
                <a:ea typeface="Libre Franklin Medium"/>
                <a:cs typeface="Libre Franklin Medium"/>
                <a:sym typeface="Libre Franklin Medium"/>
              </a:rPr>
              <a:t> press 1 for forecast questions. </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sp>
        <p:nvSpPr>
          <p:cNvPr id="97" name="Google Shape;97;p1"/>
          <p:cNvSpPr/>
          <p:nvPr/>
        </p:nvSpPr>
        <p:spPr>
          <a:xfrm>
            <a:off x="9308" y="1531433"/>
            <a:ext cx="4572000" cy="4122580"/>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98" name="Google Shape;98;p1"/>
          <p:cNvSpPr/>
          <p:nvPr/>
        </p:nvSpPr>
        <p:spPr>
          <a:xfrm>
            <a:off x="15076" y="1449823"/>
            <a:ext cx="457200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strike="noStrike" cap="none" dirty="0">
                <a:solidFill>
                  <a:schemeClr val="lt1"/>
                </a:solidFill>
                <a:latin typeface="Franklin Gothic Medium" panose="020B0603020102020204" pitchFamily="34" charset="0"/>
                <a:ea typeface="Libre Franklin Medium"/>
                <a:cs typeface="Libre Franklin Medium"/>
                <a:sym typeface="Libre Franklin Medium"/>
              </a:rPr>
              <a:t>Weather Headlines</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sp>
        <p:nvSpPr>
          <p:cNvPr id="99" name="Google Shape;99;p1"/>
          <p:cNvSpPr/>
          <p:nvPr/>
        </p:nvSpPr>
        <p:spPr>
          <a:xfrm>
            <a:off x="4473614" y="5127341"/>
            <a:ext cx="478619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solidFill>
                  <a:schemeClr val="dk1"/>
                </a:solidFill>
                <a:latin typeface="Franklin Gothic Medium" panose="020B0603020102020204" pitchFamily="34" charset="0"/>
                <a:ea typeface="Libre Franklin Medium"/>
                <a:cs typeface="Libre Franklin Medium"/>
                <a:sym typeface="Libre Franklin Medium"/>
              </a:rPr>
              <a:t>Radar/NWS Alerts: 2:16 PM CT</a:t>
            </a:r>
            <a:endParaRPr sz="2400" u="none" strike="noStrike" cap="none" dirty="0">
              <a:solidFill>
                <a:schemeClr val="dk1"/>
              </a:solidFill>
              <a:latin typeface="Franklin Gothic Medium" panose="020B0603020102020204" pitchFamily="34" charset="0"/>
              <a:ea typeface="Libre Franklin Medium"/>
              <a:cs typeface="Libre Franklin Medium"/>
              <a:sym typeface="Libre Franklin Medium"/>
            </a:endParaRPr>
          </a:p>
        </p:txBody>
      </p:sp>
      <p:sp>
        <p:nvSpPr>
          <p:cNvPr id="100" name="Google Shape;100;p1"/>
          <p:cNvSpPr/>
          <p:nvPr/>
        </p:nvSpPr>
        <p:spPr>
          <a:xfrm>
            <a:off x="-6021" y="1676040"/>
            <a:ext cx="4476751" cy="3570168"/>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chemeClr val="lt1"/>
              </a:buClr>
              <a:buSzPts val="1650"/>
            </a:pPr>
            <a:endParaRPr lang="en-US" dirty="0">
              <a:solidFill>
                <a:schemeClr val="bg1"/>
              </a:solidFill>
              <a:latin typeface="Franklin Gothic Medium" panose="020B0603020102020204" pitchFamily="34" charset="0"/>
              <a:cs typeface="Libre Franklin Medium"/>
              <a:sym typeface="Libre Franklin Medium"/>
            </a:endParaRPr>
          </a:p>
          <a:p>
            <a:pPr marR="0" lvl="0" algn="l" rtl="0">
              <a:lnSpc>
                <a:spcPct val="100000"/>
              </a:lnSpc>
              <a:spcBef>
                <a:spcPts val="0"/>
              </a:spcBef>
              <a:spcAft>
                <a:spcPts val="0"/>
              </a:spcAft>
              <a:buClr>
                <a:schemeClr val="lt1"/>
              </a:buClr>
              <a:buSzPts val="1650"/>
            </a:pPr>
            <a:endParaRPr lang="en-US" sz="1800" dirty="0">
              <a:solidFill>
                <a:srgbClr val="FFFF00"/>
              </a:solidFill>
              <a:latin typeface="Franklin Gothic Medium" panose="020B0603020102020204" pitchFamily="34" charset="0"/>
              <a:ea typeface="Libre Franklin Medium"/>
              <a:cs typeface="Libre Franklin Medium"/>
              <a:sym typeface="Libre Franklin Medium"/>
            </a:endParaRPr>
          </a:p>
          <a:p>
            <a:pPr marL="457200" marR="0" lvl="0" indent="-457200" algn="l" rtl="0">
              <a:lnSpc>
                <a:spcPct val="100000"/>
              </a:lnSpc>
              <a:spcBef>
                <a:spcPts val="0"/>
              </a:spcBef>
              <a:spcAft>
                <a:spcPts val="0"/>
              </a:spcAft>
              <a:buClr>
                <a:schemeClr val="lt1"/>
              </a:buClr>
              <a:buSzPts val="1650"/>
              <a:buFont typeface="Wingdings" pitchFamily="2" charset="2"/>
              <a:buChar char="Ø"/>
            </a:pPr>
            <a:r>
              <a:rPr lang="en-US" sz="1600" dirty="0">
                <a:solidFill>
                  <a:srgbClr val="FFFF00"/>
                </a:solidFill>
                <a:latin typeface="Franklin Gothic Medium" panose="020B0603020102020204" pitchFamily="34" charset="0"/>
                <a:ea typeface="Libre Franklin Medium"/>
                <a:cs typeface="Libre Franklin Medium"/>
                <a:sym typeface="Libre Franklin Medium"/>
              </a:rPr>
              <a:t>Please check fog slide below for the best thinking on fog chances for this PM extending through Wednesday AM.</a:t>
            </a:r>
          </a:p>
          <a:p>
            <a:pPr marL="457200" marR="0" lvl="0" indent="-457200" algn="l" rtl="0">
              <a:lnSpc>
                <a:spcPct val="100000"/>
              </a:lnSpc>
              <a:spcBef>
                <a:spcPts val="0"/>
              </a:spcBef>
              <a:spcAft>
                <a:spcPts val="0"/>
              </a:spcAft>
              <a:buClr>
                <a:schemeClr val="lt1"/>
              </a:buClr>
              <a:buSzPts val="1650"/>
              <a:buFont typeface="Wingdings" pitchFamily="2" charset="2"/>
              <a:buChar char="Ø"/>
            </a:pPr>
            <a:endParaRPr lang="en-US" sz="1600" dirty="0">
              <a:solidFill>
                <a:srgbClr val="FFFF00"/>
              </a:solidFill>
              <a:latin typeface="Franklin Gothic Medium" panose="020B0603020102020204" pitchFamily="34" charset="0"/>
              <a:ea typeface="Libre Franklin Medium"/>
              <a:cs typeface="Libre Franklin Medium"/>
              <a:sym typeface="Libre Franklin Medium"/>
            </a:endParaRPr>
          </a:p>
          <a:p>
            <a:pPr marL="457200" marR="0" lvl="0" indent="-457200" algn="l" rtl="0">
              <a:lnSpc>
                <a:spcPct val="100000"/>
              </a:lnSpc>
              <a:spcBef>
                <a:spcPts val="0"/>
              </a:spcBef>
              <a:spcAft>
                <a:spcPts val="0"/>
              </a:spcAft>
              <a:buClr>
                <a:schemeClr val="lt1"/>
              </a:buClr>
              <a:buSzPts val="1650"/>
              <a:buFont typeface="Wingdings" pitchFamily="2" charset="2"/>
              <a:buChar char="Ø"/>
            </a:pPr>
            <a:r>
              <a:rPr lang="en-US" sz="1600" dirty="0">
                <a:solidFill>
                  <a:schemeClr val="bg1"/>
                </a:solidFill>
                <a:latin typeface="Franklin Gothic Medium" panose="020B0603020102020204" pitchFamily="34" charset="0"/>
                <a:ea typeface="Libre Franklin Medium"/>
                <a:cs typeface="Libre Franklin Medium"/>
                <a:sym typeface="Libre Franklin Medium"/>
              </a:rPr>
              <a:t>Scattered showers/storm chances expected to continue over the next few days.</a:t>
            </a:r>
          </a:p>
          <a:p>
            <a:pPr marL="457200" marR="0" lvl="0" indent="-457200" algn="l" rtl="0">
              <a:lnSpc>
                <a:spcPct val="100000"/>
              </a:lnSpc>
              <a:spcBef>
                <a:spcPts val="0"/>
              </a:spcBef>
              <a:spcAft>
                <a:spcPts val="0"/>
              </a:spcAft>
              <a:buClr>
                <a:schemeClr val="lt1"/>
              </a:buClr>
              <a:buSzPts val="1650"/>
              <a:buFont typeface="Wingdings" pitchFamily="2" charset="2"/>
              <a:buChar char="Ø"/>
            </a:pPr>
            <a:endParaRPr lang="en-US" sz="1600" dirty="0">
              <a:solidFill>
                <a:schemeClr val="bg1"/>
              </a:solidFill>
              <a:latin typeface="Franklin Gothic Medium" panose="020B0603020102020204" pitchFamily="34" charset="0"/>
              <a:ea typeface="Libre Franklin Medium"/>
              <a:cs typeface="Libre Franklin Medium"/>
              <a:sym typeface="Libre Franklin Medium"/>
            </a:endParaRPr>
          </a:p>
          <a:p>
            <a:pPr marL="457200" marR="0" lvl="0" indent="-457200" algn="l" rtl="0">
              <a:lnSpc>
                <a:spcPct val="100000"/>
              </a:lnSpc>
              <a:spcBef>
                <a:spcPts val="0"/>
              </a:spcBef>
              <a:spcAft>
                <a:spcPts val="0"/>
              </a:spcAft>
              <a:buClr>
                <a:schemeClr val="lt1"/>
              </a:buClr>
              <a:buSzPts val="1650"/>
              <a:buFont typeface="Wingdings" pitchFamily="2" charset="2"/>
              <a:buChar char="Ø"/>
            </a:pPr>
            <a:r>
              <a:rPr lang="en-US" sz="1600" dirty="0">
                <a:solidFill>
                  <a:schemeClr val="bg1"/>
                </a:solidFill>
                <a:latin typeface="Franklin Gothic Medium" panose="020B0603020102020204" pitchFamily="34" charset="0"/>
                <a:ea typeface="Libre Franklin Medium"/>
                <a:cs typeface="Libre Franklin Medium"/>
                <a:sym typeface="Libre Franklin Medium"/>
              </a:rPr>
              <a:t>Favoring the next three days to hold winds in the 10-20 kt range, with a few gusts of 20-25 kts possible at times at the Boarding Station. </a:t>
            </a:r>
          </a:p>
          <a:p>
            <a:pPr marL="457200" marR="0" lvl="0" indent="-457200" algn="l" rtl="0">
              <a:lnSpc>
                <a:spcPct val="100000"/>
              </a:lnSpc>
              <a:spcBef>
                <a:spcPts val="0"/>
              </a:spcBef>
              <a:spcAft>
                <a:spcPts val="0"/>
              </a:spcAft>
              <a:buClr>
                <a:schemeClr val="lt1"/>
              </a:buClr>
              <a:buSzPts val="1650"/>
              <a:buFont typeface="Wingdings" pitchFamily="2" charset="2"/>
              <a:buChar char="Ø"/>
            </a:pPr>
            <a:endParaRPr lang="en-US" sz="1800" dirty="0">
              <a:solidFill>
                <a:schemeClr val="bg1"/>
              </a:solidFill>
              <a:latin typeface="Franklin Gothic Medium" panose="020B0603020102020204" pitchFamily="34" charset="0"/>
              <a:ea typeface="Libre Franklin Medium"/>
              <a:cs typeface="Libre Franklin Medium"/>
              <a:sym typeface="Libre Franklin Medium"/>
            </a:endParaRPr>
          </a:p>
        </p:txBody>
      </p:sp>
      <p:pic>
        <p:nvPicPr>
          <p:cNvPr id="6" name="Picture 5" descr="Map&#10;&#10;Description automatically generated">
            <a:extLst>
              <a:ext uri="{FF2B5EF4-FFF2-40B4-BE49-F238E27FC236}">
                <a16:creationId xmlns:a16="http://schemas.microsoft.com/office/drawing/2014/main" id="{BFF5EE64-5B65-D209-842A-7FCD29CD50A2}"/>
              </a:ext>
            </a:extLst>
          </p:cNvPr>
          <p:cNvPicPr>
            <a:picLocks noChangeAspect="1"/>
          </p:cNvPicPr>
          <p:nvPr/>
        </p:nvPicPr>
        <p:blipFill>
          <a:blip r:embed="rId5"/>
          <a:stretch>
            <a:fillRect/>
          </a:stretch>
        </p:blipFill>
        <p:spPr>
          <a:xfrm>
            <a:off x="4670493" y="1552672"/>
            <a:ext cx="4368141" cy="34271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42"/>
        <p:cNvGrpSpPr/>
        <p:nvPr/>
      </p:nvGrpSpPr>
      <p:grpSpPr>
        <a:xfrm>
          <a:off x="0" y="0"/>
          <a:ext cx="0" cy="0"/>
          <a:chOff x="0" y="0"/>
          <a:chExt cx="0" cy="0"/>
        </a:xfrm>
      </p:grpSpPr>
      <p:grpSp>
        <p:nvGrpSpPr>
          <p:cNvPr id="246" name="Google Shape;246;p10"/>
          <p:cNvGrpSpPr/>
          <p:nvPr/>
        </p:nvGrpSpPr>
        <p:grpSpPr>
          <a:xfrm>
            <a:off x="-1" y="918446"/>
            <a:ext cx="4064981" cy="374428"/>
            <a:chOff x="-1" y="1932398"/>
            <a:chExt cx="4571999" cy="556189"/>
          </a:xfrm>
        </p:grpSpPr>
        <p:sp>
          <p:nvSpPr>
            <p:cNvPr id="247" name="Google Shape;247;p10"/>
            <p:cNvSpPr/>
            <p:nvPr/>
          </p:nvSpPr>
          <p:spPr>
            <a:xfrm>
              <a:off x="-1" y="1951051"/>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dirty="0">
                  <a:solidFill>
                    <a:schemeClr val="lt1"/>
                  </a:solidFill>
                  <a:latin typeface="Franklin Gothic Medium" panose="020B0603020102020204" pitchFamily="34" charset="0"/>
                  <a:ea typeface="Calibri"/>
                  <a:cs typeface="Calibri"/>
                  <a:sym typeface="Calibri"/>
                </a:rPr>
                <a:t>CURRENT VISIBILITY</a:t>
              </a:r>
              <a:endParaRPr sz="1800" u="none" strike="noStrike" cap="none" dirty="0">
                <a:solidFill>
                  <a:schemeClr val="lt1"/>
                </a:solidFill>
                <a:latin typeface="Franklin Gothic Medium" panose="020B0603020102020204" pitchFamily="34" charset="0"/>
                <a:ea typeface="Calibri"/>
                <a:cs typeface="Calibri"/>
                <a:sym typeface="Calibri"/>
              </a:endParaRPr>
            </a:p>
          </p:txBody>
        </p:sp>
        <p:sp>
          <p:nvSpPr>
            <p:cNvPr id="248" name="Google Shape;248;p10"/>
            <p:cNvSpPr/>
            <p:nvPr/>
          </p:nvSpPr>
          <p:spPr>
            <a:xfrm>
              <a:off x="801818" y="1932398"/>
              <a:ext cx="3040865" cy="5485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solidFill>
                  <a:schemeClr val="bg1"/>
                </a:solidFill>
                <a:latin typeface="Franklin Gothic Medium" panose="020B0603020102020204" pitchFamily="34" charset="0"/>
                <a:ea typeface="Libre Franklin Medium"/>
                <a:cs typeface="Libre Franklin Medium"/>
                <a:sym typeface="Libre Franklin Medium"/>
              </a:endParaRPr>
            </a:p>
          </p:txBody>
        </p:sp>
      </p:grpSp>
      <p:grpSp>
        <p:nvGrpSpPr>
          <p:cNvPr id="249" name="Google Shape;249;p10"/>
          <p:cNvGrpSpPr/>
          <p:nvPr/>
        </p:nvGrpSpPr>
        <p:grpSpPr>
          <a:xfrm>
            <a:off x="3577043" y="918445"/>
            <a:ext cx="4447798" cy="374229"/>
            <a:chOff x="-1" y="1932697"/>
            <a:chExt cx="5220350" cy="555892"/>
          </a:xfrm>
        </p:grpSpPr>
        <p:sp>
          <p:nvSpPr>
            <p:cNvPr id="250" name="Google Shape;250;p10"/>
            <p:cNvSpPr/>
            <p:nvPr/>
          </p:nvSpPr>
          <p:spPr>
            <a:xfrm>
              <a:off x="-1" y="1951053"/>
              <a:ext cx="4657205"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solidFill>
                  <a:schemeClr val="lt1"/>
                </a:solidFill>
                <a:latin typeface="Franklin Gothic Medium" panose="020B0603020102020204" pitchFamily="34" charset="0"/>
                <a:ea typeface="Calibri"/>
                <a:cs typeface="Calibri"/>
                <a:sym typeface="Calibri"/>
              </a:endParaRPr>
            </a:p>
          </p:txBody>
        </p:sp>
        <p:sp>
          <p:nvSpPr>
            <p:cNvPr id="251" name="Google Shape;251;p10"/>
            <p:cNvSpPr/>
            <p:nvPr/>
          </p:nvSpPr>
          <p:spPr>
            <a:xfrm>
              <a:off x="648347" y="1932697"/>
              <a:ext cx="4572002" cy="548556"/>
            </a:xfrm>
            <a:prstGeom prst="rect">
              <a:avLst/>
            </a:prstGeom>
            <a:noFill/>
            <a:ln>
              <a:noFill/>
            </a:ln>
          </p:spPr>
          <p:txBody>
            <a:bodyPr spcFirstLastPara="1" wrap="square" lIns="91425" tIns="45700" rIns="91425" bIns="45700" anchor="t" anchorCtr="0">
              <a:spAutoFit/>
            </a:bodyPr>
            <a:lstStyle/>
            <a:p>
              <a:r>
                <a:rPr lang="en-US" sz="1800" u="none" strike="noStrike" cap="none" dirty="0">
                  <a:solidFill>
                    <a:schemeClr val="lt1"/>
                  </a:solidFill>
                  <a:latin typeface="Franklin Gothic Medium" panose="020B0603020102020204" pitchFamily="34" charset="0"/>
                  <a:ea typeface="Libre Franklin Medium"/>
                  <a:cs typeface="Libre Franklin Medium"/>
                  <a:sym typeface="Libre Franklin Medium"/>
                </a:rPr>
                <a:t>  Visibility Chart - Next 22 Hours</a:t>
              </a:r>
              <a:endParaRPr lang="en-US" sz="18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grpSp>
        <p:nvGrpSpPr>
          <p:cNvPr id="252" name="Google Shape;252;p10"/>
          <p:cNvGrpSpPr/>
          <p:nvPr/>
        </p:nvGrpSpPr>
        <p:grpSpPr>
          <a:xfrm>
            <a:off x="7810063" y="1380799"/>
            <a:ext cx="1176405" cy="2770637"/>
            <a:chOff x="7709722" y="1547829"/>
            <a:chExt cx="1073560" cy="2229421"/>
          </a:xfrm>
        </p:grpSpPr>
        <p:grpSp>
          <p:nvGrpSpPr>
            <p:cNvPr id="253" name="Google Shape;253;p10"/>
            <p:cNvGrpSpPr/>
            <p:nvPr/>
          </p:nvGrpSpPr>
          <p:grpSpPr>
            <a:xfrm rot="-5400000">
              <a:off x="7131756" y="2125795"/>
              <a:ext cx="2229421" cy="1073490"/>
              <a:chOff x="8718148" y="5163564"/>
              <a:chExt cx="2050444" cy="419452"/>
            </a:xfrm>
          </p:grpSpPr>
          <p:sp>
            <p:nvSpPr>
              <p:cNvPr id="254" name="Google Shape;254;p10"/>
              <p:cNvSpPr/>
              <p:nvPr/>
            </p:nvSpPr>
            <p:spPr>
              <a:xfrm>
                <a:off x="8718148" y="5163564"/>
                <a:ext cx="2050444" cy="380715"/>
              </a:xfrm>
              <a:prstGeom prst="rect">
                <a:avLst/>
              </a:prstGeom>
              <a:gradFill>
                <a:gsLst>
                  <a:gs pos="0">
                    <a:srgbClr val="00B050"/>
                  </a:gs>
                  <a:gs pos="49000">
                    <a:schemeClr val="lt1"/>
                  </a:gs>
                  <a:gs pos="100000">
                    <a:srgbClr val="FF0000"/>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255" name="Google Shape;255;p10"/>
              <p:cNvSpPr txBox="1"/>
              <p:nvPr/>
            </p:nvSpPr>
            <p:spPr>
              <a:xfrm rot="5400000">
                <a:off x="10204675" y="5199065"/>
                <a:ext cx="380715" cy="387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dk1"/>
                    </a:solidFill>
                    <a:latin typeface="Franklin Gothic Medium" panose="020B0603020102020204" pitchFamily="34" charset="0"/>
                    <a:ea typeface="Libre Franklin Medium"/>
                    <a:cs typeface="Libre Franklin Medium"/>
                    <a:sym typeface="Libre Franklin Medium"/>
                  </a:rPr>
                  <a:t>Above Normal</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sp>
          <p:nvSpPr>
            <p:cNvPr id="257" name="Google Shape;257;p10"/>
            <p:cNvSpPr txBox="1"/>
            <p:nvPr/>
          </p:nvSpPr>
          <p:spPr>
            <a:xfrm>
              <a:off x="7808925" y="2976952"/>
              <a:ext cx="974357" cy="4209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dk1"/>
                  </a:solidFill>
                  <a:latin typeface="Franklin Gothic Medium" panose="020B0603020102020204" pitchFamily="34" charset="0"/>
                  <a:ea typeface="Libre Franklin Medium"/>
                  <a:cs typeface="Libre Franklin Medium"/>
                  <a:sym typeface="Libre Franklin Medium"/>
                </a:rPr>
                <a:t>Below Normal</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grpSp>
        <p:nvGrpSpPr>
          <p:cNvPr id="259" name="Google Shape;259;p10"/>
          <p:cNvGrpSpPr/>
          <p:nvPr/>
        </p:nvGrpSpPr>
        <p:grpSpPr>
          <a:xfrm>
            <a:off x="7664522" y="903037"/>
            <a:ext cx="1467488" cy="400110"/>
            <a:chOff x="-4" y="1909513"/>
            <a:chExt cx="4572002" cy="594336"/>
          </a:xfrm>
        </p:grpSpPr>
        <p:sp>
          <p:nvSpPr>
            <p:cNvPr id="260" name="Google Shape;260;p10"/>
            <p:cNvSpPr/>
            <p:nvPr/>
          </p:nvSpPr>
          <p:spPr>
            <a:xfrm>
              <a:off x="-1" y="1951053"/>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261" name="Google Shape;261;p10"/>
            <p:cNvSpPr/>
            <p:nvPr/>
          </p:nvSpPr>
          <p:spPr>
            <a:xfrm>
              <a:off x="-4" y="1909513"/>
              <a:ext cx="4572002" cy="5943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chemeClr val="lt1"/>
                  </a:solidFill>
                  <a:latin typeface="Franklin Gothic Medium" panose="020B0603020102020204" pitchFamily="34" charset="0"/>
                  <a:ea typeface="Libre Franklin Medium"/>
                  <a:cs typeface="Libre Franklin Medium"/>
                  <a:sym typeface="Libre Franklin Medium"/>
                </a:rPr>
                <a:t>Confidence</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sp>
        <p:nvSpPr>
          <p:cNvPr id="262" name="Google Shape;262;p10"/>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pic>
        <p:nvPicPr>
          <p:cNvPr id="263" name="Google Shape;263;p10"/>
          <p:cNvPicPr preferRelativeResize="0"/>
          <p:nvPr/>
        </p:nvPicPr>
        <p:blipFill rotWithShape="1">
          <a:blip r:embed="rId3">
            <a:alphaModFix/>
          </a:blip>
          <a:srcRect/>
          <a:stretch/>
        </p:blipFill>
        <p:spPr>
          <a:xfrm>
            <a:off x="8117227" y="68835"/>
            <a:ext cx="965771" cy="570215"/>
          </a:xfrm>
          <a:prstGeom prst="rect">
            <a:avLst/>
          </a:prstGeom>
          <a:noFill/>
          <a:ln>
            <a:noFill/>
          </a:ln>
        </p:spPr>
      </p:pic>
      <p:sp>
        <p:nvSpPr>
          <p:cNvPr id="264" name="Google Shape;264;p10"/>
          <p:cNvSpPr txBox="1"/>
          <p:nvPr/>
        </p:nvSpPr>
        <p:spPr>
          <a:xfrm>
            <a:off x="-1" y="1"/>
            <a:ext cx="914400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u="none" strike="noStrike" cap="none" dirty="0">
                <a:solidFill>
                  <a:schemeClr val="dk1"/>
                </a:solidFill>
                <a:latin typeface="Franklin Gothic Medium" panose="020B0603020102020204" pitchFamily="34" charset="0"/>
                <a:ea typeface="Libre Franklin Medium"/>
                <a:cs typeface="Libre Franklin Medium"/>
                <a:sym typeface="Libre Franklin Medium"/>
              </a:rPr>
              <a:t>Houston Pilots Visibility Report</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pic>
        <p:nvPicPr>
          <p:cNvPr id="265" name="Google Shape;265;p10"/>
          <p:cNvPicPr preferRelativeResize="0"/>
          <p:nvPr/>
        </p:nvPicPr>
        <p:blipFill rotWithShape="1">
          <a:blip r:embed="rId4">
            <a:alphaModFix/>
          </a:blip>
          <a:srcRect/>
          <a:stretch/>
        </p:blipFill>
        <p:spPr>
          <a:xfrm>
            <a:off x="6832953" y="-79224"/>
            <a:ext cx="1376739" cy="865310"/>
          </a:xfrm>
          <a:prstGeom prst="rect">
            <a:avLst/>
          </a:prstGeom>
          <a:noFill/>
          <a:ln>
            <a:noFill/>
          </a:ln>
        </p:spPr>
      </p:pic>
      <p:grpSp>
        <p:nvGrpSpPr>
          <p:cNvPr id="2" name="Google Shape;337;p9">
            <a:extLst>
              <a:ext uri="{FF2B5EF4-FFF2-40B4-BE49-F238E27FC236}">
                <a16:creationId xmlns:a16="http://schemas.microsoft.com/office/drawing/2014/main" id="{3E2642F9-383E-1A9B-39CF-D58014D16E3C}"/>
              </a:ext>
            </a:extLst>
          </p:cNvPr>
          <p:cNvGrpSpPr/>
          <p:nvPr/>
        </p:nvGrpSpPr>
        <p:grpSpPr>
          <a:xfrm>
            <a:off x="3895167" y="4221884"/>
            <a:ext cx="5270313" cy="2673059"/>
            <a:chOff x="-32827" y="1543636"/>
            <a:chExt cx="4594705" cy="982646"/>
          </a:xfrm>
        </p:grpSpPr>
        <p:sp>
          <p:nvSpPr>
            <p:cNvPr id="3" name="Google Shape;338;p9">
              <a:extLst>
                <a:ext uri="{FF2B5EF4-FFF2-40B4-BE49-F238E27FC236}">
                  <a16:creationId xmlns:a16="http://schemas.microsoft.com/office/drawing/2014/main" id="{DE65C1AF-CD1B-8772-BC07-2DD67E11BDA3}"/>
                </a:ext>
              </a:extLst>
            </p:cNvPr>
            <p:cNvSpPr/>
            <p:nvPr/>
          </p:nvSpPr>
          <p:spPr>
            <a:xfrm>
              <a:off x="-32827" y="1543636"/>
              <a:ext cx="4572000" cy="982646"/>
            </a:xfrm>
            <a:prstGeom prst="rect">
              <a:avLst/>
            </a:prstGeom>
            <a:solidFill>
              <a:srgbClr val="00206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a:buNone/>
              </a:pPr>
              <a:endParaRPr lang="en-US" sz="2000" dirty="0">
                <a:latin typeface="Franklin Gothic Medium" panose="020B0603020102020204" pitchFamily="34" charset="0"/>
              </a:endParaRPr>
            </a:p>
          </p:txBody>
        </p:sp>
        <p:sp>
          <p:nvSpPr>
            <p:cNvPr id="4" name="Google Shape;339;p9">
              <a:extLst>
                <a:ext uri="{FF2B5EF4-FFF2-40B4-BE49-F238E27FC236}">
                  <a16:creationId xmlns:a16="http://schemas.microsoft.com/office/drawing/2014/main" id="{BA25FC4D-2D3E-56C8-D60B-DCFB3C4FB322}"/>
                </a:ext>
              </a:extLst>
            </p:cNvPr>
            <p:cNvSpPr/>
            <p:nvPr/>
          </p:nvSpPr>
          <p:spPr>
            <a:xfrm>
              <a:off x="-10124" y="1737618"/>
              <a:ext cx="4572002" cy="19592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solidFill>
                  <a:srgbClr val="FF0000"/>
                </a:solidFill>
                <a:latin typeface="Franklin Gothic Medium" panose="020B0603020102020204" pitchFamily="34" charset="0"/>
                <a:ea typeface="Libre Franklin"/>
                <a:cs typeface="Libre Franklin"/>
                <a:sym typeface="Libre Franklin"/>
              </a:endParaRPr>
            </a:p>
          </p:txBody>
        </p:sp>
      </p:grpSp>
      <p:graphicFrame>
        <p:nvGraphicFramePr>
          <p:cNvPr id="6" name="Table 6">
            <a:extLst>
              <a:ext uri="{FF2B5EF4-FFF2-40B4-BE49-F238E27FC236}">
                <a16:creationId xmlns:a16="http://schemas.microsoft.com/office/drawing/2014/main" id="{60C00A69-98DC-3801-1C91-EF7837691BCA}"/>
              </a:ext>
            </a:extLst>
          </p:cNvPr>
          <p:cNvGraphicFramePr>
            <a:graphicFrameLocks noGrp="1"/>
          </p:cNvGraphicFramePr>
          <p:nvPr>
            <p:extLst>
              <p:ext uri="{D42A27DB-BD31-4B8C-83A1-F6EECF244321}">
                <p14:modId xmlns:p14="http://schemas.microsoft.com/office/powerpoint/2010/main" val="536287448"/>
              </p:ext>
            </p:extLst>
          </p:nvPr>
        </p:nvGraphicFramePr>
        <p:xfrm>
          <a:off x="234847" y="5052953"/>
          <a:ext cx="3564685" cy="1010920"/>
        </p:xfrm>
        <a:graphic>
          <a:graphicData uri="http://schemas.openxmlformats.org/drawingml/2006/table">
            <a:tbl>
              <a:tblPr firstRow="1" bandRow="1"/>
              <a:tblGrid>
                <a:gridCol w="2182842">
                  <a:extLst>
                    <a:ext uri="{9D8B030D-6E8A-4147-A177-3AD203B41FA5}">
                      <a16:colId xmlns:a16="http://schemas.microsoft.com/office/drawing/2014/main" val="4284923514"/>
                    </a:ext>
                  </a:extLst>
                </a:gridCol>
                <a:gridCol w="1381843">
                  <a:extLst>
                    <a:ext uri="{9D8B030D-6E8A-4147-A177-3AD203B41FA5}">
                      <a16:colId xmlns:a16="http://schemas.microsoft.com/office/drawing/2014/main" val="4230939345"/>
                    </a:ext>
                  </a:extLst>
                </a:gridCol>
              </a:tblGrid>
              <a:tr h="510894">
                <a:tc>
                  <a:txBody>
                    <a:bodyPr/>
                    <a:lstStyle/>
                    <a:p>
                      <a:pPr algn="ctr"/>
                      <a:r>
                        <a:rPr lang="en-US" sz="1800" b="0" i="0" dirty="0">
                          <a:solidFill>
                            <a:schemeClr val="bg1"/>
                          </a:solidFill>
                          <a:latin typeface="Franklin Gothic Medium" panose="020B0603020102020204" pitchFamily="34" charset="0"/>
                        </a:rPr>
                        <a:t>TIMEFRAME DISCUSSED</a:t>
                      </a:r>
                    </a:p>
                  </a:txBody>
                  <a:tcPr>
                    <a:solidFill>
                      <a:schemeClr val="tx1"/>
                    </a:solidFill>
                  </a:tcPr>
                </a:tc>
                <a:tc>
                  <a:txBody>
                    <a:bodyPr/>
                    <a:lstStyle/>
                    <a:p>
                      <a:pPr algn="ctr"/>
                      <a:r>
                        <a:rPr lang="en-US" sz="1800" b="0" i="0" dirty="0">
                          <a:solidFill>
                            <a:schemeClr val="bg1"/>
                          </a:solidFill>
                          <a:latin typeface="Franklin Gothic Medium" panose="020B0603020102020204" pitchFamily="34" charset="0"/>
                        </a:rPr>
                        <a:t>THREAT</a:t>
                      </a:r>
                    </a:p>
                  </a:txBody>
                  <a:tcPr>
                    <a:solidFill>
                      <a:schemeClr val="tx1"/>
                    </a:solidFill>
                  </a:tcPr>
                </a:tc>
                <a:extLst>
                  <a:ext uri="{0D108BD9-81ED-4DB2-BD59-A6C34878D82A}">
                    <a16:rowId xmlns:a16="http://schemas.microsoft.com/office/drawing/2014/main" val="48991742"/>
                  </a:ext>
                </a:extLst>
              </a:tr>
              <a:tr h="370840">
                <a:tc>
                  <a:txBody>
                    <a:bodyPr/>
                    <a:lstStyle/>
                    <a:p>
                      <a:pPr algn="ctr"/>
                      <a:r>
                        <a:rPr lang="en-US" sz="1400" b="0" i="0" dirty="0">
                          <a:latin typeface="Franklin Gothic Medium" panose="020B0603020102020204" pitchFamily="34" charset="0"/>
                        </a:rPr>
                        <a:t>CURRENT– Wed AM</a:t>
                      </a:r>
                    </a:p>
                  </a:txBody>
                  <a:tcPr>
                    <a:solidFill>
                      <a:schemeClr val="tx2">
                        <a:lumMod val="90000"/>
                      </a:schemeClr>
                    </a:solidFill>
                  </a:tcPr>
                </a:tc>
                <a:tc>
                  <a:txBody>
                    <a:bodyPr/>
                    <a:lstStyle/>
                    <a:p>
                      <a:pPr algn="ctr"/>
                      <a:r>
                        <a:rPr lang="en-US" sz="1800" b="0" i="0" dirty="0">
                          <a:latin typeface="Franklin Gothic Medium" panose="020B0603020102020204" pitchFamily="34" charset="0"/>
                        </a:rPr>
                        <a:t>Medium</a:t>
                      </a:r>
                    </a:p>
                  </a:txBody>
                  <a:tcPr>
                    <a:solidFill>
                      <a:schemeClr val="accent2"/>
                    </a:solidFill>
                  </a:tcPr>
                </a:tc>
                <a:extLst>
                  <a:ext uri="{0D108BD9-81ED-4DB2-BD59-A6C34878D82A}">
                    <a16:rowId xmlns:a16="http://schemas.microsoft.com/office/drawing/2014/main" val="2623806380"/>
                  </a:ext>
                </a:extLst>
              </a:tr>
            </a:tbl>
          </a:graphicData>
        </a:graphic>
      </p:graphicFrame>
      <p:sp>
        <p:nvSpPr>
          <p:cNvPr id="7" name="TextBox 6">
            <a:extLst>
              <a:ext uri="{FF2B5EF4-FFF2-40B4-BE49-F238E27FC236}">
                <a16:creationId xmlns:a16="http://schemas.microsoft.com/office/drawing/2014/main" id="{C95D2E9E-5A7A-965D-D973-E599CE70A856}"/>
              </a:ext>
            </a:extLst>
          </p:cNvPr>
          <p:cNvSpPr txBox="1"/>
          <p:nvPr/>
        </p:nvSpPr>
        <p:spPr>
          <a:xfrm>
            <a:off x="4016842" y="4062453"/>
            <a:ext cx="5000918" cy="2846933"/>
          </a:xfrm>
          <a:prstGeom prst="rect">
            <a:avLst/>
          </a:prstGeom>
          <a:noFill/>
        </p:spPr>
        <p:txBody>
          <a:bodyPr wrap="square" rtlCol="0">
            <a:spAutoFit/>
          </a:bodyPr>
          <a:lstStyle/>
          <a:p>
            <a:pPr>
              <a:buClr>
                <a:schemeClr val="bg1"/>
              </a:buClr>
            </a:pPr>
            <a:endParaRPr lang="en-US" sz="1100" dirty="0">
              <a:solidFill>
                <a:schemeClr val="tx2"/>
              </a:solidFill>
              <a:latin typeface="Franklin Gothic Medium" panose="020B0603020102020204" pitchFamily="34" charset="0"/>
            </a:endParaRPr>
          </a:p>
          <a:p>
            <a:pPr marL="285750" indent="-285750">
              <a:buClr>
                <a:schemeClr val="bg1"/>
              </a:buClr>
              <a:buFont typeface="Wingdings" pitchFamily="2" charset="2"/>
              <a:buChar char="Ø"/>
            </a:pPr>
            <a:r>
              <a:rPr lang="en-US" sz="1050" dirty="0">
                <a:solidFill>
                  <a:schemeClr val="tx2"/>
                </a:solidFill>
                <a:latin typeface="Franklin Gothic Medium" panose="020B0603020102020204" pitchFamily="34" charset="0"/>
              </a:rPr>
              <a:t>Latest forecast data across the board is essentially blind to the ongoing low visibility across SE TX. Verification from the chart above from the AM visibility report continues to perform well. With that being said, visibilities of 3 – 5 miles will likely continue throughout the afternoon hours and into the overnight. </a:t>
            </a:r>
          </a:p>
          <a:p>
            <a:pPr marL="285750" indent="-285750">
              <a:buClr>
                <a:schemeClr val="bg1"/>
              </a:buClr>
              <a:buFont typeface="Wingdings" pitchFamily="2" charset="2"/>
              <a:buChar char="Ø"/>
            </a:pPr>
            <a:endParaRPr lang="en-US" sz="1050" dirty="0">
              <a:solidFill>
                <a:schemeClr val="tx2"/>
              </a:solidFill>
              <a:latin typeface="Franklin Gothic Medium" panose="020B0603020102020204" pitchFamily="34" charset="0"/>
            </a:endParaRPr>
          </a:p>
          <a:p>
            <a:pPr marL="285750" indent="-285750">
              <a:buClr>
                <a:schemeClr val="bg1"/>
              </a:buClr>
              <a:buFont typeface="Wingdings" pitchFamily="2" charset="2"/>
              <a:buChar char="Ø"/>
            </a:pPr>
            <a:r>
              <a:rPr lang="en-US" sz="1050" dirty="0">
                <a:solidFill>
                  <a:schemeClr val="tx2"/>
                </a:solidFill>
                <a:latin typeface="Franklin Gothic Medium" panose="020B0603020102020204" pitchFamily="34" charset="0"/>
              </a:rPr>
              <a:t>A low end risk is still present for a couple areas of patchy fog to reduce visibilities less than 2 miles between 75/76 and the boarding station, but a better window for the opportunity for this to happen will come after sundown. </a:t>
            </a:r>
          </a:p>
          <a:p>
            <a:pPr marL="285750" indent="-285750">
              <a:buClr>
                <a:schemeClr val="bg1"/>
              </a:buClr>
              <a:buFont typeface="Wingdings" pitchFamily="2" charset="2"/>
              <a:buChar char="Ø"/>
            </a:pPr>
            <a:endParaRPr lang="en-US" sz="1050" dirty="0">
              <a:solidFill>
                <a:schemeClr val="tx2"/>
              </a:solidFill>
              <a:latin typeface="Franklin Gothic Medium" panose="020B0603020102020204" pitchFamily="34" charset="0"/>
            </a:endParaRPr>
          </a:p>
          <a:p>
            <a:pPr marL="285750" indent="-285750">
              <a:buClr>
                <a:schemeClr val="bg1"/>
              </a:buClr>
              <a:buFont typeface="Wingdings" pitchFamily="2" charset="2"/>
              <a:buChar char="Ø"/>
            </a:pPr>
            <a:r>
              <a:rPr lang="en-US" sz="1050" dirty="0">
                <a:solidFill>
                  <a:schemeClr val="tx2"/>
                </a:solidFill>
                <a:latin typeface="Franklin Gothic Medium" panose="020B0603020102020204" pitchFamily="34" charset="0"/>
              </a:rPr>
              <a:t>Independent of low end patchy dense fog risks after sundown, a low cloud deck of less than 500 feet will be continuous throughout the overnight. There is higher confidence here with that aspect of the forecast, as mist and on and off light showers will persist over the next 12 hours. </a:t>
            </a:r>
          </a:p>
          <a:p>
            <a:pPr marL="285750" indent="-285750">
              <a:buClr>
                <a:schemeClr val="bg1"/>
              </a:buClr>
              <a:buFont typeface="Wingdings" pitchFamily="2" charset="2"/>
              <a:buChar char="Ø"/>
            </a:pPr>
            <a:endParaRPr lang="en-US" sz="1050" dirty="0">
              <a:solidFill>
                <a:schemeClr val="tx2"/>
              </a:solidFill>
              <a:latin typeface="Franklin Gothic Medium" panose="020B0603020102020204" pitchFamily="34" charset="0"/>
            </a:endParaRPr>
          </a:p>
          <a:p>
            <a:pPr marL="285750" indent="-285750">
              <a:buClr>
                <a:schemeClr val="bg1"/>
              </a:buClr>
              <a:buFont typeface="Wingdings" pitchFamily="2" charset="2"/>
              <a:buChar char="Ø"/>
            </a:pPr>
            <a:r>
              <a:rPr lang="en-US" sz="1050" dirty="0">
                <a:solidFill>
                  <a:schemeClr val="tx2"/>
                </a:solidFill>
                <a:latin typeface="Franklin Gothic Medium" panose="020B0603020102020204" pitchFamily="34" charset="0"/>
              </a:rPr>
              <a:t>However, there will continue to remain lower confidence on specifics as there is *very* little support for the ongoing fog.</a:t>
            </a:r>
          </a:p>
        </p:txBody>
      </p:sp>
      <p:pic>
        <p:nvPicPr>
          <p:cNvPr id="5" name="Google Shape;322;p10">
            <a:extLst>
              <a:ext uri="{FF2B5EF4-FFF2-40B4-BE49-F238E27FC236}">
                <a16:creationId xmlns:a16="http://schemas.microsoft.com/office/drawing/2014/main" id="{F17625A6-B8BC-A202-24E9-00CF47205E20}"/>
              </a:ext>
            </a:extLst>
          </p:cNvPr>
          <p:cNvPicPr preferRelativeResize="0"/>
          <p:nvPr/>
        </p:nvPicPr>
        <p:blipFill rotWithShape="1">
          <a:blip r:embed="rId5">
            <a:alphaModFix/>
          </a:blip>
          <a:srcRect/>
          <a:stretch/>
        </p:blipFill>
        <p:spPr>
          <a:xfrm rot="16200000">
            <a:off x="8017842" y="2972501"/>
            <a:ext cx="1719826" cy="1279703"/>
          </a:xfrm>
          <a:prstGeom prst="rect">
            <a:avLst/>
          </a:prstGeom>
          <a:noFill/>
          <a:ln>
            <a:noFill/>
          </a:ln>
        </p:spPr>
      </p:pic>
      <p:pic>
        <p:nvPicPr>
          <p:cNvPr id="11" name="Picture 10" descr="Chart, line chart&#10;&#10;Description automatically generated">
            <a:extLst>
              <a:ext uri="{FF2B5EF4-FFF2-40B4-BE49-F238E27FC236}">
                <a16:creationId xmlns:a16="http://schemas.microsoft.com/office/drawing/2014/main" id="{65FE2DA5-E2E5-A918-1494-39F25D0435CE}"/>
              </a:ext>
            </a:extLst>
          </p:cNvPr>
          <p:cNvPicPr>
            <a:picLocks noChangeAspect="1"/>
          </p:cNvPicPr>
          <p:nvPr/>
        </p:nvPicPr>
        <p:blipFill>
          <a:blip r:embed="rId6"/>
          <a:stretch>
            <a:fillRect/>
          </a:stretch>
        </p:blipFill>
        <p:spPr>
          <a:xfrm>
            <a:off x="3820801" y="1955366"/>
            <a:ext cx="3745502" cy="1613506"/>
          </a:xfrm>
          <a:prstGeom prst="rect">
            <a:avLst/>
          </a:prstGeom>
        </p:spPr>
      </p:pic>
      <p:pic>
        <p:nvPicPr>
          <p:cNvPr id="15" name="Picture 14" descr="Map&#10;&#10;Description automatically generated">
            <a:extLst>
              <a:ext uri="{FF2B5EF4-FFF2-40B4-BE49-F238E27FC236}">
                <a16:creationId xmlns:a16="http://schemas.microsoft.com/office/drawing/2014/main" id="{151070D5-1DE2-5816-D234-086B96B0F0C3}"/>
              </a:ext>
            </a:extLst>
          </p:cNvPr>
          <p:cNvPicPr>
            <a:picLocks noChangeAspect="1"/>
          </p:cNvPicPr>
          <p:nvPr/>
        </p:nvPicPr>
        <p:blipFill>
          <a:blip r:embed="rId7"/>
          <a:stretch>
            <a:fillRect/>
          </a:stretch>
        </p:blipFill>
        <p:spPr>
          <a:xfrm>
            <a:off x="64043" y="1340430"/>
            <a:ext cx="3635082" cy="3062026"/>
          </a:xfrm>
          <a:prstGeom prst="rect">
            <a:avLst/>
          </a:prstGeom>
        </p:spPr>
      </p:pic>
    </p:spTree>
    <p:extLst>
      <p:ext uri="{BB962C8B-B14F-4D97-AF65-F5344CB8AC3E}">
        <p14:creationId xmlns:p14="http://schemas.microsoft.com/office/powerpoint/2010/main" val="380200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36"/>
        <p:cNvGrpSpPr/>
        <p:nvPr/>
      </p:nvGrpSpPr>
      <p:grpSpPr>
        <a:xfrm>
          <a:off x="0" y="0"/>
          <a:ext cx="0" cy="0"/>
          <a:chOff x="0" y="0"/>
          <a:chExt cx="0" cy="0"/>
        </a:xfrm>
      </p:grpSpPr>
      <p:grpSp>
        <p:nvGrpSpPr>
          <p:cNvPr id="337" name="Google Shape;337;p9"/>
          <p:cNvGrpSpPr/>
          <p:nvPr/>
        </p:nvGrpSpPr>
        <p:grpSpPr>
          <a:xfrm>
            <a:off x="-8286" y="1349762"/>
            <a:ext cx="4483124" cy="1466236"/>
            <a:chOff x="-32827" y="1543636"/>
            <a:chExt cx="4594705" cy="982646"/>
          </a:xfrm>
        </p:grpSpPr>
        <p:sp>
          <p:nvSpPr>
            <p:cNvPr id="338" name="Google Shape;338;p9"/>
            <p:cNvSpPr/>
            <p:nvPr/>
          </p:nvSpPr>
          <p:spPr>
            <a:xfrm>
              <a:off x="-32827" y="1543636"/>
              <a:ext cx="4572000" cy="982646"/>
            </a:xfrm>
            <a:prstGeom prst="rect">
              <a:avLst/>
            </a:prstGeom>
            <a:solidFill>
              <a:srgbClr val="00206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a:buNone/>
              </a:pPr>
              <a:r>
                <a:rPr lang="en-US" sz="1800" dirty="0">
                  <a:solidFill>
                    <a:schemeClr val="bg1"/>
                  </a:solidFill>
                  <a:latin typeface="Franklin Gothic Medium" panose="020B0603020102020204" pitchFamily="34" charset="0"/>
                </a:rPr>
                <a:t>Not anticipating any visibility concerns for Friday as AM winds will be from the NW possibly shifting from the NE during the late PM hours. </a:t>
              </a:r>
            </a:p>
          </p:txBody>
        </p:sp>
        <p:sp>
          <p:nvSpPr>
            <p:cNvPr id="339" name="Google Shape;339;p9"/>
            <p:cNvSpPr/>
            <p:nvPr/>
          </p:nvSpPr>
          <p:spPr>
            <a:xfrm>
              <a:off x="-10124" y="1737618"/>
              <a:ext cx="4572002" cy="19592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solidFill>
                  <a:srgbClr val="FF0000"/>
                </a:solidFill>
                <a:latin typeface="Franklin Gothic Medium" panose="020B0603020102020204" pitchFamily="34" charset="0"/>
                <a:ea typeface="Libre Franklin"/>
                <a:cs typeface="Libre Franklin"/>
                <a:sym typeface="Libre Franklin"/>
              </a:endParaRPr>
            </a:p>
          </p:txBody>
        </p:sp>
      </p:grpSp>
      <p:grpSp>
        <p:nvGrpSpPr>
          <p:cNvPr id="340" name="Google Shape;340;p9"/>
          <p:cNvGrpSpPr/>
          <p:nvPr/>
        </p:nvGrpSpPr>
        <p:grpSpPr>
          <a:xfrm>
            <a:off x="0" y="925635"/>
            <a:ext cx="4469256" cy="400069"/>
            <a:chOff x="-4" y="1924774"/>
            <a:chExt cx="4572002" cy="594275"/>
          </a:xfrm>
        </p:grpSpPr>
        <p:sp>
          <p:nvSpPr>
            <p:cNvPr id="341" name="Google Shape;341;p9"/>
            <p:cNvSpPr/>
            <p:nvPr/>
          </p:nvSpPr>
          <p:spPr>
            <a:xfrm>
              <a:off x="-1" y="1951053"/>
              <a:ext cx="4571999" cy="53753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342" name="Google Shape;342;p9"/>
            <p:cNvSpPr/>
            <p:nvPr/>
          </p:nvSpPr>
          <p:spPr>
            <a:xfrm>
              <a:off x="-4" y="1924774"/>
              <a:ext cx="4572002" cy="594275"/>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solidFill>
                    <a:schemeClr val="lt1"/>
                  </a:solidFill>
                  <a:latin typeface="Franklin Gothic Medium" panose="020B0603020102020204" pitchFamily="34" charset="0"/>
                  <a:ea typeface="Libre Franklin Medium"/>
                  <a:cs typeface="Libre Franklin Medium"/>
                  <a:sym typeface="Libre Franklin Medium"/>
                </a:rPr>
                <a:t>Friday </a:t>
              </a:r>
              <a:r>
                <a:rPr lang="en-US" sz="2000" dirty="0">
                  <a:solidFill>
                    <a:schemeClr val="lt1"/>
                  </a:solidFill>
                  <a:latin typeface="Franklin Gothic Medium" panose="020B0603020102020204" pitchFamily="34" charset="0"/>
                  <a:ea typeface="Libre Franklin Medium"/>
                  <a:cs typeface="Libre Franklin Medium"/>
                  <a:sym typeface="Libre Franklin Medium"/>
                </a:rPr>
                <a:t>2</a:t>
              </a:r>
              <a:r>
                <a:rPr lang="en-US" sz="2000" u="none" strike="noStrike" cap="none" dirty="0">
                  <a:solidFill>
                    <a:schemeClr val="lt1"/>
                  </a:solidFill>
                  <a:latin typeface="Franklin Gothic Medium" panose="020B0603020102020204" pitchFamily="34" charset="0"/>
                  <a:ea typeface="Libre Franklin Medium"/>
                  <a:cs typeface="Libre Franklin Medium"/>
                  <a:sym typeface="Libre Franklin Medium"/>
                </a:rPr>
                <a:t>/3/23</a:t>
              </a:r>
              <a:endParaRPr lang="en-US"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graphicFrame>
        <p:nvGraphicFramePr>
          <p:cNvPr id="343" name="Google Shape;343;p9"/>
          <p:cNvGraphicFramePr/>
          <p:nvPr>
            <p:extLst>
              <p:ext uri="{D42A27DB-BD31-4B8C-83A1-F6EECF244321}">
                <p14:modId xmlns:p14="http://schemas.microsoft.com/office/powerpoint/2010/main" val="3255353398"/>
              </p:ext>
            </p:extLst>
          </p:nvPr>
        </p:nvGraphicFramePr>
        <p:xfrm>
          <a:off x="4719060" y="3881654"/>
          <a:ext cx="4424950" cy="2820700"/>
        </p:xfrm>
        <a:graphic>
          <a:graphicData uri="http://schemas.openxmlformats.org/drawingml/2006/table">
            <a:tbl>
              <a:tblPr firstRow="1" bandRow="1">
                <a:noFill/>
              </a:tblPr>
              <a:tblGrid>
                <a:gridCol w="3054875">
                  <a:extLst>
                    <a:ext uri="{9D8B030D-6E8A-4147-A177-3AD203B41FA5}">
                      <a16:colId xmlns:a16="http://schemas.microsoft.com/office/drawing/2014/main" val="20000"/>
                    </a:ext>
                  </a:extLst>
                </a:gridCol>
                <a:gridCol w="1370075">
                  <a:extLst>
                    <a:ext uri="{9D8B030D-6E8A-4147-A177-3AD203B41FA5}">
                      <a16:colId xmlns:a16="http://schemas.microsoft.com/office/drawing/2014/main" val="20001"/>
                    </a:ext>
                  </a:extLst>
                </a:gridCol>
              </a:tblGrid>
              <a:tr h="382000">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bg1"/>
                          </a:solidFill>
                          <a:latin typeface="Franklin Gothic Medium" panose="020B0603020102020204" pitchFamily="34" charset="0"/>
                          <a:ea typeface="Libre Franklin Medium"/>
                          <a:cs typeface="Libre Franklin Medium"/>
                          <a:sym typeface="Libre Franklin Medium"/>
                        </a:rPr>
                        <a:t>Chance for Reduced Visibility</a:t>
                      </a:r>
                      <a:endParaRPr sz="1400" b="0" i="0" u="none" strike="noStrike" cap="none" dirty="0">
                        <a:solidFill>
                          <a:schemeClr val="bg1"/>
                        </a:solidFill>
                        <a:latin typeface="Franklin Gothic Medium" panose="020B0603020102020204" pitchFamily="34" charset="0"/>
                        <a:ea typeface="Libre Franklin Medium"/>
                        <a:cs typeface="Libre Franklin Medium"/>
                        <a:sym typeface="Libre Franklin Medium"/>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tx1"/>
                    </a:solidFill>
                  </a:tcPr>
                </a:tc>
                <a:tc hMerge="1">
                  <a:txBody>
                    <a:bodyPr/>
                    <a:lstStyle/>
                    <a:p>
                      <a:endParaRPr lang="en-US"/>
                    </a:p>
                  </a:txBody>
                  <a:tcPr/>
                </a:tc>
                <a:extLst>
                  <a:ext uri="{0D108BD9-81ED-4DB2-BD59-A6C34878D82A}">
                    <a16:rowId xmlns:a16="http://schemas.microsoft.com/office/drawing/2014/main" val="10000"/>
                  </a:ext>
                </a:extLst>
              </a:tr>
              <a:tr h="403050">
                <a:tc>
                  <a:txBody>
                    <a:bodyPr/>
                    <a:lstStyle/>
                    <a:p>
                      <a:pPr marL="0" marR="0" lvl="0" indent="0" algn="ctr" rtl="0">
                        <a:lnSpc>
                          <a:spcPct val="100000"/>
                        </a:lnSpc>
                        <a:spcBef>
                          <a:spcPts val="0"/>
                        </a:spcBef>
                        <a:spcAft>
                          <a:spcPts val="0"/>
                        </a:spcAft>
                        <a:buClr>
                          <a:srgbClr val="000000"/>
                        </a:buClr>
                        <a:buSzPts val="1400"/>
                        <a:buFont typeface="Arial"/>
                        <a:buNone/>
                      </a:pPr>
                      <a:r>
                        <a:rPr lang="en-US" b="0" i="0" dirty="0">
                          <a:latin typeface="Franklin Gothic Medium" panose="020B0603020102020204" pitchFamily="34" charset="0"/>
                          <a:ea typeface="Libre Franklin Medium"/>
                          <a:cs typeface="Libre Franklin Medium"/>
                          <a:sym typeface="Libre Franklin Medium"/>
                        </a:rPr>
                        <a:t>Friday AM</a:t>
                      </a:r>
                      <a:endParaRPr lang="en-US" sz="1400" b="0" i="0" u="none" strike="noStrike" cap="none" dirty="0">
                        <a:latin typeface="Franklin Gothic Medium" panose="020B0603020102020204" pitchFamily="34" charset="0"/>
                        <a:ea typeface="Libre Franklin Medium"/>
                        <a:cs typeface="Libre Franklin Medium"/>
                        <a:sym typeface="Libre Franklin Medium"/>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tx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Franklin Gothic Medium" panose="020B0603020102020204" pitchFamily="34" charset="0"/>
                          <a:cs typeface="Libre Franklin Medium"/>
                          <a:sym typeface="Libre Franklin Medium"/>
                        </a:rPr>
                        <a:t>Unlikely </a:t>
                      </a: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extLst>
                  <a:ext uri="{0D108BD9-81ED-4DB2-BD59-A6C34878D82A}">
                    <a16:rowId xmlns:a16="http://schemas.microsoft.com/office/drawing/2014/main" val="10001"/>
                  </a:ext>
                </a:extLst>
              </a:tr>
              <a:tr h="403050">
                <a:tc>
                  <a:txBody>
                    <a:bodyPr/>
                    <a:lstStyle/>
                    <a:p>
                      <a:pPr marL="0" marR="0" lvl="0" indent="0" algn="ctr" rtl="0">
                        <a:lnSpc>
                          <a:spcPct val="100000"/>
                        </a:lnSpc>
                        <a:spcBef>
                          <a:spcPts val="0"/>
                        </a:spcBef>
                        <a:spcAft>
                          <a:spcPts val="0"/>
                        </a:spcAft>
                        <a:buClr>
                          <a:srgbClr val="000000"/>
                        </a:buClr>
                        <a:buSzPts val="1400"/>
                        <a:buFont typeface="Arial"/>
                        <a:buNone/>
                      </a:pPr>
                      <a:r>
                        <a:rPr lang="en-US" b="0" i="0" dirty="0">
                          <a:latin typeface="Franklin Gothic Medium" panose="020B0603020102020204" pitchFamily="34" charset="0"/>
                          <a:ea typeface="Libre Franklin Medium"/>
                          <a:cs typeface="Libre Franklin Medium"/>
                          <a:sym typeface="Libre Franklin Medium"/>
                        </a:rPr>
                        <a:t>Friday PM</a:t>
                      </a:r>
                      <a:endParaRPr lang="en-US" sz="1400" b="0" i="0" u="none" strike="noStrike" cap="none" dirty="0">
                        <a:latin typeface="Franklin Gothic Medium" panose="020B0603020102020204" pitchFamily="34" charset="0"/>
                        <a:ea typeface="Libre Franklin Medium"/>
                        <a:cs typeface="Libre Franklin Medium"/>
                        <a:sym typeface="Libre Franklin Medium"/>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tx2">
                        <a:lumMod val="9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Franklin Gothic Medium" panose="020B0603020102020204" pitchFamily="34" charset="0"/>
                          <a:cs typeface="Libre Franklin Medium"/>
                          <a:sym typeface="Libre Franklin Medium"/>
                        </a:rPr>
                        <a:t>Unlikely</a:t>
                      </a:r>
                      <a:endParaRPr lang="en-US" b="0" i="0" dirty="0">
                        <a:latin typeface="Franklin Gothic Medium" panose="020B0603020102020204" pitchFamily="34" charset="0"/>
                      </a:endParaRP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extLst>
                  <a:ext uri="{0D108BD9-81ED-4DB2-BD59-A6C34878D82A}">
                    <a16:rowId xmlns:a16="http://schemas.microsoft.com/office/drawing/2014/main" val="10002"/>
                  </a:ext>
                </a:extLst>
              </a:tr>
              <a:tr h="408150">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Franklin Gothic Medium" panose="020B0603020102020204" pitchFamily="34" charset="0"/>
                          <a:ea typeface="Libre Franklin Medium"/>
                          <a:cs typeface="Libre Franklin Medium"/>
                          <a:sym typeface="Libre Franklin Medium"/>
                        </a:rPr>
                        <a:t>Saturday AM</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tx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Franklin Gothic Medium" panose="020B0603020102020204" pitchFamily="34" charset="0"/>
                          <a:cs typeface="Libre Franklin Medium"/>
                          <a:sym typeface="Libre Franklin Medium"/>
                        </a:rPr>
                        <a:t>Unlikely</a:t>
                      </a:r>
                      <a:endParaRPr lang="en-US" b="0" i="0" dirty="0">
                        <a:latin typeface="Franklin Gothic Medium" panose="020B0603020102020204" pitchFamily="34" charset="0"/>
                      </a:endParaRP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extLst>
                  <a:ext uri="{0D108BD9-81ED-4DB2-BD59-A6C34878D82A}">
                    <a16:rowId xmlns:a16="http://schemas.microsoft.com/office/drawing/2014/main" val="10003"/>
                  </a:ext>
                </a:extLst>
              </a:tr>
              <a:tr h="408150">
                <a:tc>
                  <a:txBody>
                    <a:bodyPr/>
                    <a:lstStyle/>
                    <a:p>
                      <a:pPr marL="0" marR="0" lvl="0" indent="0" algn="ctr" rtl="0">
                        <a:lnSpc>
                          <a:spcPct val="100000"/>
                        </a:lnSpc>
                        <a:spcBef>
                          <a:spcPts val="0"/>
                        </a:spcBef>
                        <a:spcAft>
                          <a:spcPts val="0"/>
                        </a:spcAft>
                        <a:buClr>
                          <a:srgbClr val="000000"/>
                        </a:buClr>
                        <a:buSzPts val="1400"/>
                        <a:buFont typeface="Arial"/>
                        <a:buNone/>
                      </a:pPr>
                      <a:r>
                        <a:rPr lang="en-US" b="0" i="0" dirty="0">
                          <a:latin typeface="Franklin Gothic Medium" panose="020B0603020102020204" pitchFamily="34" charset="0"/>
                          <a:ea typeface="Libre Franklin Medium"/>
                          <a:cs typeface="Libre Franklin Medium"/>
                          <a:sym typeface="Libre Franklin Medium"/>
                        </a:rPr>
                        <a:t>Saturday PM</a:t>
                      </a:r>
                      <a:endParaRPr lang="en-US" sz="1400" b="0" i="0" u="none" strike="noStrike" cap="none" dirty="0">
                        <a:latin typeface="Franklin Gothic Medium" panose="020B0603020102020204" pitchFamily="34" charset="0"/>
                        <a:ea typeface="Libre Franklin Medium"/>
                        <a:cs typeface="Libre Franklin Medium"/>
                        <a:sym typeface="Libre Franklin Medium"/>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tx2">
                        <a:lumMod val="9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Franklin Gothic Medium" panose="020B0603020102020204" pitchFamily="34" charset="0"/>
                          <a:cs typeface="Libre Franklin Medium"/>
                          <a:sym typeface="Libre Franklin Medium"/>
                        </a:rPr>
                        <a:t>Unlikely </a:t>
                      </a:r>
                      <a:endParaRPr lang="en-US" b="0" i="0" dirty="0">
                        <a:latin typeface="Franklin Gothic Medium" panose="020B0603020102020204" pitchFamily="34" charset="0"/>
                      </a:endParaRPr>
                    </a:p>
                  </a:txBody>
                  <a:tcPr marL="91450" marR="91450" marT="45725" marB="4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extLst>
                  <a:ext uri="{0D108BD9-81ED-4DB2-BD59-A6C34878D82A}">
                    <a16:rowId xmlns:a16="http://schemas.microsoft.com/office/drawing/2014/main" val="10004"/>
                  </a:ext>
                </a:extLst>
              </a:tr>
              <a:tr h="408150">
                <a:tc>
                  <a:txBody>
                    <a:bodyPr/>
                    <a:lstStyle/>
                    <a:p>
                      <a:pPr marL="0" marR="0" lvl="0" indent="0" algn="ctr" rtl="0">
                        <a:lnSpc>
                          <a:spcPct val="100000"/>
                        </a:lnSpc>
                        <a:spcBef>
                          <a:spcPts val="0"/>
                        </a:spcBef>
                        <a:spcAft>
                          <a:spcPts val="0"/>
                        </a:spcAft>
                        <a:buClr>
                          <a:srgbClr val="000000"/>
                        </a:buClr>
                        <a:buSzPts val="1400"/>
                        <a:buFont typeface="Arial"/>
                        <a:buNone/>
                      </a:pPr>
                      <a:r>
                        <a:rPr lang="en-US" b="0" i="0" dirty="0">
                          <a:latin typeface="Franklin Gothic Medium" panose="020B0603020102020204" pitchFamily="34" charset="0"/>
                          <a:ea typeface="Libre Franklin Medium"/>
                          <a:cs typeface="Libre Franklin Medium"/>
                          <a:sym typeface="Libre Franklin Medium"/>
                        </a:rPr>
                        <a:t>Sunday AM</a:t>
                      </a:r>
                      <a:endParaRPr sz="1400" b="0" i="0" u="none" strike="noStrike" cap="none" dirty="0">
                        <a:latin typeface="Franklin Gothic Medium" panose="020B0603020102020204" pitchFamily="34" charset="0"/>
                        <a:ea typeface="Libre Franklin Medium"/>
                        <a:cs typeface="Libre Franklin Medium"/>
                        <a:sym typeface="Libre Franklin Medium"/>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tx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Franklin Gothic Medium" panose="020B0603020102020204" pitchFamily="34" charset="0"/>
                          <a:cs typeface="Libre Franklin Medium"/>
                          <a:sym typeface="Libre Franklin Medium"/>
                        </a:rPr>
                        <a:t>Unlikely</a:t>
                      </a:r>
                      <a:endParaRPr lang="en-US" b="0" i="0" dirty="0">
                        <a:latin typeface="Franklin Gothic Medium" panose="020B06030201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extLst>
                  <a:ext uri="{0D108BD9-81ED-4DB2-BD59-A6C34878D82A}">
                    <a16:rowId xmlns:a16="http://schemas.microsoft.com/office/drawing/2014/main" val="10005"/>
                  </a:ext>
                </a:extLst>
              </a:tr>
              <a:tr h="408150">
                <a:tc>
                  <a:txBody>
                    <a:bodyPr/>
                    <a:lstStyle/>
                    <a:p>
                      <a:pPr marL="0" marR="0" lvl="0" indent="0" algn="ctr" rtl="0">
                        <a:lnSpc>
                          <a:spcPct val="100000"/>
                        </a:lnSpc>
                        <a:spcBef>
                          <a:spcPts val="0"/>
                        </a:spcBef>
                        <a:spcAft>
                          <a:spcPts val="0"/>
                        </a:spcAft>
                        <a:buClr>
                          <a:srgbClr val="000000"/>
                        </a:buClr>
                        <a:buSzPts val="1400"/>
                        <a:buFont typeface="Arial"/>
                        <a:buNone/>
                      </a:pPr>
                      <a:r>
                        <a:rPr lang="en-US" b="0" i="0" dirty="0">
                          <a:latin typeface="Franklin Gothic Medium" panose="020B0603020102020204" pitchFamily="34" charset="0"/>
                          <a:ea typeface="Libre Franklin Medium"/>
                          <a:cs typeface="Libre Franklin Medium"/>
                          <a:sym typeface="Libre Franklin Medium"/>
                        </a:rPr>
                        <a:t>Sunday PM</a:t>
                      </a:r>
                      <a:endParaRPr sz="1400" b="0" i="0" u="none" strike="noStrike" cap="none" dirty="0">
                        <a:latin typeface="Franklin Gothic Medium" panose="020B0603020102020204" pitchFamily="34" charset="0"/>
                        <a:ea typeface="Libre Franklin Medium"/>
                        <a:cs typeface="Libre Franklin Medium"/>
                        <a:sym typeface="Libre Franklin Medium"/>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tx2">
                        <a:lumMod val="9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b="0" i="0" dirty="0">
                          <a:latin typeface="Franklin Gothic Medium" panose="020B0603020102020204" pitchFamily="34" charset="0"/>
                        </a:rPr>
                        <a:t>Unlikely </a:t>
                      </a: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extLst>
                  <a:ext uri="{0D108BD9-81ED-4DB2-BD59-A6C34878D82A}">
                    <a16:rowId xmlns:a16="http://schemas.microsoft.com/office/drawing/2014/main" val="10006"/>
                  </a:ext>
                </a:extLst>
              </a:tr>
            </a:tbl>
          </a:graphicData>
        </a:graphic>
      </p:graphicFrame>
      <p:sp>
        <p:nvSpPr>
          <p:cNvPr id="344" name="Google Shape;344;p9"/>
          <p:cNvSpPr/>
          <p:nvPr/>
        </p:nvSpPr>
        <p:spPr>
          <a:xfrm>
            <a:off x="-8286" y="4126"/>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pic>
        <p:nvPicPr>
          <p:cNvPr id="345" name="Google Shape;345;p9"/>
          <p:cNvPicPr preferRelativeResize="0"/>
          <p:nvPr/>
        </p:nvPicPr>
        <p:blipFill rotWithShape="1">
          <a:blip r:embed="rId3">
            <a:alphaModFix/>
          </a:blip>
          <a:srcRect/>
          <a:stretch/>
        </p:blipFill>
        <p:spPr>
          <a:xfrm>
            <a:off x="8117227" y="68835"/>
            <a:ext cx="965771" cy="570215"/>
          </a:xfrm>
          <a:prstGeom prst="rect">
            <a:avLst/>
          </a:prstGeom>
          <a:noFill/>
          <a:ln>
            <a:noFill/>
          </a:ln>
        </p:spPr>
      </p:pic>
      <p:sp>
        <p:nvSpPr>
          <p:cNvPr id="346" name="Google Shape;346;p9"/>
          <p:cNvSpPr txBox="1"/>
          <p:nvPr/>
        </p:nvSpPr>
        <p:spPr>
          <a:xfrm>
            <a:off x="-2" y="101254"/>
            <a:ext cx="6965880"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u="none" strike="noStrike" cap="none" dirty="0">
                <a:solidFill>
                  <a:schemeClr val="dk1"/>
                </a:solidFill>
                <a:latin typeface="Franklin Gothic Medium" panose="020B0603020102020204" pitchFamily="34" charset="0"/>
                <a:ea typeface="Libre Franklin Medium"/>
                <a:cs typeface="Libre Franklin Medium"/>
                <a:sym typeface="Libre Franklin Medium"/>
              </a:rPr>
              <a:t>Houston Pilots Extended Range Visibility Report</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nvGrpSpPr>
          <p:cNvPr id="347" name="Google Shape;347;p9"/>
          <p:cNvGrpSpPr/>
          <p:nvPr/>
        </p:nvGrpSpPr>
        <p:grpSpPr>
          <a:xfrm>
            <a:off x="784235" y="2887713"/>
            <a:ext cx="2869951" cy="902921"/>
            <a:chOff x="3137026" y="1037676"/>
            <a:chExt cx="2868913" cy="1063053"/>
          </a:xfrm>
        </p:grpSpPr>
        <p:grpSp>
          <p:nvGrpSpPr>
            <p:cNvPr id="349" name="Google Shape;349;p9"/>
            <p:cNvGrpSpPr/>
            <p:nvPr/>
          </p:nvGrpSpPr>
          <p:grpSpPr>
            <a:xfrm rot="10800000">
              <a:off x="3138109" y="1557239"/>
              <a:ext cx="2867830" cy="543490"/>
              <a:chOff x="8718148" y="5085211"/>
              <a:chExt cx="2050444" cy="422139"/>
            </a:xfrm>
          </p:grpSpPr>
          <p:sp>
            <p:nvSpPr>
              <p:cNvPr id="350" name="Google Shape;350;p9"/>
              <p:cNvSpPr/>
              <p:nvPr/>
            </p:nvSpPr>
            <p:spPr>
              <a:xfrm>
                <a:off x="8718148" y="5124828"/>
                <a:ext cx="2050444" cy="380715"/>
              </a:xfrm>
              <a:prstGeom prst="rect">
                <a:avLst/>
              </a:prstGeom>
              <a:gradFill>
                <a:gsLst>
                  <a:gs pos="0">
                    <a:srgbClr val="00B050"/>
                  </a:gs>
                  <a:gs pos="49000">
                    <a:schemeClr val="lt1"/>
                  </a:gs>
                  <a:gs pos="100000">
                    <a:srgbClr val="FF0000"/>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351" name="Google Shape;351;p9"/>
              <p:cNvSpPr txBox="1"/>
              <p:nvPr/>
            </p:nvSpPr>
            <p:spPr>
              <a:xfrm rot="10800000">
                <a:off x="10123525" y="5085211"/>
                <a:ext cx="630169" cy="4221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chemeClr val="dk1"/>
                    </a:solidFill>
                    <a:latin typeface="Franklin Gothic Medium" panose="020B0603020102020204" pitchFamily="34" charset="0"/>
                    <a:ea typeface="Libre Franklin Medium"/>
                    <a:cs typeface="Libre Franklin Medium"/>
                    <a:sym typeface="Libre Franklin Medium"/>
                  </a:rPr>
                  <a:t>Above Normal</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sp>
          <p:nvSpPr>
            <p:cNvPr id="353" name="Google Shape;353;p9"/>
            <p:cNvSpPr txBox="1"/>
            <p:nvPr/>
          </p:nvSpPr>
          <p:spPr>
            <a:xfrm>
              <a:off x="5196703" y="1537159"/>
              <a:ext cx="685175" cy="54349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dirty="0">
                  <a:solidFill>
                    <a:schemeClr val="dk1"/>
                  </a:solidFill>
                  <a:latin typeface="Franklin Gothic Medium" panose="020B0603020102020204" pitchFamily="34" charset="0"/>
                  <a:ea typeface="Libre Franklin Medium"/>
                  <a:cs typeface="Libre Franklin Medium"/>
                  <a:sym typeface="Libre Franklin Medium"/>
                </a:rPr>
                <a:t>Below Normal</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nvGrpSpPr>
            <p:cNvPr id="354" name="Google Shape;354;p9"/>
            <p:cNvGrpSpPr/>
            <p:nvPr/>
          </p:nvGrpSpPr>
          <p:grpSpPr>
            <a:xfrm>
              <a:off x="3137026" y="1037676"/>
              <a:ext cx="2867833" cy="471026"/>
              <a:chOff x="-4" y="1873403"/>
              <a:chExt cx="4572002" cy="699675"/>
            </a:xfrm>
          </p:grpSpPr>
          <p:sp>
            <p:nvSpPr>
              <p:cNvPr id="355" name="Google Shape;355;p9"/>
              <p:cNvSpPr/>
              <p:nvPr/>
            </p:nvSpPr>
            <p:spPr>
              <a:xfrm>
                <a:off x="-1" y="1951053"/>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356" name="Google Shape;356;p9"/>
              <p:cNvSpPr/>
              <p:nvPr/>
            </p:nvSpPr>
            <p:spPr>
              <a:xfrm>
                <a:off x="-4" y="1873403"/>
                <a:ext cx="4572002" cy="6996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chemeClr val="lt1"/>
                    </a:solidFill>
                    <a:latin typeface="Franklin Gothic Medium" panose="020B0603020102020204" pitchFamily="34" charset="0"/>
                    <a:ea typeface="Libre Franklin Medium"/>
                    <a:cs typeface="Libre Franklin Medium"/>
                    <a:sym typeface="Libre Franklin Medium"/>
                  </a:rPr>
                  <a:t>Confidence</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grpSp>
      <p:grpSp>
        <p:nvGrpSpPr>
          <p:cNvPr id="357" name="Google Shape;357;p9"/>
          <p:cNvGrpSpPr/>
          <p:nvPr/>
        </p:nvGrpSpPr>
        <p:grpSpPr>
          <a:xfrm>
            <a:off x="-44582" y="4304071"/>
            <a:ext cx="4585929" cy="1466235"/>
            <a:chOff x="-163927" y="1566017"/>
            <a:chExt cx="4708817" cy="982646"/>
          </a:xfrm>
        </p:grpSpPr>
        <p:sp>
          <p:nvSpPr>
            <p:cNvPr id="358" name="Google Shape;358;p9"/>
            <p:cNvSpPr/>
            <p:nvPr/>
          </p:nvSpPr>
          <p:spPr>
            <a:xfrm>
              <a:off x="-118153" y="1566017"/>
              <a:ext cx="4580505" cy="982646"/>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1800" u="none" strike="noStrike" cap="none" dirty="0">
                  <a:solidFill>
                    <a:schemeClr val="lt1"/>
                  </a:solidFill>
                  <a:latin typeface="Franklin Gothic Medium" panose="020B0603020102020204" pitchFamily="34" charset="0"/>
                  <a:ea typeface="Libre Franklin Medium"/>
                  <a:cs typeface="Libre Franklin Medium"/>
                  <a:sym typeface="Libre Franklin Medium"/>
                </a:rPr>
                <a:t>Light and variable winds with favorability from the SE will be possible. Again, due to the light nature of the winds, it will be hard to tap into sea fog transport with SE winds. </a:t>
              </a:r>
            </a:p>
          </p:txBody>
        </p:sp>
        <p:sp>
          <p:nvSpPr>
            <p:cNvPr id="359" name="Google Shape;359;p9"/>
            <p:cNvSpPr/>
            <p:nvPr/>
          </p:nvSpPr>
          <p:spPr>
            <a:xfrm>
              <a:off x="-163927" y="1928420"/>
              <a:ext cx="4708817" cy="2062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lt1"/>
                </a:solidFill>
                <a:latin typeface="Franklin Gothic Medium" panose="020B0603020102020204" pitchFamily="34" charset="0"/>
                <a:ea typeface="Libre Franklin Medium"/>
                <a:cs typeface="Libre Franklin Medium"/>
                <a:sym typeface="Libre Franklin Medium"/>
              </a:endParaRPr>
            </a:p>
          </p:txBody>
        </p:sp>
      </p:grpSp>
      <p:grpSp>
        <p:nvGrpSpPr>
          <p:cNvPr id="360" name="Google Shape;360;p9"/>
          <p:cNvGrpSpPr/>
          <p:nvPr/>
        </p:nvGrpSpPr>
        <p:grpSpPr>
          <a:xfrm>
            <a:off x="-2" y="3881655"/>
            <a:ext cx="4460969" cy="400110"/>
            <a:chOff x="-4" y="1924773"/>
            <a:chExt cx="4572002" cy="594336"/>
          </a:xfrm>
        </p:grpSpPr>
        <p:sp>
          <p:nvSpPr>
            <p:cNvPr id="361" name="Google Shape;361;p9"/>
            <p:cNvSpPr/>
            <p:nvPr/>
          </p:nvSpPr>
          <p:spPr>
            <a:xfrm>
              <a:off x="-1" y="1951053"/>
              <a:ext cx="4571999" cy="53753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362" name="Google Shape;362;p9"/>
            <p:cNvSpPr/>
            <p:nvPr/>
          </p:nvSpPr>
          <p:spPr>
            <a:xfrm>
              <a:off x="-4" y="1924773"/>
              <a:ext cx="4572002" cy="594336"/>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dirty="0">
                  <a:solidFill>
                    <a:schemeClr val="lt1"/>
                  </a:solidFill>
                  <a:latin typeface="Franklin Gothic Medium" panose="020B0603020102020204" pitchFamily="34" charset="0"/>
                  <a:ea typeface="Libre Franklin Medium"/>
                  <a:cs typeface="Libre Franklin Medium"/>
                  <a:sym typeface="Libre Franklin Medium"/>
                </a:rPr>
                <a:t>Sunday</a:t>
              </a:r>
              <a:r>
                <a:rPr lang="en-US" sz="2000" u="none" strike="noStrike" cap="none" dirty="0">
                  <a:solidFill>
                    <a:schemeClr val="lt1"/>
                  </a:solidFill>
                  <a:latin typeface="Franklin Gothic Medium" panose="020B0603020102020204" pitchFamily="34" charset="0"/>
                  <a:ea typeface="Libre Franklin Medium"/>
                  <a:cs typeface="Libre Franklin Medium"/>
                  <a:sym typeface="Libre Franklin Medium"/>
                </a:rPr>
                <a:t> 2/5/23</a:t>
              </a:r>
              <a:endParaRPr lang="en-US"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grpSp>
        <p:nvGrpSpPr>
          <p:cNvPr id="363" name="Google Shape;363;p9"/>
          <p:cNvGrpSpPr/>
          <p:nvPr/>
        </p:nvGrpSpPr>
        <p:grpSpPr>
          <a:xfrm>
            <a:off x="794464" y="5846952"/>
            <a:ext cx="2870168" cy="905256"/>
            <a:chOff x="3137026" y="1037674"/>
            <a:chExt cx="2869131" cy="1065685"/>
          </a:xfrm>
        </p:grpSpPr>
        <p:grpSp>
          <p:nvGrpSpPr>
            <p:cNvPr id="365" name="Google Shape;365;p9"/>
            <p:cNvGrpSpPr/>
            <p:nvPr/>
          </p:nvGrpSpPr>
          <p:grpSpPr>
            <a:xfrm rot="10800000">
              <a:off x="3138324" y="1557235"/>
              <a:ext cx="2867833" cy="546124"/>
              <a:chOff x="8718148" y="5083165"/>
              <a:chExt cx="2050444" cy="424185"/>
            </a:xfrm>
          </p:grpSpPr>
          <p:sp>
            <p:nvSpPr>
              <p:cNvPr id="366" name="Google Shape;366;p9"/>
              <p:cNvSpPr/>
              <p:nvPr/>
            </p:nvSpPr>
            <p:spPr>
              <a:xfrm>
                <a:off x="8718148" y="5124828"/>
                <a:ext cx="2050444" cy="380715"/>
              </a:xfrm>
              <a:prstGeom prst="rect">
                <a:avLst/>
              </a:prstGeom>
              <a:gradFill>
                <a:gsLst>
                  <a:gs pos="0">
                    <a:srgbClr val="00B050"/>
                  </a:gs>
                  <a:gs pos="49000">
                    <a:schemeClr val="lt1"/>
                  </a:gs>
                  <a:gs pos="100000">
                    <a:srgbClr val="FF0000"/>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367" name="Google Shape;367;p9"/>
              <p:cNvSpPr txBox="1"/>
              <p:nvPr/>
            </p:nvSpPr>
            <p:spPr>
              <a:xfrm rot="10800000">
                <a:off x="10123525" y="5083165"/>
                <a:ext cx="630169" cy="4241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chemeClr val="dk1"/>
                    </a:solidFill>
                    <a:latin typeface="Franklin Gothic Medium" panose="020B0603020102020204" pitchFamily="34" charset="0"/>
                    <a:ea typeface="Libre Franklin Medium"/>
                    <a:cs typeface="Libre Franklin Medium"/>
                    <a:sym typeface="Libre Franklin Medium"/>
                  </a:rPr>
                  <a:t>Above Normal</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sp>
          <p:nvSpPr>
            <p:cNvPr id="369" name="Google Shape;369;p9"/>
            <p:cNvSpPr txBox="1"/>
            <p:nvPr/>
          </p:nvSpPr>
          <p:spPr>
            <a:xfrm>
              <a:off x="5290428" y="1545439"/>
              <a:ext cx="685175" cy="54612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dirty="0">
                  <a:solidFill>
                    <a:schemeClr val="dk1"/>
                  </a:solidFill>
                  <a:latin typeface="Franklin Gothic Medium" panose="020B0603020102020204" pitchFamily="34" charset="0"/>
                  <a:ea typeface="Libre Franklin Medium"/>
                  <a:cs typeface="Libre Franklin Medium"/>
                  <a:sym typeface="Libre Franklin Medium"/>
                </a:rPr>
                <a:t>Below Normal</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nvGrpSpPr>
            <p:cNvPr id="370" name="Google Shape;370;p9"/>
            <p:cNvGrpSpPr/>
            <p:nvPr/>
          </p:nvGrpSpPr>
          <p:grpSpPr>
            <a:xfrm>
              <a:off x="3137026" y="1037674"/>
              <a:ext cx="2867833" cy="473304"/>
              <a:chOff x="-4" y="1873403"/>
              <a:chExt cx="4572002" cy="703060"/>
            </a:xfrm>
          </p:grpSpPr>
          <p:sp>
            <p:nvSpPr>
              <p:cNvPr id="371" name="Google Shape;371;p9"/>
              <p:cNvSpPr/>
              <p:nvPr/>
            </p:nvSpPr>
            <p:spPr>
              <a:xfrm>
                <a:off x="-1" y="1951053"/>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372" name="Google Shape;372;p9"/>
              <p:cNvSpPr/>
              <p:nvPr/>
            </p:nvSpPr>
            <p:spPr>
              <a:xfrm>
                <a:off x="-4" y="1873403"/>
                <a:ext cx="4572002" cy="7030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chemeClr val="lt1"/>
                    </a:solidFill>
                    <a:latin typeface="Franklin Gothic Medium" panose="020B0603020102020204" pitchFamily="34" charset="0"/>
                    <a:ea typeface="Libre Franklin Medium"/>
                    <a:cs typeface="Libre Franklin Medium"/>
                    <a:sym typeface="Libre Franklin Medium"/>
                  </a:rPr>
                  <a:t>Confidence</a:t>
                </a:r>
                <a:endParaRPr sz="1400" u="none" strike="noStrike" cap="none">
                  <a:solidFill>
                    <a:srgbClr val="000000"/>
                  </a:solidFill>
                  <a:latin typeface="Franklin Gothic Medium" panose="020B0603020102020204" pitchFamily="34" charset="0"/>
                  <a:ea typeface="Libre Franklin Medium"/>
                  <a:cs typeface="Libre Franklin Medium"/>
                  <a:sym typeface="Libre Franklin Medium"/>
                </a:endParaRPr>
              </a:p>
            </p:txBody>
          </p:sp>
        </p:grpSp>
      </p:grpSp>
      <p:grpSp>
        <p:nvGrpSpPr>
          <p:cNvPr id="373" name="Google Shape;373;p9"/>
          <p:cNvGrpSpPr/>
          <p:nvPr/>
        </p:nvGrpSpPr>
        <p:grpSpPr>
          <a:xfrm>
            <a:off x="4674743" y="1337944"/>
            <a:ext cx="4466552" cy="1484547"/>
            <a:chOff x="-53558" y="1567576"/>
            <a:chExt cx="4577720" cy="994919"/>
          </a:xfrm>
        </p:grpSpPr>
        <p:sp>
          <p:nvSpPr>
            <p:cNvPr id="374" name="Google Shape;374;p9"/>
            <p:cNvSpPr/>
            <p:nvPr/>
          </p:nvSpPr>
          <p:spPr>
            <a:xfrm>
              <a:off x="-47839" y="1567576"/>
              <a:ext cx="4572001" cy="994919"/>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1800" u="none" strike="noStrike" cap="none" dirty="0">
                  <a:solidFill>
                    <a:schemeClr val="lt1"/>
                  </a:solidFill>
                  <a:latin typeface="Franklin Gothic Medium" panose="020B0603020102020204" pitchFamily="34" charset="0"/>
                  <a:ea typeface="Libre Franklin Medium"/>
                  <a:cs typeface="Libre Franklin Medium"/>
                  <a:sym typeface="Libre Franklin Medium"/>
                </a:rPr>
                <a:t>NE winds during the AM hours will begin to veer from the SE towards the late evening hours. Winds will be quite calm however, making sea fog transport unlikely. </a:t>
              </a:r>
            </a:p>
          </p:txBody>
        </p:sp>
        <p:sp>
          <p:nvSpPr>
            <p:cNvPr id="375" name="Google Shape;375;p9"/>
            <p:cNvSpPr/>
            <p:nvPr/>
          </p:nvSpPr>
          <p:spPr>
            <a:xfrm>
              <a:off x="-53558" y="1642215"/>
              <a:ext cx="4572002" cy="185613"/>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solidFill>
                  <a:srgbClr val="000000"/>
                </a:solidFill>
                <a:latin typeface="Franklin Gothic Medium" panose="020B0603020102020204" pitchFamily="34" charset="0"/>
                <a:ea typeface="Libre Franklin Medium"/>
                <a:cs typeface="Libre Franklin Medium"/>
                <a:sym typeface="Libre Franklin Medium"/>
              </a:endParaRPr>
            </a:p>
          </p:txBody>
        </p:sp>
      </p:grpSp>
      <p:sp>
        <p:nvSpPr>
          <p:cNvPr id="377" name="Google Shape;377;p9"/>
          <p:cNvSpPr/>
          <p:nvPr/>
        </p:nvSpPr>
        <p:spPr>
          <a:xfrm>
            <a:off x="4674743" y="924228"/>
            <a:ext cx="4460971" cy="40006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solidFill>
                <a:schemeClr val="bg1"/>
              </a:solidFill>
              <a:latin typeface="Franklin Gothic Medium" panose="020B0603020102020204" pitchFamily="34" charset="0"/>
              <a:ea typeface="Calibri"/>
              <a:cs typeface="Calibri"/>
              <a:sym typeface="Calibri"/>
            </a:endParaRPr>
          </a:p>
        </p:txBody>
      </p:sp>
      <p:grpSp>
        <p:nvGrpSpPr>
          <p:cNvPr id="379" name="Google Shape;379;p9"/>
          <p:cNvGrpSpPr/>
          <p:nvPr/>
        </p:nvGrpSpPr>
        <p:grpSpPr>
          <a:xfrm>
            <a:off x="5537068" y="2851760"/>
            <a:ext cx="2870134" cy="905275"/>
            <a:chOff x="3137026" y="1037676"/>
            <a:chExt cx="2869101" cy="1065730"/>
          </a:xfrm>
        </p:grpSpPr>
        <p:grpSp>
          <p:nvGrpSpPr>
            <p:cNvPr id="381" name="Google Shape;381;p9"/>
            <p:cNvGrpSpPr/>
            <p:nvPr/>
          </p:nvGrpSpPr>
          <p:grpSpPr>
            <a:xfrm rot="10800000">
              <a:off x="3138298" y="1557291"/>
              <a:ext cx="2867829" cy="546115"/>
              <a:chOff x="8718148" y="5083166"/>
              <a:chExt cx="2050444" cy="424184"/>
            </a:xfrm>
          </p:grpSpPr>
          <p:sp>
            <p:nvSpPr>
              <p:cNvPr id="382" name="Google Shape;382;p9"/>
              <p:cNvSpPr/>
              <p:nvPr/>
            </p:nvSpPr>
            <p:spPr>
              <a:xfrm>
                <a:off x="8718148" y="5124828"/>
                <a:ext cx="2050444" cy="380715"/>
              </a:xfrm>
              <a:prstGeom prst="rect">
                <a:avLst/>
              </a:prstGeom>
              <a:gradFill>
                <a:gsLst>
                  <a:gs pos="0">
                    <a:srgbClr val="00B050"/>
                  </a:gs>
                  <a:gs pos="49000">
                    <a:schemeClr val="lt1"/>
                  </a:gs>
                  <a:gs pos="100000">
                    <a:srgbClr val="FF0000"/>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383" name="Google Shape;383;p9"/>
              <p:cNvSpPr txBox="1"/>
              <p:nvPr/>
            </p:nvSpPr>
            <p:spPr>
              <a:xfrm rot="10800000">
                <a:off x="10123525" y="5083166"/>
                <a:ext cx="630169" cy="4241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chemeClr val="dk1"/>
                    </a:solidFill>
                    <a:latin typeface="Franklin Gothic Medium" panose="020B0603020102020204" pitchFamily="34" charset="0"/>
                    <a:ea typeface="Libre Franklin Medium"/>
                    <a:cs typeface="Libre Franklin Medium"/>
                    <a:sym typeface="Libre Franklin Medium"/>
                  </a:rPr>
                  <a:t>Above Normal</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sp>
          <p:nvSpPr>
            <p:cNvPr id="385" name="Google Shape;385;p9"/>
            <p:cNvSpPr txBox="1"/>
            <p:nvPr/>
          </p:nvSpPr>
          <p:spPr>
            <a:xfrm>
              <a:off x="5299135" y="1545438"/>
              <a:ext cx="685175" cy="54612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dirty="0">
                  <a:solidFill>
                    <a:schemeClr val="dk1"/>
                  </a:solidFill>
                  <a:latin typeface="Franklin Gothic Medium" panose="020B0603020102020204" pitchFamily="34" charset="0"/>
                  <a:ea typeface="Libre Franklin Medium"/>
                  <a:cs typeface="Libre Franklin Medium"/>
                  <a:sym typeface="Libre Franklin Medium"/>
                </a:rPr>
                <a:t>Below Normal</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nvGrpSpPr>
            <p:cNvPr id="386" name="Google Shape;386;p9"/>
            <p:cNvGrpSpPr/>
            <p:nvPr/>
          </p:nvGrpSpPr>
          <p:grpSpPr>
            <a:xfrm>
              <a:off x="3137026" y="1037676"/>
              <a:ext cx="2867833" cy="473306"/>
              <a:chOff x="-4" y="1873403"/>
              <a:chExt cx="4572002" cy="703062"/>
            </a:xfrm>
          </p:grpSpPr>
          <p:sp>
            <p:nvSpPr>
              <p:cNvPr id="387" name="Google Shape;387;p9"/>
              <p:cNvSpPr/>
              <p:nvPr/>
            </p:nvSpPr>
            <p:spPr>
              <a:xfrm>
                <a:off x="-1" y="1951053"/>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388" name="Google Shape;388;p9"/>
              <p:cNvSpPr/>
              <p:nvPr/>
            </p:nvSpPr>
            <p:spPr>
              <a:xfrm>
                <a:off x="-4" y="1873403"/>
                <a:ext cx="4572002" cy="7030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chemeClr val="lt1"/>
                    </a:solidFill>
                    <a:latin typeface="Franklin Gothic Medium" panose="020B0603020102020204" pitchFamily="34" charset="0"/>
                    <a:ea typeface="Libre Franklin Medium"/>
                    <a:cs typeface="Libre Franklin Medium"/>
                    <a:sym typeface="Libre Franklin Medium"/>
                  </a:rPr>
                  <a:t>Confidence</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grpSp>
      <p:pic>
        <p:nvPicPr>
          <p:cNvPr id="389" name="Google Shape;389;p9"/>
          <p:cNvPicPr preferRelativeResize="0"/>
          <p:nvPr/>
        </p:nvPicPr>
        <p:blipFill rotWithShape="1">
          <a:blip r:embed="rId4">
            <a:alphaModFix/>
          </a:blip>
          <a:srcRect/>
          <a:stretch/>
        </p:blipFill>
        <p:spPr>
          <a:xfrm>
            <a:off x="6832953" y="-79224"/>
            <a:ext cx="1376739" cy="865310"/>
          </a:xfrm>
          <a:prstGeom prst="rect">
            <a:avLst/>
          </a:prstGeom>
          <a:noFill/>
          <a:ln>
            <a:noFill/>
          </a:ln>
        </p:spPr>
      </p:pic>
      <p:sp>
        <p:nvSpPr>
          <p:cNvPr id="390" name="Google Shape;390;p9"/>
          <p:cNvSpPr txBox="1"/>
          <p:nvPr/>
        </p:nvSpPr>
        <p:spPr>
          <a:xfrm>
            <a:off x="10497787" y="391886"/>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dk1"/>
              </a:solidFill>
              <a:latin typeface="Franklin Gothic Medium" panose="020B0603020102020204" pitchFamily="34" charset="0"/>
              <a:ea typeface="Calibri"/>
              <a:cs typeface="Calibri"/>
              <a:sym typeface="Calibri"/>
            </a:endParaRPr>
          </a:p>
        </p:txBody>
      </p:sp>
      <p:sp>
        <p:nvSpPr>
          <p:cNvPr id="5" name="TextBox 4">
            <a:extLst>
              <a:ext uri="{FF2B5EF4-FFF2-40B4-BE49-F238E27FC236}">
                <a16:creationId xmlns:a16="http://schemas.microsoft.com/office/drawing/2014/main" id="{1F603B58-AEBE-3215-E85E-47B91E214830}"/>
              </a:ext>
            </a:extLst>
          </p:cNvPr>
          <p:cNvSpPr txBox="1"/>
          <p:nvPr/>
        </p:nvSpPr>
        <p:spPr>
          <a:xfrm>
            <a:off x="4674743" y="903448"/>
            <a:ext cx="5396946" cy="400110"/>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solidFill>
                  <a:schemeClr val="lt1"/>
                </a:solidFill>
                <a:latin typeface="Franklin Gothic Medium" panose="020B0603020102020204" pitchFamily="34" charset="0"/>
                <a:ea typeface="Libre Franklin Medium"/>
                <a:cs typeface="Libre Franklin Medium"/>
                <a:sym typeface="Libre Franklin Medium"/>
              </a:rPr>
              <a:t>Saturday 2/4/23</a:t>
            </a:r>
            <a:endParaRPr lang="en-US"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pic>
        <p:nvPicPr>
          <p:cNvPr id="2" name="Google Shape;264;p9">
            <a:extLst>
              <a:ext uri="{FF2B5EF4-FFF2-40B4-BE49-F238E27FC236}">
                <a16:creationId xmlns:a16="http://schemas.microsoft.com/office/drawing/2014/main" id="{CB1C85F3-36DA-B60A-5C23-034D5442C008}"/>
              </a:ext>
            </a:extLst>
          </p:cNvPr>
          <p:cNvPicPr preferRelativeResize="0"/>
          <p:nvPr/>
        </p:nvPicPr>
        <p:blipFill rotWithShape="1">
          <a:blip r:embed="rId5">
            <a:alphaModFix/>
          </a:blip>
          <a:srcRect/>
          <a:stretch/>
        </p:blipFill>
        <p:spPr>
          <a:xfrm rot="10800000">
            <a:off x="1067919" y="3025397"/>
            <a:ext cx="762186" cy="593129"/>
          </a:xfrm>
          <a:prstGeom prst="rect">
            <a:avLst/>
          </a:prstGeom>
          <a:noFill/>
          <a:ln>
            <a:noFill/>
          </a:ln>
        </p:spPr>
      </p:pic>
      <p:pic>
        <p:nvPicPr>
          <p:cNvPr id="3" name="Google Shape;264;p9">
            <a:extLst>
              <a:ext uri="{FF2B5EF4-FFF2-40B4-BE49-F238E27FC236}">
                <a16:creationId xmlns:a16="http://schemas.microsoft.com/office/drawing/2014/main" id="{BBC2475E-C76D-EC03-55C9-3EC81CF08398}"/>
              </a:ext>
            </a:extLst>
          </p:cNvPr>
          <p:cNvPicPr preferRelativeResize="0"/>
          <p:nvPr/>
        </p:nvPicPr>
        <p:blipFill rotWithShape="1">
          <a:blip r:embed="rId5">
            <a:alphaModFix/>
          </a:blip>
          <a:srcRect/>
          <a:stretch/>
        </p:blipFill>
        <p:spPr>
          <a:xfrm rot="10800000">
            <a:off x="5825845" y="2976910"/>
            <a:ext cx="762186" cy="593129"/>
          </a:xfrm>
          <a:prstGeom prst="rect">
            <a:avLst/>
          </a:prstGeom>
          <a:noFill/>
          <a:ln>
            <a:noFill/>
          </a:ln>
        </p:spPr>
      </p:pic>
      <p:pic>
        <p:nvPicPr>
          <p:cNvPr id="4" name="Google Shape;264;p9">
            <a:extLst>
              <a:ext uri="{FF2B5EF4-FFF2-40B4-BE49-F238E27FC236}">
                <a16:creationId xmlns:a16="http://schemas.microsoft.com/office/drawing/2014/main" id="{4EF2E8BA-D80F-72B7-1D51-AA180727927F}"/>
              </a:ext>
            </a:extLst>
          </p:cNvPr>
          <p:cNvPicPr preferRelativeResize="0"/>
          <p:nvPr/>
        </p:nvPicPr>
        <p:blipFill rotWithShape="1">
          <a:blip r:embed="rId5">
            <a:alphaModFix/>
          </a:blip>
          <a:srcRect/>
          <a:stretch/>
        </p:blipFill>
        <p:spPr>
          <a:xfrm rot="10800000">
            <a:off x="1115298" y="5981713"/>
            <a:ext cx="762186" cy="59312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94"/>
        <p:cNvGrpSpPr/>
        <p:nvPr/>
      </p:nvGrpSpPr>
      <p:grpSpPr>
        <a:xfrm>
          <a:off x="0" y="0"/>
          <a:ext cx="0" cy="0"/>
          <a:chOff x="0" y="0"/>
          <a:chExt cx="0" cy="0"/>
        </a:xfrm>
      </p:grpSpPr>
      <p:grpSp>
        <p:nvGrpSpPr>
          <p:cNvPr id="395" name="Google Shape;395;p7"/>
          <p:cNvGrpSpPr/>
          <p:nvPr/>
        </p:nvGrpSpPr>
        <p:grpSpPr>
          <a:xfrm>
            <a:off x="3137515" y="786086"/>
            <a:ext cx="2868985" cy="987715"/>
            <a:chOff x="3137026" y="1061982"/>
            <a:chExt cx="2868986" cy="987715"/>
          </a:xfrm>
        </p:grpSpPr>
        <p:grpSp>
          <p:nvGrpSpPr>
            <p:cNvPr id="397" name="Google Shape;397;p7"/>
            <p:cNvGrpSpPr/>
            <p:nvPr/>
          </p:nvGrpSpPr>
          <p:grpSpPr>
            <a:xfrm rot="10800000">
              <a:off x="3138181" y="1559536"/>
              <a:ext cx="2867831" cy="490161"/>
              <a:chOff x="8718148" y="5124828"/>
              <a:chExt cx="2050444" cy="380715"/>
            </a:xfrm>
          </p:grpSpPr>
          <p:sp>
            <p:nvSpPr>
              <p:cNvPr id="398" name="Google Shape;398;p7"/>
              <p:cNvSpPr/>
              <p:nvPr/>
            </p:nvSpPr>
            <p:spPr>
              <a:xfrm>
                <a:off x="8718148" y="5124828"/>
                <a:ext cx="2050444" cy="380715"/>
              </a:xfrm>
              <a:prstGeom prst="rect">
                <a:avLst/>
              </a:prstGeom>
              <a:gradFill>
                <a:gsLst>
                  <a:gs pos="0">
                    <a:srgbClr val="00B050"/>
                  </a:gs>
                  <a:gs pos="49000">
                    <a:schemeClr val="lt1"/>
                  </a:gs>
                  <a:gs pos="100000">
                    <a:srgbClr val="FF0000"/>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399" name="Google Shape;399;p7"/>
              <p:cNvSpPr txBox="1"/>
              <p:nvPr/>
            </p:nvSpPr>
            <p:spPr>
              <a:xfrm rot="10800000">
                <a:off x="10123525" y="5129891"/>
                <a:ext cx="630169" cy="3585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chemeClr val="dk1"/>
                    </a:solidFill>
                    <a:latin typeface="Franklin Gothic Medium" panose="020B0603020102020204" pitchFamily="34" charset="0"/>
                    <a:ea typeface="Libre Franklin Medium"/>
                    <a:cs typeface="Libre Franklin Medium"/>
                    <a:sym typeface="Libre Franklin Medium"/>
                  </a:rPr>
                  <a:t>Above Normal</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sp>
          <p:nvSpPr>
            <p:cNvPr id="401" name="Google Shape;401;p7"/>
            <p:cNvSpPr txBox="1"/>
            <p:nvPr/>
          </p:nvSpPr>
          <p:spPr>
            <a:xfrm>
              <a:off x="5307840" y="1569748"/>
              <a:ext cx="685175"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dirty="0">
                  <a:solidFill>
                    <a:schemeClr val="dk1"/>
                  </a:solidFill>
                  <a:latin typeface="Franklin Gothic Medium" panose="020B0603020102020204" pitchFamily="34" charset="0"/>
                  <a:ea typeface="Libre Franklin Medium"/>
                  <a:cs typeface="Libre Franklin Medium"/>
                  <a:sym typeface="Libre Franklin Medium"/>
                </a:rPr>
                <a:t>Below Normal</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nvGrpSpPr>
            <p:cNvPr id="402" name="Google Shape;402;p7"/>
            <p:cNvGrpSpPr/>
            <p:nvPr/>
          </p:nvGrpSpPr>
          <p:grpSpPr>
            <a:xfrm>
              <a:off x="3137026" y="1061982"/>
              <a:ext cx="2867833" cy="400110"/>
              <a:chOff x="-4" y="1909513"/>
              <a:chExt cx="4572002" cy="594336"/>
            </a:xfrm>
          </p:grpSpPr>
          <p:sp>
            <p:nvSpPr>
              <p:cNvPr id="403" name="Google Shape;403;p7"/>
              <p:cNvSpPr/>
              <p:nvPr/>
            </p:nvSpPr>
            <p:spPr>
              <a:xfrm>
                <a:off x="-1" y="1951053"/>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404" name="Google Shape;404;p7"/>
              <p:cNvSpPr/>
              <p:nvPr/>
            </p:nvSpPr>
            <p:spPr>
              <a:xfrm>
                <a:off x="-4" y="1909513"/>
                <a:ext cx="4572002" cy="5943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chemeClr val="lt1"/>
                    </a:solidFill>
                    <a:latin typeface="Franklin Gothic Medium" panose="020B0603020102020204" pitchFamily="34" charset="0"/>
                    <a:ea typeface="Libre Franklin Medium"/>
                    <a:cs typeface="Libre Franklin Medium"/>
                    <a:sym typeface="Libre Franklin Medium"/>
                  </a:rPr>
                  <a:t>Confidence</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grpSp>
      <p:sp>
        <p:nvSpPr>
          <p:cNvPr id="405" name="Google Shape;405;p7"/>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pic>
        <p:nvPicPr>
          <p:cNvPr id="406" name="Google Shape;406;p7"/>
          <p:cNvPicPr preferRelativeResize="0"/>
          <p:nvPr/>
        </p:nvPicPr>
        <p:blipFill rotWithShape="1">
          <a:blip r:embed="rId3">
            <a:alphaModFix/>
          </a:blip>
          <a:srcRect/>
          <a:stretch/>
        </p:blipFill>
        <p:spPr>
          <a:xfrm>
            <a:off x="8117227" y="68835"/>
            <a:ext cx="965771" cy="570215"/>
          </a:xfrm>
          <a:prstGeom prst="rect">
            <a:avLst/>
          </a:prstGeom>
          <a:noFill/>
          <a:ln>
            <a:noFill/>
          </a:ln>
        </p:spPr>
      </p:pic>
      <p:sp>
        <p:nvSpPr>
          <p:cNvPr id="407" name="Google Shape;407;p7"/>
          <p:cNvSpPr txBox="1"/>
          <p:nvPr/>
        </p:nvSpPr>
        <p:spPr>
          <a:xfrm>
            <a:off x="-1" y="1"/>
            <a:ext cx="914400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u="none" strike="noStrike" cap="none">
                <a:solidFill>
                  <a:schemeClr val="dk1"/>
                </a:solidFill>
                <a:latin typeface="Franklin Gothic Medium" panose="020B0603020102020204" pitchFamily="34" charset="0"/>
                <a:ea typeface="Libre Franklin Medium"/>
                <a:cs typeface="Libre Franklin Medium"/>
                <a:sym typeface="Libre Franklin Medium"/>
              </a:rPr>
              <a:t>Houston Pilots Visibility Report</a:t>
            </a:r>
            <a:endParaRPr sz="1400" u="none" strike="noStrike" cap="none">
              <a:solidFill>
                <a:srgbClr val="000000"/>
              </a:solidFill>
              <a:latin typeface="Franklin Gothic Medium" panose="020B0603020102020204" pitchFamily="34" charset="0"/>
              <a:ea typeface="Libre Franklin Medium"/>
              <a:cs typeface="Libre Franklin Medium"/>
              <a:sym typeface="Libre Franklin Medium"/>
            </a:endParaRPr>
          </a:p>
        </p:txBody>
      </p:sp>
      <p:pic>
        <p:nvPicPr>
          <p:cNvPr id="408" name="Google Shape;408;p7"/>
          <p:cNvPicPr preferRelativeResize="0"/>
          <p:nvPr/>
        </p:nvPicPr>
        <p:blipFill rotWithShape="1">
          <a:blip r:embed="rId4">
            <a:alphaModFix/>
          </a:blip>
          <a:srcRect/>
          <a:stretch/>
        </p:blipFill>
        <p:spPr>
          <a:xfrm>
            <a:off x="6832953" y="-79224"/>
            <a:ext cx="1376739" cy="865310"/>
          </a:xfrm>
          <a:prstGeom prst="rect">
            <a:avLst/>
          </a:prstGeom>
          <a:noFill/>
          <a:ln>
            <a:noFill/>
          </a:ln>
        </p:spPr>
      </p:pic>
      <p:sp>
        <p:nvSpPr>
          <p:cNvPr id="409" name="Google Shape;409;p7"/>
          <p:cNvSpPr txBox="1"/>
          <p:nvPr/>
        </p:nvSpPr>
        <p:spPr>
          <a:xfrm>
            <a:off x="10770" y="1940963"/>
            <a:ext cx="9144000" cy="323125"/>
          </a:xfrm>
          <a:prstGeom prst="rect">
            <a:avLst/>
          </a:prstGeom>
          <a:solidFill>
            <a:srgbClr val="C000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500" u="none" strike="noStrike" cap="none" dirty="0">
                <a:solidFill>
                  <a:schemeClr val="dk1"/>
                </a:solidFill>
                <a:latin typeface="Franklin Gothic Medium" panose="020B0603020102020204" pitchFamily="34" charset="0"/>
                <a:ea typeface="Libre Franklin Medium"/>
                <a:cs typeface="Libre Franklin Medium"/>
                <a:sym typeface="Libre Franklin Medium"/>
              </a:rPr>
              <a:t>Refer to the slide above for the official BAM forecast. The chart is likely not 100% accurate with fog.</a:t>
            </a:r>
            <a:endParaRPr sz="1500" u="none" strike="noStrike" cap="none" dirty="0">
              <a:solidFill>
                <a:srgbClr val="000000"/>
              </a:solidFill>
              <a:latin typeface="Franklin Gothic Medium" panose="020B0603020102020204" pitchFamily="34" charset="0"/>
              <a:sym typeface="Arial"/>
            </a:endParaRPr>
          </a:p>
        </p:txBody>
      </p:sp>
      <p:pic>
        <p:nvPicPr>
          <p:cNvPr id="2" name="Google Shape;204;p7">
            <a:extLst>
              <a:ext uri="{FF2B5EF4-FFF2-40B4-BE49-F238E27FC236}">
                <a16:creationId xmlns:a16="http://schemas.microsoft.com/office/drawing/2014/main" id="{4D1EA432-5B46-CC25-A0D6-77CE26ED84B4}"/>
              </a:ext>
            </a:extLst>
          </p:cNvPr>
          <p:cNvPicPr preferRelativeResize="0"/>
          <p:nvPr/>
        </p:nvPicPr>
        <p:blipFill rotWithShape="1">
          <a:blip r:embed="rId5">
            <a:alphaModFix/>
          </a:blip>
          <a:srcRect/>
          <a:stretch/>
        </p:blipFill>
        <p:spPr>
          <a:xfrm rot="10800000">
            <a:off x="5308328" y="904285"/>
            <a:ext cx="761911" cy="698352"/>
          </a:xfrm>
          <a:prstGeom prst="rect">
            <a:avLst/>
          </a:prstGeom>
          <a:noFill/>
          <a:ln>
            <a:noFill/>
          </a:ln>
        </p:spPr>
      </p:pic>
      <p:pic>
        <p:nvPicPr>
          <p:cNvPr id="5" name="Picture 4" descr="A picture containing text, decorated, plant&#10;&#10;Description automatically generated">
            <a:extLst>
              <a:ext uri="{FF2B5EF4-FFF2-40B4-BE49-F238E27FC236}">
                <a16:creationId xmlns:a16="http://schemas.microsoft.com/office/drawing/2014/main" id="{774EF796-57E3-C7DC-0BEB-CB303B282953}"/>
              </a:ext>
            </a:extLst>
          </p:cNvPr>
          <p:cNvPicPr>
            <a:picLocks noChangeAspect="1"/>
          </p:cNvPicPr>
          <p:nvPr/>
        </p:nvPicPr>
        <p:blipFill>
          <a:blip r:embed="rId6"/>
          <a:stretch>
            <a:fillRect/>
          </a:stretch>
        </p:blipFill>
        <p:spPr>
          <a:xfrm>
            <a:off x="10770" y="2408999"/>
            <a:ext cx="9143431" cy="438016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14"/>
        <p:cNvGrpSpPr/>
        <p:nvPr/>
      </p:nvGrpSpPr>
      <p:grpSpPr>
        <a:xfrm>
          <a:off x="0" y="0"/>
          <a:ext cx="0" cy="0"/>
          <a:chOff x="0" y="0"/>
          <a:chExt cx="0" cy="0"/>
        </a:xfrm>
      </p:grpSpPr>
      <p:grpSp>
        <p:nvGrpSpPr>
          <p:cNvPr id="415" name="Google Shape;415;p8"/>
          <p:cNvGrpSpPr/>
          <p:nvPr/>
        </p:nvGrpSpPr>
        <p:grpSpPr>
          <a:xfrm>
            <a:off x="1570883" y="1025943"/>
            <a:ext cx="2889870" cy="987701"/>
            <a:chOff x="3136953" y="810500"/>
            <a:chExt cx="2889870" cy="987701"/>
          </a:xfrm>
        </p:grpSpPr>
        <p:grpSp>
          <p:nvGrpSpPr>
            <p:cNvPr id="417" name="Google Shape;417;p8"/>
            <p:cNvGrpSpPr/>
            <p:nvPr/>
          </p:nvGrpSpPr>
          <p:grpSpPr>
            <a:xfrm rot="10800000">
              <a:off x="3138085" y="1308039"/>
              <a:ext cx="2867832" cy="490162"/>
              <a:chOff x="8718200" y="5320157"/>
              <a:chExt cx="2050444" cy="380715"/>
            </a:xfrm>
          </p:grpSpPr>
          <p:sp>
            <p:nvSpPr>
              <p:cNvPr id="418" name="Google Shape;418;p8"/>
              <p:cNvSpPr/>
              <p:nvPr/>
            </p:nvSpPr>
            <p:spPr>
              <a:xfrm>
                <a:off x="8718200" y="5320157"/>
                <a:ext cx="2050444" cy="380715"/>
              </a:xfrm>
              <a:prstGeom prst="rect">
                <a:avLst/>
              </a:prstGeom>
              <a:gradFill>
                <a:gsLst>
                  <a:gs pos="0">
                    <a:srgbClr val="00B050"/>
                  </a:gs>
                  <a:gs pos="49000">
                    <a:schemeClr val="lt1"/>
                  </a:gs>
                  <a:gs pos="100000">
                    <a:srgbClr val="FF0000"/>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419" name="Google Shape;419;p8"/>
              <p:cNvSpPr txBox="1"/>
              <p:nvPr/>
            </p:nvSpPr>
            <p:spPr>
              <a:xfrm rot="10800000">
                <a:off x="10123576" y="5325221"/>
                <a:ext cx="630169" cy="3585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chemeClr val="dk1"/>
                    </a:solidFill>
                    <a:latin typeface="Franklin Gothic Medium" panose="020B0603020102020204" pitchFamily="34" charset="0"/>
                    <a:ea typeface="Libre Franklin Medium"/>
                    <a:cs typeface="Libre Franklin Medium"/>
                    <a:sym typeface="Libre Franklin Medium"/>
                  </a:rPr>
                  <a:t>Above Normal</a:t>
                </a:r>
                <a:endParaRPr sz="1400" u="none" strike="noStrike" cap="none" dirty="0">
                  <a:solidFill>
                    <a:srgbClr val="000000"/>
                  </a:solidFill>
                  <a:latin typeface="Franklin Gothic Medium" panose="020B0603020102020204" pitchFamily="34" charset="0"/>
                  <a:sym typeface="Arial"/>
                </a:endParaRPr>
              </a:p>
            </p:txBody>
          </p:sp>
        </p:grpSp>
        <p:sp>
          <p:nvSpPr>
            <p:cNvPr id="421" name="Google Shape;421;p8"/>
            <p:cNvSpPr txBox="1"/>
            <p:nvPr/>
          </p:nvSpPr>
          <p:spPr>
            <a:xfrm>
              <a:off x="5307767" y="1318265"/>
              <a:ext cx="685175"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dirty="0">
                  <a:solidFill>
                    <a:schemeClr val="dk1"/>
                  </a:solidFill>
                  <a:latin typeface="Franklin Gothic Medium" panose="020B0603020102020204" pitchFamily="34" charset="0"/>
                  <a:ea typeface="Libre Franklin Medium"/>
                  <a:cs typeface="Libre Franklin Medium"/>
                  <a:sym typeface="Libre Franklin Medium"/>
                </a:rPr>
                <a:t>Below Normal</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nvGrpSpPr>
            <p:cNvPr id="422" name="Google Shape;422;p8"/>
            <p:cNvGrpSpPr/>
            <p:nvPr/>
          </p:nvGrpSpPr>
          <p:grpSpPr>
            <a:xfrm>
              <a:off x="3136953" y="810500"/>
              <a:ext cx="2889870" cy="400110"/>
              <a:chOff x="-120" y="1535953"/>
              <a:chExt cx="4607134" cy="594336"/>
            </a:xfrm>
          </p:grpSpPr>
          <p:sp>
            <p:nvSpPr>
              <p:cNvPr id="423" name="Google Shape;423;p8"/>
              <p:cNvSpPr/>
              <p:nvPr/>
            </p:nvSpPr>
            <p:spPr>
              <a:xfrm>
                <a:off x="35015" y="1573788"/>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424" name="Google Shape;424;p8"/>
              <p:cNvSpPr/>
              <p:nvPr/>
            </p:nvSpPr>
            <p:spPr>
              <a:xfrm>
                <a:off x="-120" y="1535953"/>
                <a:ext cx="4572002" cy="5943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chemeClr val="lt1"/>
                    </a:solidFill>
                    <a:latin typeface="Franklin Gothic Medium" panose="020B0603020102020204" pitchFamily="34" charset="0"/>
                    <a:ea typeface="Libre Franklin Medium"/>
                    <a:cs typeface="Libre Franklin Medium"/>
                    <a:sym typeface="Libre Franklin Medium"/>
                  </a:rPr>
                  <a:t>Confidence</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grpSp>
      <p:sp>
        <p:nvSpPr>
          <p:cNvPr id="425" name="Google Shape;425;p8"/>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pic>
        <p:nvPicPr>
          <p:cNvPr id="426" name="Google Shape;426;p8"/>
          <p:cNvPicPr preferRelativeResize="0"/>
          <p:nvPr/>
        </p:nvPicPr>
        <p:blipFill rotWithShape="1">
          <a:blip r:embed="rId3">
            <a:alphaModFix/>
          </a:blip>
          <a:srcRect/>
          <a:stretch/>
        </p:blipFill>
        <p:spPr>
          <a:xfrm>
            <a:off x="8117227" y="68835"/>
            <a:ext cx="965771" cy="570215"/>
          </a:xfrm>
          <a:prstGeom prst="rect">
            <a:avLst/>
          </a:prstGeom>
          <a:noFill/>
          <a:ln>
            <a:noFill/>
          </a:ln>
        </p:spPr>
      </p:pic>
      <p:sp>
        <p:nvSpPr>
          <p:cNvPr id="427" name="Google Shape;427;p8"/>
          <p:cNvSpPr txBox="1"/>
          <p:nvPr/>
        </p:nvSpPr>
        <p:spPr>
          <a:xfrm>
            <a:off x="-1" y="1"/>
            <a:ext cx="914400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u="none" strike="noStrike" cap="none" dirty="0">
                <a:solidFill>
                  <a:schemeClr val="dk1"/>
                </a:solidFill>
                <a:latin typeface="Franklin Gothic Medium" panose="020B0603020102020204" pitchFamily="34" charset="0"/>
                <a:ea typeface="Libre Franklin Medium"/>
                <a:cs typeface="Libre Franklin Medium"/>
                <a:sym typeface="Libre Franklin Medium"/>
              </a:rPr>
              <a:t>Houston Pilots Wind Report</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pic>
        <p:nvPicPr>
          <p:cNvPr id="428" name="Google Shape;428;p8"/>
          <p:cNvPicPr preferRelativeResize="0"/>
          <p:nvPr/>
        </p:nvPicPr>
        <p:blipFill rotWithShape="1">
          <a:blip r:embed="rId4">
            <a:alphaModFix/>
          </a:blip>
          <a:srcRect/>
          <a:stretch/>
        </p:blipFill>
        <p:spPr>
          <a:xfrm>
            <a:off x="6832953" y="-79224"/>
            <a:ext cx="1376739" cy="865310"/>
          </a:xfrm>
          <a:prstGeom prst="rect">
            <a:avLst/>
          </a:prstGeom>
          <a:noFill/>
          <a:ln>
            <a:noFill/>
          </a:ln>
        </p:spPr>
      </p:pic>
      <p:sp>
        <p:nvSpPr>
          <p:cNvPr id="429" name="Google Shape;429;p8"/>
          <p:cNvSpPr txBox="1"/>
          <p:nvPr/>
        </p:nvSpPr>
        <p:spPr>
          <a:xfrm rot="16200000">
            <a:off x="-5015434" y="3244333"/>
            <a:ext cx="9143999" cy="369332"/>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dk1"/>
                </a:solidFill>
                <a:latin typeface="Franklin Gothic Medium" panose="020B0603020102020204" pitchFamily="34" charset="0"/>
                <a:ea typeface="Libre Franklin Medium"/>
                <a:cs typeface="Libre Franklin Medium"/>
                <a:sym typeface="Libre Franklin Medium"/>
              </a:rPr>
              <a:t>See slides below for official thoughts on winds. </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sp>
        <p:nvSpPr>
          <p:cNvPr id="431" name="Google Shape;431;p8"/>
          <p:cNvSpPr/>
          <p:nvPr/>
        </p:nvSpPr>
        <p:spPr>
          <a:xfrm>
            <a:off x="7889966" y="848737"/>
            <a:ext cx="1092138" cy="36187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432" name="Google Shape;432;p8"/>
          <p:cNvSpPr/>
          <p:nvPr/>
        </p:nvSpPr>
        <p:spPr>
          <a:xfrm>
            <a:off x="7850384" y="841277"/>
            <a:ext cx="1092138"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lt1"/>
                </a:solidFill>
                <a:latin typeface="Franklin Gothic Medium" panose="020B0603020102020204" pitchFamily="34" charset="0"/>
                <a:ea typeface="Libre Franklin Medium"/>
                <a:cs typeface="Libre Franklin Medium"/>
                <a:sym typeface="Libre Franklin Medium"/>
              </a:rPr>
              <a:t>Example</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sp>
        <p:nvSpPr>
          <p:cNvPr id="433" name="Google Shape;433;p8"/>
          <p:cNvSpPr/>
          <p:nvPr/>
        </p:nvSpPr>
        <p:spPr>
          <a:xfrm>
            <a:off x="5706181" y="1168311"/>
            <a:ext cx="1968753" cy="1015622"/>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solidFill>
                  <a:schemeClr val="lt1"/>
                </a:solidFill>
                <a:latin typeface="Franklin Gothic Medium" panose="020B0603020102020204" pitchFamily="34" charset="0"/>
                <a:ea typeface="Libre Franklin Medium"/>
                <a:cs typeface="Libre Franklin Medium"/>
                <a:sym typeface="Libre Franklin Medium"/>
              </a:rPr>
              <a:t>Sustained wind 13 Knots</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lt1"/>
              </a:solidFill>
              <a:latin typeface="Franklin Gothic Medium" panose="020B0603020102020204" pitchFamily="34" charset="0"/>
              <a:ea typeface="Libre Franklin Medium"/>
              <a:cs typeface="Libre Franklin Medium"/>
              <a:sym typeface="Libre Franklin Medium"/>
            </a:endParaRPr>
          </a:p>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solidFill>
                  <a:schemeClr val="lt1"/>
                </a:solidFill>
                <a:latin typeface="Franklin Gothic Medium" panose="020B0603020102020204" pitchFamily="34" charset="0"/>
                <a:ea typeface="Libre Franklin Medium"/>
                <a:cs typeface="Libre Franklin Medium"/>
                <a:sym typeface="Libre Franklin Medium"/>
              </a:rPr>
              <a:t>Gusts 18 Knots</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lt1"/>
              </a:solidFill>
              <a:latin typeface="Franklin Gothic Medium" panose="020B0603020102020204" pitchFamily="34" charset="0"/>
              <a:ea typeface="Libre Franklin Medium"/>
              <a:cs typeface="Libre Franklin Medium"/>
              <a:sym typeface="Libre Franklin Medium"/>
            </a:endParaRPr>
          </a:p>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solidFill>
                  <a:schemeClr val="lt1"/>
                </a:solidFill>
                <a:latin typeface="Franklin Gothic Medium" panose="020B0603020102020204" pitchFamily="34" charset="0"/>
                <a:ea typeface="Libre Franklin Medium"/>
                <a:cs typeface="Libre Franklin Medium"/>
                <a:sym typeface="Libre Franklin Medium"/>
              </a:rPr>
              <a:t>Wind from the N</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cxnSp>
        <p:nvCxnSpPr>
          <p:cNvPr id="434" name="Google Shape;434;p8"/>
          <p:cNvCxnSpPr/>
          <p:nvPr/>
        </p:nvCxnSpPr>
        <p:spPr>
          <a:xfrm>
            <a:off x="7674933" y="1290637"/>
            <a:ext cx="323579" cy="196810"/>
          </a:xfrm>
          <a:prstGeom prst="straightConnector1">
            <a:avLst/>
          </a:prstGeom>
          <a:noFill/>
          <a:ln w="44450" cap="flat" cmpd="sng">
            <a:solidFill>
              <a:schemeClr val="dk1"/>
            </a:solidFill>
            <a:prstDash val="solid"/>
            <a:miter lim="800000"/>
            <a:headEnd type="none" w="sm" len="sm"/>
            <a:tailEnd type="triangle" w="med" len="med"/>
          </a:ln>
        </p:spPr>
      </p:cxnSp>
      <p:cxnSp>
        <p:nvCxnSpPr>
          <p:cNvPr id="435" name="Google Shape;435;p8"/>
          <p:cNvCxnSpPr>
            <a:cxnSpLocks/>
          </p:cNvCxnSpPr>
          <p:nvPr/>
        </p:nvCxnSpPr>
        <p:spPr>
          <a:xfrm>
            <a:off x="7674812" y="1669091"/>
            <a:ext cx="323700" cy="39600"/>
          </a:xfrm>
          <a:prstGeom prst="straightConnector1">
            <a:avLst/>
          </a:prstGeom>
          <a:noFill/>
          <a:ln w="44450" cap="flat" cmpd="sng">
            <a:solidFill>
              <a:schemeClr val="dk1"/>
            </a:solidFill>
            <a:prstDash val="solid"/>
            <a:miter lim="800000"/>
            <a:headEnd type="none" w="sm" len="sm"/>
            <a:tailEnd type="triangle" w="med" len="med"/>
          </a:ln>
        </p:spPr>
      </p:cxnSp>
      <p:cxnSp>
        <p:nvCxnSpPr>
          <p:cNvPr id="436" name="Google Shape;436;p8"/>
          <p:cNvCxnSpPr/>
          <p:nvPr/>
        </p:nvCxnSpPr>
        <p:spPr>
          <a:xfrm rot="10800000" flipH="1">
            <a:off x="7687670" y="1991998"/>
            <a:ext cx="310842" cy="14145"/>
          </a:xfrm>
          <a:prstGeom prst="straightConnector1">
            <a:avLst/>
          </a:prstGeom>
          <a:noFill/>
          <a:ln w="44450" cap="flat" cmpd="sng">
            <a:solidFill>
              <a:schemeClr val="dk1"/>
            </a:solidFill>
            <a:prstDash val="solid"/>
            <a:miter lim="800000"/>
            <a:headEnd type="none" w="sm" len="sm"/>
            <a:tailEnd type="triangle" w="med" len="med"/>
          </a:ln>
        </p:spPr>
      </p:cxnSp>
      <p:pic>
        <p:nvPicPr>
          <p:cNvPr id="2" name="Google Shape;225;p8">
            <a:extLst>
              <a:ext uri="{FF2B5EF4-FFF2-40B4-BE49-F238E27FC236}">
                <a16:creationId xmlns:a16="http://schemas.microsoft.com/office/drawing/2014/main" id="{4315073C-596E-F1EB-A22C-C2DAD1CC7628}"/>
              </a:ext>
            </a:extLst>
          </p:cNvPr>
          <p:cNvPicPr preferRelativeResize="0"/>
          <p:nvPr/>
        </p:nvPicPr>
        <p:blipFill rotWithShape="1">
          <a:blip r:embed="rId5">
            <a:alphaModFix/>
          </a:blip>
          <a:srcRect/>
          <a:stretch/>
        </p:blipFill>
        <p:spPr>
          <a:xfrm rot="10800000">
            <a:off x="1948919" y="1216822"/>
            <a:ext cx="761911" cy="698348"/>
          </a:xfrm>
          <a:prstGeom prst="rect">
            <a:avLst/>
          </a:prstGeom>
          <a:noFill/>
          <a:ln>
            <a:noFill/>
          </a:ln>
        </p:spPr>
      </p:pic>
      <p:pic>
        <p:nvPicPr>
          <p:cNvPr id="4" name="Google Shape;236;p8">
            <a:extLst>
              <a:ext uri="{FF2B5EF4-FFF2-40B4-BE49-F238E27FC236}">
                <a16:creationId xmlns:a16="http://schemas.microsoft.com/office/drawing/2014/main" id="{B43FF428-73EA-F461-192F-BA1A794D3DF2}"/>
              </a:ext>
            </a:extLst>
          </p:cNvPr>
          <p:cNvPicPr preferRelativeResize="0"/>
          <p:nvPr/>
        </p:nvPicPr>
        <p:blipFill rotWithShape="1">
          <a:blip r:embed="rId6">
            <a:alphaModFix/>
          </a:blip>
          <a:srcRect/>
          <a:stretch/>
        </p:blipFill>
        <p:spPr>
          <a:xfrm>
            <a:off x="7998512" y="1238868"/>
            <a:ext cx="875045" cy="939646"/>
          </a:xfrm>
          <a:prstGeom prst="rect">
            <a:avLst/>
          </a:prstGeom>
          <a:noFill/>
          <a:ln>
            <a:noFill/>
          </a:ln>
        </p:spPr>
      </p:pic>
      <p:pic>
        <p:nvPicPr>
          <p:cNvPr id="6" name="Picture 5" descr="A picture containing chart&#10;&#10;Description automatically generated">
            <a:extLst>
              <a:ext uri="{FF2B5EF4-FFF2-40B4-BE49-F238E27FC236}">
                <a16:creationId xmlns:a16="http://schemas.microsoft.com/office/drawing/2014/main" id="{4C3D04A9-E3FB-979D-1316-6EA5826713D8}"/>
              </a:ext>
            </a:extLst>
          </p:cNvPr>
          <p:cNvPicPr>
            <a:picLocks noChangeAspect="1"/>
          </p:cNvPicPr>
          <p:nvPr/>
        </p:nvPicPr>
        <p:blipFill>
          <a:blip r:embed="rId7"/>
          <a:stretch>
            <a:fillRect/>
          </a:stretch>
        </p:blipFill>
        <p:spPr>
          <a:xfrm>
            <a:off x="0" y="2415951"/>
            <a:ext cx="9143999" cy="435906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91"/>
        <p:cNvGrpSpPr/>
        <p:nvPr/>
      </p:nvGrpSpPr>
      <p:grpSpPr>
        <a:xfrm>
          <a:off x="0" y="0"/>
          <a:ext cx="0" cy="0"/>
          <a:chOff x="0" y="0"/>
          <a:chExt cx="0" cy="0"/>
        </a:xfrm>
      </p:grpSpPr>
      <p:sp>
        <p:nvSpPr>
          <p:cNvPr id="492" name="Google Shape;492;p13"/>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493" name="Google Shape;493;p13"/>
          <p:cNvSpPr txBox="1"/>
          <p:nvPr/>
        </p:nvSpPr>
        <p:spPr>
          <a:xfrm>
            <a:off x="-1" y="1"/>
            <a:ext cx="914400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u="none" strike="noStrike" cap="none" dirty="0">
                <a:solidFill>
                  <a:schemeClr val="dk1"/>
                </a:solidFill>
                <a:latin typeface="Franklin Gothic Medium" panose="020B0603020102020204" pitchFamily="34" charset="0"/>
                <a:ea typeface="Libre Franklin Medium"/>
                <a:cs typeface="Libre Franklin Medium"/>
                <a:sym typeface="Libre Franklin Medium"/>
              </a:rPr>
              <a:t>Houston Pilots: </a:t>
            </a:r>
            <a:r>
              <a:rPr lang="en-US" sz="2800" u="none" strike="noStrike" cap="none" dirty="0">
                <a:solidFill>
                  <a:schemeClr val="dk1"/>
                </a:solidFill>
                <a:latin typeface="Franklin Gothic Medium" panose="020B0603020102020204" pitchFamily="34" charset="0"/>
                <a:ea typeface="Libre Franklin Medium"/>
                <a:cs typeface="Libre Franklin Medium"/>
                <a:sym typeface="Libre Franklin Medium"/>
              </a:rPr>
              <a:t> </a:t>
            </a:r>
            <a:r>
              <a:rPr lang="en-US" sz="2800" dirty="0">
                <a:solidFill>
                  <a:schemeClr val="dk1"/>
                </a:solidFill>
                <a:latin typeface="Franklin Gothic Medium" panose="020B0603020102020204" pitchFamily="34" charset="0"/>
                <a:ea typeface="Libre Franklin Medium"/>
                <a:cs typeface="Libre Franklin Medium"/>
                <a:sym typeface="Libre Franklin Medium"/>
              </a:rPr>
              <a:t>Tue</a:t>
            </a:r>
            <a:r>
              <a:rPr lang="en-US" sz="2800" u="none" strike="noStrike" cap="none" dirty="0">
                <a:solidFill>
                  <a:schemeClr val="dk1"/>
                </a:solidFill>
                <a:latin typeface="Franklin Gothic Medium" panose="020B0603020102020204" pitchFamily="34" charset="0"/>
                <a:ea typeface="Libre Franklin Medium"/>
                <a:cs typeface="Libre Franklin Medium"/>
                <a:sym typeface="Libre Franklin Medium"/>
              </a:rPr>
              <a:t>. </a:t>
            </a:r>
            <a:r>
              <a:rPr lang="en-US" sz="2800" dirty="0">
                <a:solidFill>
                  <a:schemeClr val="dk1"/>
                </a:solidFill>
                <a:latin typeface="Franklin Gothic Medium" panose="020B0603020102020204" pitchFamily="34" charset="0"/>
                <a:ea typeface="Libre Franklin Medium"/>
                <a:cs typeface="Libre Franklin Medium"/>
                <a:sym typeface="Libre Franklin Medium"/>
              </a:rPr>
              <a:t>1</a:t>
            </a:r>
            <a:r>
              <a:rPr lang="en-US" sz="2800" u="none" strike="noStrike" cap="none" dirty="0">
                <a:solidFill>
                  <a:schemeClr val="dk1"/>
                </a:solidFill>
                <a:latin typeface="Franklin Gothic Medium" panose="020B0603020102020204" pitchFamily="34" charset="0"/>
                <a:ea typeface="Libre Franklin Medium"/>
                <a:cs typeface="Libre Franklin Medium"/>
                <a:sym typeface="Libre Franklin Medium"/>
              </a:rPr>
              <a:t>/31/2023</a:t>
            </a:r>
            <a:endParaRPr sz="4000" u="none" strike="noStrike" cap="none" dirty="0">
              <a:solidFill>
                <a:schemeClr val="dk1"/>
              </a:solidFill>
              <a:latin typeface="Franklin Gothic Medium" panose="020B0603020102020204" pitchFamily="34" charset="0"/>
              <a:ea typeface="Libre Franklin Medium"/>
              <a:cs typeface="Libre Franklin Medium"/>
              <a:sym typeface="Libre Franklin Medium"/>
            </a:endParaRPr>
          </a:p>
        </p:txBody>
      </p:sp>
      <p:pic>
        <p:nvPicPr>
          <p:cNvPr id="494" name="Google Shape;494;p13"/>
          <p:cNvPicPr preferRelativeResize="0"/>
          <p:nvPr/>
        </p:nvPicPr>
        <p:blipFill rotWithShape="1">
          <a:blip r:embed="rId3">
            <a:alphaModFix/>
          </a:blip>
          <a:srcRect/>
          <a:stretch/>
        </p:blipFill>
        <p:spPr>
          <a:xfrm>
            <a:off x="8117227" y="68835"/>
            <a:ext cx="965771" cy="570215"/>
          </a:xfrm>
          <a:prstGeom prst="rect">
            <a:avLst/>
          </a:prstGeom>
          <a:noFill/>
          <a:ln>
            <a:noFill/>
          </a:ln>
        </p:spPr>
      </p:pic>
      <p:grpSp>
        <p:nvGrpSpPr>
          <p:cNvPr id="495" name="Google Shape;495;p13"/>
          <p:cNvGrpSpPr/>
          <p:nvPr/>
        </p:nvGrpSpPr>
        <p:grpSpPr>
          <a:xfrm>
            <a:off x="-1" y="777280"/>
            <a:ext cx="5335791" cy="461665"/>
            <a:chOff x="-4" y="1895690"/>
            <a:chExt cx="4572002" cy="685772"/>
          </a:xfrm>
        </p:grpSpPr>
        <p:sp>
          <p:nvSpPr>
            <p:cNvPr id="496" name="Google Shape;496;p13"/>
            <p:cNvSpPr/>
            <p:nvPr/>
          </p:nvSpPr>
          <p:spPr>
            <a:xfrm>
              <a:off x="-2" y="1951051"/>
              <a:ext cx="4572000" cy="59917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497" name="Google Shape;497;p13"/>
            <p:cNvSpPr/>
            <p:nvPr/>
          </p:nvSpPr>
          <p:spPr>
            <a:xfrm>
              <a:off x="-4" y="1895690"/>
              <a:ext cx="4572002" cy="6857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chemeClr val="lt1"/>
                  </a:solidFill>
                  <a:latin typeface="Franklin Gothic Medium" panose="020B0603020102020204" pitchFamily="34" charset="0"/>
                  <a:ea typeface="Libre Franklin Medium"/>
                  <a:cs typeface="Libre Franklin Medium"/>
                  <a:sym typeface="Libre Franklin Medium"/>
                </a:rPr>
                <a:t>Forecast Discussion</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sp>
        <p:nvSpPr>
          <p:cNvPr id="498" name="Google Shape;498;p13"/>
          <p:cNvSpPr/>
          <p:nvPr/>
        </p:nvSpPr>
        <p:spPr>
          <a:xfrm>
            <a:off x="0" y="1247919"/>
            <a:ext cx="5335791" cy="3051370"/>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chemeClr val="lt1"/>
              </a:solidFill>
              <a:latin typeface="Franklin Gothic Medium" panose="020B0603020102020204" pitchFamily="34" charset="0"/>
              <a:ea typeface="Calibri"/>
              <a:cs typeface="Calibri"/>
              <a:sym typeface="Calibri"/>
            </a:endParaRPr>
          </a:p>
        </p:txBody>
      </p:sp>
      <p:sp>
        <p:nvSpPr>
          <p:cNvPr id="499" name="Google Shape;499;p13"/>
          <p:cNvSpPr/>
          <p:nvPr/>
        </p:nvSpPr>
        <p:spPr>
          <a:xfrm>
            <a:off x="5430404" y="808912"/>
            <a:ext cx="3647968" cy="409002"/>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solidFill>
                <a:schemeClr val="lt1"/>
              </a:solidFill>
              <a:latin typeface="Franklin Gothic Medium" panose="020B0603020102020204" pitchFamily="34" charset="0"/>
              <a:ea typeface="Calibri"/>
              <a:cs typeface="Calibri"/>
              <a:sym typeface="Calibri"/>
            </a:endParaRPr>
          </a:p>
        </p:txBody>
      </p:sp>
      <p:sp>
        <p:nvSpPr>
          <p:cNvPr id="500" name="Google Shape;500;p13"/>
          <p:cNvSpPr/>
          <p:nvPr/>
        </p:nvSpPr>
        <p:spPr>
          <a:xfrm>
            <a:off x="5430404" y="813427"/>
            <a:ext cx="364796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u="none" strike="noStrike" cap="none" dirty="0">
                <a:solidFill>
                  <a:schemeClr val="dk1"/>
                </a:solidFill>
                <a:latin typeface="Franklin Gothic Medium" panose="020B0603020102020204" pitchFamily="34" charset="0"/>
                <a:ea typeface="Libre Franklin Medium"/>
                <a:cs typeface="Libre Franklin Medium"/>
                <a:sym typeface="Libre Franklin Medium"/>
              </a:rPr>
              <a:t>Precip Forecast: 6 PM CT</a:t>
            </a:r>
            <a:endParaRPr sz="1400" u="none" strike="noStrike" cap="none" dirty="0">
              <a:solidFill>
                <a:schemeClr val="dk1"/>
              </a:solidFill>
              <a:latin typeface="Franklin Gothic Medium" panose="020B0603020102020204" pitchFamily="34" charset="0"/>
              <a:ea typeface="Libre Franklin Medium"/>
              <a:cs typeface="Libre Franklin Medium"/>
              <a:sym typeface="Libre Franklin Medium"/>
            </a:endParaRPr>
          </a:p>
        </p:txBody>
      </p:sp>
      <p:sp>
        <p:nvSpPr>
          <p:cNvPr id="501" name="Google Shape;501;p13"/>
          <p:cNvSpPr/>
          <p:nvPr/>
        </p:nvSpPr>
        <p:spPr>
          <a:xfrm>
            <a:off x="143645" y="5302215"/>
            <a:ext cx="1017142" cy="473233"/>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502" name="Google Shape;502;p13"/>
          <p:cNvSpPr/>
          <p:nvPr/>
        </p:nvSpPr>
        <p:spPr>
          <a:xfrm>
            <a:off x="8010633" y="5305006"/>
            <a:ext cx="1017142" cy="461662"/>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503" name="Google Shape;503;p13"/>
          <p:cNvSpPr/>
          <p:nvPr/>
        </p:nvSpPr>
        <p:spPr>
          <a:xfrm>
            <a:off x="111547" y="5313827"/>
            <a:ext cx="108133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solidFill>
                  <a:schemeClr val="dk1"/>
                </a:solidFill>
                <a:latin typeface="Franklin Gothic Medium" panose="020B0603020102020204" pitchFamily="34" charset="0"/>
                <a:ea typeface="Libre Franklin Medium"/>
                <a:cs typeface="Libre Franklin Medium"/>
                <a:sym typeface="Libre Franklin Medium"/>
              </a:rPr>
              <a:t>Wind Speed</a:t>
            </a:r>
          </a:p>
          <a:p>
            <a:pPr marL="0" marR="0" lvl="0" indent="0" algn="ctr" rtl="0">
              <a:lnSpc>
                <a:spcPct val="100000"/>
              </a:lnSpc>
              <a:spcBef>
                <a:spcPts val="0"/>
              </a:spcBef>
              <a:spcAft>
                <a:spcPts val="0"/>
              </a:spcAft>
              <a:buClr>
                <a:srgbClr val="000000"/>
              </a:buClr>
              <a:buSzPts val="1200"/>
              <a:buFont typeface="Arial"/>
              <a:buNone/>
            </a:pPr>
            <a:r>
              <a:rPr lang="en-US" sz="1200" dirty="0">
                <a:solidFill>
                  <a:schemeClr val="dk1"/>
                </a:solidFill>
                <a:latin typeface="Franklin Gothic Medium" panose="020B0603020102020204" pitchFamily="34" charset="0"/>
                <a:ea typeface="Libre Franklin Medium"/>
                <a:cs typeface="Libre Franklin Medium"/>
                <a:sym typeface="Libre Franklin Medium"/>
              </a:rPr>
              <a:t>8 PM CT</a:t>
            </a:r>
            <a:endParaRPr u="none" strike="noStrike" cap="none" dirty="0">
              <a:solidFill>
                <a:schemeClr val="dk1"/>
              </a:solidFill>
              <a:latin typeface="Franklin Gothic Medium" panose="020B0603020102020204" pitchFamily="34" charset="0"/>
              <a:ea typeface="Libre Franklin Medium"/>
              <a:cs typeface="Libre Franklin Medium"/>
              <a:sym typeface="Libre Franklin Medium"/>
            </a:endParaRPr>
          </a:p>
        </p:txBody>
      </p:sp>
      <p:cxnSp>
        <p:nvCxnSpPr>
          <p:cNvPr id="504" name="Google Shape;504;p13"/>
          <p:cNvCxnSpPr/>
          <p:nvPr/>
        </p:nvCxnSpPr>
        <p:spPr>
          <a:xfrm>
            <a:off x="1" y="4311669"/>
            <a:ext cx="9139333" cy="0"/>
          </a:xfrm>
          <a:prstGeom prst="straightConnector1">
            <a:avLst/>
          </a:prstGeom>
          <a:noFill/>
          <a:ln w="76200" cap="flat" cmpd="sng">
            <a:solidFill>
              <a:schemeClr val="lt1"/>
            </a:solidFill>
            <a:prstDash val="solid"/>
            <a:miter lim="800000"/>
            <a:headEnd type="none" w="sm" len="sm"/>
            <a:tailEnd type="none" w="sm" len="sm"/>
          </a:ln>
        </p:spPr>
      </p:cxnSp>
      <p:pic>
        <p:nvPicPr>
          <p:cNvPr id="505" name="Google Shape;505;p13"/>
          <p:cNvPicPr preferRelativeResize="0"/>
          <p:nvPr/>
        </p:nvPicPr>
        <p:blipFill rotWithShape="1">
          <a:blip r:embed="rId4">
            <a:alphaModFix/>
          </a:blip>
          <a:srcRect/>
          <a:stretch/>
        </p:blipFill>
        <p:spPr>
          <a:xfrm>
            <a:off x="6832953" y="-79224"/>
            <a:ext cx="1376739" cy="865310"/>
          </a:xfrm>
          <a:prstGeom prst="rect">
            <a:avLst/>
          </a:prstGeom>
          <a:noFill/>
          <a:ln>
            <a:noFill/>
          </a:ln>
        </p:spPr>
      </p:pic>
      <p:sp>
        <p:nvSpPr>
          <p:cNvPr id="506" name="Google Shape;506;p13"/>
          <p:cNvSpPr/>
          <p:nvPr/>
        </p:nvSpPr>
        <p:spPr>
          <a:xfrm>
            <a:off x="7982604" y="5313827"/>
            <a:ext cx="1066733"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dirty="0">
                <a:latin typeface="Franklin Gothic Medium" panose="020B0603020102020204" pitchFamily="34" charset="0"/>
              </a:rPr>
              <a:t>Low Temps </a:t>
            </a:r>
          </a:p>
          <a:p>
            <a:pPr marL="0" marR="0" lvl="0" indent="0" algn="ctr" rtl="0">
              <a:lnSpc>
                <a:spcPct val="100000"/>
              </a:lnSpc>
              <a:spcBef>
                <a:spcPts val="0"/>
              </a:spcBef>
              <a:spcAft>
                <a:spcPts val="0"/>
              </a:spcAft>
              <a:buClr>
                <a:srgbClr val="000000"/>
              </a:buClr>
              <a:buSzPts val="1200"/>
              <a:buFont typeface="Arial"/>
              <a:buNone/>
            </a:pPr>
            <a:r>
              <a:rPr lang="en-US" sz="1200" dirty="0">
                <a:latin typeface="Franklin Gothic Medium" panose="020B0603020102020204" pitchFamily="34" charset="0"/>
              </a:rPr>
              <a:t>WED AM</a:t>
            </a:r>
          </a:p>
        </p:txBody>
      </p:sp>
      <p:sp>
        <p:nvSpPr>
          <p:cNvPr id="507" name="Google Shape;507;p13"/>
          <p:cNvSpPr/>
          <p:nvPr/>
        </p:nvSpPr>
        <p:spPr>
          <a:xfrm>
            <a:off x="-3" y="1186368"/>
            <a:ext cx="5335793" cy="3093114"/>
          </a:xfrm>
          <a:prstGeom prst="rect">
            <a:avLst/>
          </a:prstGeom>
          <a:noFill/>
          <a:ln>
            <a:noFill/>
          </a:ln>
        </p:spPr>
        <p:txBody>
          <a:bodyPr spcFirstLastPara="1" wrap="square" lIns="91425" tIns="45700" rIns="91425" bIns="45700" anchor="ctr" anchorCtr="0">
            <a:spAutoFit/>
          </a:bodyPr>
          <a:lstStyle/>
          <a:p>
            <a:pPr marL="0" marR="0" lvl="1" indent="0" algn="l" rtl="0">
              <a:lnSpc>
                <a:spcPct val="100000"/>
              </a:lnSpc>
              <a:spcBef>
                <a:spcPts val="0"/>
              </a:spcBef>
              <a:spcAft>
                <a:spcPts val="0"/>
              </a:spcAft>
              <a:buNone/>
            </a:pPr>
            <a:r>
              <a:rPr lang="en-US" sz="1300" u="none" strike="noStrike" cap="none" dirty="0">
                <a:solidFill>
                  <a:srgbClr val="FFFF00"/>
                </a:solidFill>
                <a:latin typeface="Franklin Gothic Medium" panose="020B0603020102020204" pitchFamily="34" charset="0"/>
                <a:ea typeface="Libre Franklin Medium"/>
                <a:cs typeface="Libre Franklin Medium"/>
                <a:sym typeface="Libre Franklin Medium"/>
              </a:rPr>
              <a:t>Precip: </a:t>
            </a:r>
            <a:r>
              <a:rPr lang="en-US" sz="1300" u="none" strike="noStrike" cap="none" dirty="0">
                <a:solidFill>
                  <a:schemeClr val="bg1"/>
                </a:solidFill>
                <a:latin typeface="Franklin Gothic Medium" panose="020B0603020102020204" pitchFamily="34" charset="0"/>
                <a:ea typeface="Libre Franklin Medium"/>
                <a:cs typeface="Libre Franklin Medium"/>
                <a:sym typeface="Libre Franklin Medium"/>
              </a:rPr>
              <a:t>A continuation of light spotty showers in coverage will continue for the afternoon and evening. A better pulse of scattered showers looks to enter the region as early as 4 AM. </a:t>
            </a:r>
          </a:p>
          <a:p>
            <a:pPr marL="0" marR="0" lvl="1" indent="0" algn="l" rtl="0">
              <a:lnSpc>
                <a:spcPct val="100000"/>
              </a:lnSpc>
              <a:spcBef>
                <a:spcPts val="0"/>
              </a:spcBef>
              <a:spcAft>
                <a:spcPts val="0"/>
              </a:spcAft>
              <a:buNone/>
            </a:pPr>
            <a:endParaRPr lang="en-US" sz="1300" dirty="0">
              <a:solidFill>
                <a:schemeClr val="bg1"/>
              </a:solidFill>
              <a:latin typeface="Franklin Gothic Medium" panose="020B0603020102020204" pitchFamily="34" charset="0"/>
              <a:ea typeface="Libre Franklin Medium"/>
              <a:cs typeface="Libre Franklin Medium"/>
              <a:sym typeface="Libre Franklin Medium"/>
            </a:endParaRPr>
          </a:p>
          <a:p>
            <a:pPr marL="0" marR="0" lvl="1" indent="0" algn="l" rtl="0">
              <a:lnSpc>
                <a:spcPct val="100000"/>
              </a:lnSpc>
              <a:spcBef>
                <a:spcPts val="0"/>
              </a:spcBef>
              <a:spcAft>
                <a:spcPts val="0"/>
              </a:spcAft>
              <a:buNone/>
            </a:pPr>
            <a:r>
              <a:rPr lang="en-US" sz="1300" u="none" strike="noStrike" cap="none" dirty="0">
                <a:solidFill>
                  <a:srgbClr val="FFFF00"/>
                </a:solidFill>
                <a:latin typeface="Franklin Gothic Medium" panose="020B0603020102020204" pitchFamily="34" charset="0"/>
                <a:ea typeface="Libre Franklin Medium"/>
                <a:cs typeface="Libre Franklin Medium"/>
                <a:sym typeface="Libre Franklin Medium"/>
              </a:rPr>
              <a:t>Wind: </a:t>
            </a:r>
            <a:r>
              <a:rPr lang="en-US" sz="1300" dirty="0">
                <a:solidFill>
                  <a:schemeClr val="bg1"/>
                </a:solidFill>
                <a:latin typeface="Franklin Gothic Medium" panose="020B0603020102020204" pitchFamily="34" charset="0"/>
                <a:ea typeface="Libre Franklin Medium"/>
                <a:cs typeface="Libre Franklin Medium"/>
                <a:sym typeface="Libre Franklin Medium"/>
              </a:rPr>
              <a:t>Expecting northerly winds to continue for this afternoon, with a slight veer from the NNE around 9 PM. Winds north of Morgan’s Point will be 5  - 10 kts and south of Morgan’s point will be 12 – 19 kts. </a:t>
            </a:r>
            <a:r>
              <a:rPr lang="en-US" sz="1300" dirty="0">
                <a:solidFill>
                  <a:srgbClr val="FFFF00"/>
                </a:solidFill>
                <a:latin typeface="Franklin Gothic Medium" panose="020B0603020102020204" pitchFamily="34" charset="0"/>
                <a:ea typeface="Libre Franklin Medium"/>
                <a:cs typeface="Libre Franklin Medium"/>
                <a:sym typeface="Libre Franklin Medium"/>
              </a:rPr>
              <a:t>A few gusts of 21 – 23 kts will be possible throughout the afternoon hours, mainly at 11/12 and the Boarding Station. </a:t>
            </a:r>
          </a:p>
          <a:p>
            <a:pPr lvl="1"/>
            <a:endParaRPr lang="en-US" sz="1300" u="none" strike="noStrike" cap="none" dirty="0">
              <a:solidFill>
                <a:schemeClr val="bg1"/>
              </a:solidFill>
              <a:latin typeface="Franklin Gothic Medium" panose="020B0603020102020204" pitchFamily="34" charset="0"/>
              <a:ea typeface="Libre Franklin Medium"/>
              <a:cs typeface="Libre Franklin Medium"/>
              <a:sym typeface="Libre Franklin Medium"/>
            </a:endParaRPr>
          </a:p>
          <a:p>
            <a:pPr lvl="1"/>
            <a:r>
              <a:rPr lang="en-US" sz="1300" u="none" strike="noStrike" cap="none" dirty="0">
                <a:solidFill>
                  <a:srgbClr val="FFFF00"/>
                </a:solidFill>
                <a:latin typeface="Franklin Gothic Medium" panose="020B0603020102020204" pitchFamily="34" charset="0"/>
                <a:ea typeface="Libre Franklin Medium"/>
                <a:cs typeface="Libre Franklin Medium"/>
                <a:sym typeface="Libre Franklin Medium"/>
              </a:rPr>
              <a:t>Temps: </a:t>
            </a:r>
            <a:r>
              <a:rPr lang="en-US" sz="1300" u="none" strike="noStrike" cap="none" dirty="0">
                <a:solidFill>
                  <a:schemeClr val="bg1"/>
                </a:solidFill>
                <a:latin typeface="Franklin Gothic Medium" panose="020B0603020102020204" pitchFamily="34" charset="0"/>
                <a:ea typeface="Libre Franklin Medium"/>
                <a:cs typeface="Libre Franklin Medium"/>
                <a:sym typeface="Libre Franklin Medium"/>
              </a:rPr>
              <a:t>Low temperatures </a:t>
            </a:r>
            <a:r>
              <a:rPr lang="en-US" sz="1300" dirty="0">
                <a:solidFill>
                  <a:schemeClr val="bg1"/>
                </a:solidFill>
                <a:latin typeface="Franklin Gothic Medium" panose="020B0603020102020204" pitchFamily="34" charset="0"/>
                <a:ea typeface="Libre Franklin Medium"/>
                <a:cs typeface="Libre Franklin Medium"/>
                <a:sym typeface="Libre Franklin Medium"/>
              </a:rPr>
              <a:t>Wednesday morning will drop to the upper 30s F north of Morgan’s Point and in the low to mid 40s south of Morgan’s Point. </a:t>
            </a:r>
          </a:p>
          <a:p>
            <a:pPr lvl="1"/>
            <a:endParaRPr lang="en-US" sz="1300" u="none" strike="noStrike" cap="none" dirty="0">
              <a:solidFill>
                <a:schemeClr val="lt1"/>
              </a:solidFill>
              <a:latin typeface="Franklin Gothic Medium" panose="020B0603020102020204" pitchFamily="34" charset="0"/>
              <a:ea typeface="Libre Franklin Medium"/>
              <a:cs typeface="Libre Franklin Medium"/>
              <a:sym typeface="Libre Franklin Medium"/>
            </a:endParaRPr>
          </a:p>
          <a:p>
            <a:r>
              <a:rPr lang="en-US" sz="1300" u="none" strike="noStrike" cap="none" dirty="0">
                <a:solidFill>
                  <a:srgbClr val="FFFF00"/>
                </a:solidFill>
                <a:latin typeface="Franklin Gothic Medium" panose="020B0603020102020204" pitchFamily="34" charset="0"/>
                <a:ea typeface="Libre Franklin Medium"/>
                <a:cs typeface="Libre Franklin Medium"/>
                <a:sym typeface="Libre Franklin Medium"/>
              </a:rPr>
              <a:t>Visibility: </a:t>
            </a:r>
            <a:r>
              <a:rPr lang="en-US" sz="1300" dirty="0">
                <a:solidFill>
                  <a:srgbClr val="FF0000"/>
                </a:solidFill>
                <a:latin typeface="Franklin Gothic Medium" panose="020B0603020102020204" pitchFamily="34" charset="0"/>
                <a:ea typeface="Libre Franklin Medium"/>
                <a:cs typeface="Libre Franklin Medium"/>
                <a:sym typeface="Libre Franklin Medium"/>
              </a:rPr>
              <a:t>Please check slides above for reduced visibility potential. </a:t>
            </a:r>
            <a:endParaRPr lang="en-US" sz="1300" u="none" strike="noStrike" cap="none" dirty="0">
              <a:solidFill>
                <a:srgbClr val="FF0000"/>
              </a:solidFill>
              <a:latin typeface="Franklin Gothic Medium" panose="020B0603020102020204" pitchFamily="34" charset="0"/>
              <a:ea typeface="Libre Franklin Medium"/>
              <a:cs typeface="Libre Franklin Medium"/>
              <a:sym typeface="Libre Franklin Medium"/>
            </a:endParaRPr>
          </a:p>
        </p:txBody>
      </p:sp>
      <p:pic>
        <p:nvPicPr>
          <p:cNvPr id="1026" name="Picture 2" descr="If blank, model image not available">
            <a:extLst>
              <a:ext uri="{FF2B5EF4-FFF2-40B4-BE49-F238E27FC236}">
                <a16:creationId xmlns:a16="http://schemas.microsoft.com/office/drawing/2014/main" id="{BDE61408-D0FC-0CC8-9813-429B5F982E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4198" y="4347695"/>
            <a:ext cx="3221898" cy="24705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f blank, model image not available">
            <a:extLst>
              <a:ext uri="{FF2B5EF4-FFF2-40B4-BE49-F238E27FC236}">
                <a16:creationId xmlns:a16="http://schemas.microsoft.com/office/drawing/2014/main" id="{3DE2F7B7-0484-B52E-97EA-1D86F3C584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0403" y="1283757"/>
            <a:ext cx="3647967" cy="29716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A0DA282-E474-A20D-8D55-7A06A1F0C2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9507" y="4367772"/>
            <a:ext cx="3008672" cy="2470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442"/>
        <p:cNvGrpSpPr/>
        <p:nvPr/>
      </p:nvGrpSpPr>
      <p:grpSpPr>
        <a:xfrm>
          <a:off x="0" y="0"/>
          <a:ext cx="0" cy="0"/>
          <a:chOff x="0" y="0"/>
          <a:chExt cx="0" cy="0"/>
        </a:xfrm>
      </p:grpSpPr>
      <p:sp>
        <p:nvSpPr>
          <p:cNvPr id="443" name="Google Shape;443;p30"/>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444" name="Google Shape;444;p30"/>
          <p:cNvSpPr txBox="1"/>
          <p:nvPr/>
        </p:nvSpPr>
        <p:spPr>
          <a:xfrm>
            <a:off x="-3" y="8280"/>
            <a:ext cx="914400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u="none" strike="noStrike" cap="none" dirty="0">
                <a:solidFill>
                  <a:schemeClr val="dk1"/>
                </a:solidFill>
                <a:latin typeface="Franklin Gothic Medium" panose="020B0603020102020204" pitchFamily="34" charset="0"/>
                <a:ea typeface="Libre Franklin Medium"/>
                <a:cs typeface="Libre Franklin Medium"/>
                <a:sym typeface="Libre Franklin Medium"/>
              </a:rPr>
              <a:t>Houston Pilots: </a:t>
            </a:r>
            <a:r>
              <a:rPr lang="en-US" sz="2800" u="none" strike="noStrike" cap="none" dirty="0">
                <a:solidFill>
                  <a:schemeClr val="dk1"/>
                </a:solidFill>
                <a:latin typeface="Franklin Gothic Medium" panose="020B0603020102020204" pitchFamily="34" charset="0"/>
                <a:ea typeface="Libre Franklin Medium"/>
                <a:cs typeface="Libre Franklin Medium"/>
                <a:sym typeface="Libre Franklin Medium"/>
              </a:rPr>
              <a:t>Wed. </a:t>
            </a:r>
            <a:r>
              <a:rPr lang="en-US" sz="2800" dirty="0">
                <a:solidFill>
                  <a:schemeClr val="dk1"/>
                </a:solidFill>
                <a:latin typeface="Franklin Gothic Medium" panose="020B0603020102020204" pitchFamily="34" charset="0"/>
                <a:ea typeface="Libre Franklin Medium"/>
                <a:cs typeface="Libre Franklin Medium"/>
                <a:sym typeface="Libre Franklin Medium"/>
              </a:rPr>
              <a:t>2</a:t>
            </a:r>
            <a:r>
              <a:rPr lang="en-US" sz="2800" u="none" strike="noStrike" cap="none" dirty="0">
                <a:solidFill>
                  <a:schemeClr val="dk1"/>
                </a:solidFill>
                <a:latin typeface="Franklin Gothic Medium" panose="020B0603020102020204" pitchFamily="34" charset="0"/>
                <a:ea typeface="Libre Franklin Medium"/>
                <a:cs typeface="Libre Franklin Medium"/>
                <a:sym typeface="Libre Franklin Medium"/>
              </a:rPr>
              <a:t>/1/2023</a:t>
            </a:r>
            <a:endParaRPr sz="4000" u="none" strike="noStrike" cap="none" dirty="0">
              <a:solidFill>
                <a:schemeClr val="dk1"/>
              </a:solidFill>
              <a:latin typeface="Franklin Gothic Medium" panose="020B0603020102020204" pitchFamily="34" charset="0"/>
              <a:ea typeface="Libre Franklin Medium"/>
              <a:cs typeface="Libre Franklin Medium"/>
              <a:sym typeface="Libre Franklin Medium"/>
            </a:endParaRPr>
          </a:p>
        </p:txBody>
      </p:sp>
      <p:pic>
        <p:nvPicPr>
          <p:cNvPr id="445" name="Google Shape;445;p30"/>
          <p:cNvPicPr preferRelativeResize="0"/>
          <p:nvPr/>
        </p:nvPicPr>
        <p:blipFill rotWithShape="1">
          <a:blip r:embed="rId3">
            <a:alphaModFix/>
          </a:blip>
          <a:srcRect/>
          <a:stretch/>
        </p:blipFill>
        <p:spPr>
          <a:xfrm>
            <a:off x="8117227" y="68835"/>
            <a:ext cx="965771" cy="570215"/>
          </a:xfrm>
          <a:prstGeom prst="rect">
            <a:avLst/>
          </a:prstGeom>
          <a:noFill/>
          <a:ln>
            <a:noFill/>
          </a:ln>
        </p:spPr>
      </p:pic>
      <p:grpSp>
        <p:nvGrpSpPr>
          <p:cNvPr id="446" name="Google Shape;446;p30"/>
          <p:cNvGrpSpPr/>
          <p:nvPr/>
        </p:nvGrpSpPr>
        <p:grpSpPr>
          <a:xfrm>
            <a:off x="-1" y="777280"/>
            <a:ext cx="5335791" cy="461665"/>
            <a:chOff x="-4" y="1895690"/>
            <a:chExt cx="4572002" cy="685772"/>
          </a:xfrm>
        </p:grpSpPr>
        <p:sp>
          <p:nvSpPr>
            <p:cNvPr id="447" name="Google Shape;447;p30"/>
            <p:cNvSpPr/>
            <p:nvPr/>
          </p:nvSpPr>
          <p:spPr>
            <a:xfrm>
              <a:off x="-2" y="1951051"/>
              <a:ext cx="4572000" cy="59917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448" name="Google Shape;448;p30"/>
            <p:cNvSpPr/>
            <p:nvPr/>
          </p:nvSpPr>
          <p:spPr>
            <a:xfrm>
              <a:off x="-4" y="1895690"/>
              <a:ext cx="4572002" cy="6857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chemeClr val="lt1"/>
                  </a:solidFill>
                  <a:latin typeface="Franklin Gothic Medium" panose="020B0603020102020204" pitchFamily="34" charset="0"/>
                  <a:ea typeface="Libre Franklin Medium"/>
                  <a:cs typeface="Libre Franklin Medium"/>
                  <a:sym typeface="Libre Franklin Medium"/>
                </a:rPr>
                <a:t>Forecast Discussion</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sp>
        <p:nvSpPr>
          <p:cNvPr id="449" name="Google Shape;449;p30"/>
          <p:cNvSpPr/>
          <p:nvPr/>
        </p:nvSpPr>
        <p:spPr>
          <a:xfrm>
            <a:off x="2" y="1276253"/>
            <a:ext cx="5335791" cy="299224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chemeClr val="lt1"/>
              </a:solidFill>
              <a:latin typeface="Franklin Gothic Medium" panose="020B0603020102020204" pitchFamily="34" charset="0"/>
              <a:ea typeface="Calibri"/>
              <a:cs typeface="Calibri"/>
              <a:sym typeface="Calibri"/>
            </a:endParaRPr>
          </a:p>
        </p:txBody>
      </p:sp>
      <p:sp>
        <p:nvSpPr>
          <p:cNvPr id="450" name="Google Shape;450;p30"/>
          <p:cNvSpPr/>
          <p:nvPr/>
        </p:nvSpPr>
        <p:spPr>
          <a:xfrm>
            <a:off x="5430405" y="802646"/>
            <a:ext cx="3647968" cy="412332"/>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451" name="Google Shape;451;p30"/>
          <p:cNvSpPr/>
          <p:nvPr/>
        </p:nvSpPr>
        <p:spPr>
          <a:xfrm>
            <a:off x="5430404" y="813427"/>
            <a:ext cx="364796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u="none" strike="noStrike" cap="none" dirty="0">
                <a:solidFill>
                  <a:schemeClr val="dk1"/>
                </a:solidFill>
                <a:latin typeface="Franklin Gothic Medium" panose="020B0603020102020204" pitchFamily="34" charset="0"/>
                <a:ea typeface="Libre Franklin Medium"/>
                <a:cs typeface="Libre Franklin Medium"/>
                <a:sym typeface="Libre Franklin Medium"/>
              </a:rPr>
              <a:t>Precip Forecast: </a:t>
            </a:r>
            <a:r>
              <a:rPr lang="en-US" sz="1800" dirty="0">
                <a:solidFill>
                  <a:schemeClr val="dk1"/>
                </a:solidFill>
                <a:latin typeface="Franklin Gothic Medium" panose="020B0603020102020204" pitchFamily="34" charset="0"/>
                <a:ea typeface="Libre Franklin Medium"/>
                <a:cs typeface="Libre Franklin Medium"/>
                <a:sym typeface="Libre Franklin Medium"/>
              </a:rPr>
              <a:t>2 P</a:t>
            </a:r>
            <a:r>
              <a:rPr lang="en-US" sz="1800" u="none" strike="noStrike" cap="none" dirty="0">
                <a:solidFill>
                  <a:schemeClr val="dk1"/>
                </a:solidFill>
                <a:latin typeface="Franklin Gothic Medium" panose="020B0603020102020204" pitchFamily="34" charset="0"/>
                <a:ea typeface="Libre Franklin Medium"/>
                <a:cs typeface="Libre Franklin Medium"/>
                <a:sym typeface="Libre Franklin Medium"/>
              </a:rPr>
              <a:t>M CT</a:t>
            </a:r>
            <a:endParaRPr sz="1400" u="none" strike="noStrike" cap="none" dirty="0">
              <a:solidFill>
                <a:schemeClr val="dk1"/>
              </a:solidFill>
              <a:latin typeface="Franklin Gothic Medium" panose="020B0603020102020204" pitchFamily="34" charset="0"/>
              <a:ea typeface="Libre Franklin Medium"/>
              <a:cs typeface="Libre Franklin Medium"/>
              <a:sym typeface="Libre Franklin Medium"/>
            </a:endParaRPr>
          </a:p>
        </p:txBody>
      </p:sp>
      <p:sp>
        <p:nvSpPr>
          <p:cNvPr id="452" name="Google Shape;452;p30"/>
          <p:cNvSpPr/>
          <p:nvPr/>
        </p:nvSpPr>
        <p:spPr>
          <a:xfrm>
            <a:off x="121708" y="5204270"/>
            <a:ext cx="1017142" cy="509301"/>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453" name="Google Shape;453;p30"/>
          <p:cNvSpPr/>
          <p:nvPr/>
        </p:nvSpPr>
        <p:spPr>
          <a:xfrm>
            <a:off x="95799" y="5243496"/>
            <a:ext cx="1017142"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solidFill>
                  <a:schemeClr val="dk1"/>
                </a:solidFill>
                <a:latin typeface="Franklin Gothic Medium" panose="020B0603020102020204" pitchFamily="34" charset="0"/>
                <a:ea typeface="Libre Franklin Medium"/>
                <a:cs typeface="Libre Franklin Medium"/>
                <a:sym typeface="Libre Franklin Medium"/>
              </a:rPr>
              <a:t>Wind Speed</a:t>
            </a:r>
            <a:endParaRPr dirty="0">
              <a:latin typeface="Franklin Gothic Medium" panose="020B0603020102020204" pitchFamily="34" charset="0"/>
            </a:endParaRPr>
          </a:p>
          <a:p>
            <a:pPr marL="0" marR="0" lvl="0" indent="0" algn="ctr" rtl="0">
              <a:lnSpc>
                <a:spcPct val="100000"/>
              </a:lnSpc>
              <a:spcBef>
                <a:spcPts val="0"/>
              </a:spcBef>
              <a:spcAft>
                <a:spcPts val="0"/>
              </a:spcAft>
              <a:buNone/>
            </a:pPr>
            <a:r>
              <a:rPr lang="en-US" sz="1100" u="none" strike="noStrike" cap="none" dirty="0">
                <a:solidFill>
                  <a:schemeClr val="dk1"/>
                </a:solidFill>
                <a:latin typeface="Franklin Gothic Medium" panose="020B0603020102020204" pitchFamily="34" charset="0"/>
                <a:ea typeface="Libre Franklin Medium"/>
                <a:cs typeface="Libre Franklin Medium"/>
                <a:sym typeface="Libre Franklin Medium"/>
              </a:rPr>
              <a:t> 3 P</a:t>
            </a:r>
            <a:r>
              <a:rPr lang="en-US" sz="1100" dirty="0">
                <a:solidFill>
                  <a:schemeClr val="dk1"/>
                </a:solidFill>
                <a:latin typeface="Franklin Gothic Medium" panose="020B0603020102020204" pitchFamily="34" charset="0"/>
                <a:ea typeface="Libre Franklin Medium"/>
                <a:cs typeface="Libre Franklin Medium"/>
                <a:sym typeface="Libre Franklin Medium"/>
              </a:rPr>
              <a:t>M</a:t>
            </a:r>
            <a:r>
              <a:rPr lang="en-US" sz="1100" u="none" strike="noStrike" cap="none" dirty="0">
                <a:solidFill>
                  <a:schemeClr val="dk1"/>
                </a:solidFill>
                <a:latin typeface="Franklin Gothic Medium" panose="020B0603020102020204" pitchFamily="34" charset="0"/>
                <a:ea typeface="Libre Franklin Medium"/>
                <a:cs typeface="Libre Franklin Medium"/>
                <a:sym typeface="Libre Franklin Medium"/>
              </a:rPr>
              <a:t> CT</a:t>
            </a:r>
            <a:endParaRPr sz="1200" u="none" strike="noStrike" cap="none" dirty="0">
              <a:solidFill>
                <a:schemeClr val="dk1"/>
              </a:solidFill>
              <a:latin typeface="Franklin Gothic Medium" panose="020B0603020102020204" pitchFamily="34" charset="0"/>
              <a:ea typeface="Libre Franklin Medium"/>
              <a:cs typeface="Libre Franklin Medium"/>
              <a:sym typeface="Libre Franklin Medium"/>
            </a:endParaRPr>
          </a:p>
        </p:txBody>
      </p:sp>
      <p:sp>
        <p:nvSpPr>
          <p:cNvPr id="454" name="Google Shape;454;p30"/>
          <p:cNvSpPr/>
          <p:nvPr/>
        </p:nvSpPr>
        <p:spPr>
          <a:xfrm>
            <a:off x="7951684" y="5243496"/>
            <a:ext cx="1017142" cy="509402"/>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455" name="Google Shape;455;p30"/>
          <p:cNvSpPr/>
          <p:nvPr/>
        </p:nvSpPr>
        <p:spPr>
          <a:xfrm>
            <a:off x="7871002" y="5282773"/>
            <a:ext cx="1178505"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100" dirty="0">
                <a:latin typeface="Franklin Gothic Medium" panose="020B0603020102020204" pitchFamily="34" charset="0"/>
              </a:rPr>
              <a:t>High Temps Wednesday</a:t>
            </a:r>
          </a:p>
        </p:txBody>
      </p:sp>
      <p:cxnSp>
        <p:nvCxnSpPr>
          <p:cNvPr id="456" name="Google Shape;456;p30"/>
          <p:cNvCxnSpPr/>
          <p:nvPr/>
        </p:nvCxnSpPr>
        <p:spPr>
          <a:xfrm>
            <a:off x="0" y="4292374"/>
            <a:ext cx="9144000" cy="0"/>
          </a:xfrm>
          <a:prstGeom prst="straightConnector1">
            <a:avLst/>
          </a:prstGeom>
          <a:noFill/>
          <a:ln w="76200" cap="flat" cmpd="sng">
            <a:solidFill>
              <a:schemeClr val="lt1"/>
            </a:solidFill>
            <a:prstDash val="solid"/>
            <a:miter lim="800000"/>
            <a:headEnd type="none" w="sm" len="sm"/>
            <a:tailEnd type="none" w="sm" len="sm"/>
          </a:ln>
        </p:spPr>
      </p:cxnSp>
      <p:pic>
        <p:nvPicPr>
          <p:cNvPr id="457" name="Google Shape;457;p30"/>
          <p:cNvPicPr preferRelativeResize="0"/>
          <p:nvPr/>
        </p:nvPicPr>
        <p:blipFill rotWithShape="1">
          <a:blip r:embed="rId4">
            <a:alphaModFix/>
          </a:blip>
          <a:srcRect/>
          <a:stretch/>
        </p:blipFill>
        <p:spPr>
          <a:xfrm>
            <a:off x="6832953" y="-79224"/>
            <a:ext cx="1376739" cy="865310"/>
          </a:xfrm>
          <a:prstGeom prst="rect">
            <a:avLst/>
          </a:prstGeom>
          <a:noFill/>
          <a:ln>
            <a:noFill/>
          </a:ln>
        </p:spPr>
      </p:pic>
      <p:sp>
        <p:nvSpPr>
          <p:cNvPr id="458" name="Google Shape;458;p30"/>
          <p:cNvSpPr txBox="1"/>
          <p:nvPr/>
        </p:nvSpPr>
        <p:spPr>
          <a:xfrm>
            <a:off x="1009934" y="-696036"/>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u="none" strike="noStrike" cap="none">
              <a:solidFill>
                <a:srgbClr val="000000"/>
              </a:solidFill>
              <a:latin typeface="Franklin Gothic Medium" panose="020B0603020102020204" pitchFamily="34" charset="0"/>
              <a:sym typeface="Arial"/>
            </a:endParaRPr>
          </a:p>
        </p:txBody>
      </p:sp>
      <p:sp>
        <p:nvSpPr>
          <p:cNvPr id="459" name="Google Shape;459;p30"/>
          <p:cNvSpPr/>
          <p:nvPr/>
        </p:nvSpPr>
        <p:spPr>
          <a:xfrm>
            <a:off x="0" y="1224286"/>
            <a:ext cx="5335793" cy="2923837"/>
          </a:xfrm>
          <a:prstGeom prst="rect">
            <a:avLst/>
          </a:prstGeom>
          <a:noFill/>
          <a:ln>
            <a:noFill/>
          </a:ln>
        </p:spPr>
        <p:txBody>
          <a:bodyPr spcFirstLastPara="1" wrap="square" lIns="91425" tIns="45700" rIns="91425" bIns="45700" anchor="ctr" anchorCtr="0">
            <a:spAutoFit/>
          </a:bodyPr>
          <a:lstStyle/>
          <a:p>
            <a:pPr marL="0" marR="0" lvl="1" indent="0" algn="l" rtl="0">
              <a:lnSpc>
                <a:spcPct val="100000"/>
              </a:lnSpc>
              <a:spcBef>
                <a:spcPts val="0"/>
              </a:spcBef>
              <a:spcAft>
                <a:spcPts val="0"/>
              </a:spcAft>
              <a:buNone/>
            </a:pPr>
            <a:r>
              <a:rPr lang="en-US" sz="1150" u="none" strike="noStrike" cap="none" dirty="0">
                <a:solidFill>
                  <a:srgbClr val="FFFF00"/>
                </a:solidFill>
                <a:latin typeface="Franklin Gothic Medium" panose="020B0603020102020204" pitchFamily="34" charset="0"/>
                <a:ea typeface="Libre Franklin Medium"/>
                <a:cs typeface="Libre Franklin Medium"/>
                <a:sym typeface="Libre Franklin Medium"/>
              </a:rPr>
              <a:t>Precip: </a:t>
            </a:r>
            <a:r>
              <a:rPr lang="en-US" sz="1150" u="none" strike="noStrike" cap="none" dirty="0">
                <a:solidFill>
                  <a:schemeClr val="lt1"/>
                </a:solidFill>
                <a:latin typeface="Franklin Gothic Medium" panose="020B0603020102020204" pitchFamily="34" charset="0"/>
                <a:ea typeface="Libre Franklin Medium"/>
                <a:cs typeface="Libre Franklin Medium"/>
                <a:sym typeface="Libre Franklin Medium"/>
              </a:rPr>
              <a:t> Anticipating another wet day on Wednesday. Expecting 30% isolated chance of showers to continue through the early morning until 6 AM. Coverage will then increase with chances to 60-70% through Noon. The main wave works out in the early afternoon with a 30% chance of hit and miss showers into the afternoon/evening hours. </a:t>
            </a:r>
            <a:r>
              <a:rPr lang="en-US" sz="1150" dirty="0">
                <a:solidFill>
                  <a:schemeClr val="lt1"/>
                </a:solidFill>
                <a:latin typeface="Franklin Gothic Medium" panose="020B0603020102020204" pitchFamily="34" charset="0"/>
                <a:ea typeface="Libre Franklin Medium"/>
                <a:cs typeface="Libre Franklin Medium"/>
                <a:sym typeface="Libre Franklin Medium"/>
              </a:rPr>
              <a:t>A few rumbles of thunder will be possible. </a:t>
            </a:r>
            <a:endParaRPr lang="en-US" sz="1150" u="none" strike="noStrike" cap="none" dirty="0">
              <a:solidFill>
                <a:schemeClr val="lt1"/>
              </a:solidFill>
              <a:latin typeface="Franklin Gothic Medium" panose="020B0603020102020204" pitchFamily="34" charset="0"/>
              <a:ea typeface="Libre Franklin Medium"/>
              <a:cs typeface="Libre Franklin Medium"/>
              <a:sym typeface="Libre Franklin Medium"/>
            </a:endParaRPr>
          </a:p>
          <a:p>
            <a:pPr marL="0" marR="0" lvl="1" indent="0" algn="l" rtl="0">
              <a:lnSpc>
                <a:spcPct val="100000"/>
              </a:lnSpc>
              <a:spcBef>
                <a:spcPts val="0"/>
              </a:spcBef>
              <a:spcAft>
                <a:spcPts val="0"/>
              </a:spcAft>
              <a:buNone/>
            </a:pPr>
            <a:endParaRPr lang="en-US" sz="1150" dirty="0">
              <a:solidFill>
                <a:schemeClr val="lt1"/>
              </a:solidFill>
              <a:latin typeface="Franklin Gothic Medium" panose="020B0603020102020204" pitchFamily="34" charset="0"/>
              <a:ea typeface="Libre Franklin Medium"/>
              <a:cs typeface="Libre Franklin Medium"/>
              <a:sym typeface="Libre Franklin Medium"/>
            </a:endParaRPr>
          </a:p>
          <a:p>
            <a:pPr marL="0" marR="0" lvl="1" indent="0" algn="l" rtl="0">
              <a:lnSpc>
                <a:spcPct val="100000"/>
              </a:lnSpc>
              <a:spcBef>
                <a:spcPts val="0"/>
              </a:spcBef>
              <a:spcAft>
                <a:spcPts val="0"/>
              </a:spcAft>
              <a:buNone/>
            </a:pPr>
            <a:r>
              <a:rPr lang="en-US" sz="1150" u="none" strike="noStrike" cap="none" dirty="0">
                <a:solidFill>
                  <a:srgbClr val="FFFF00"/>
                </a:solidFill>
                <a:latin typeface="Franklin Gothic Medium" panose="020B0603020102020204" pitchFamily="34" charset="0"/>
                <a:ea typeface="Libre Franklin Medium"/>
                <a:cs typeface="Libre Franklin Medium"/>
                <a:sym typeface="Libre Franklin Medium"/>
              </a:rPr>
              <a:t>Wind: </a:t>
            </a:r>
            <a:r>
              <a:rPr lang="en-US" sz="1150" u="none" strike="noStrike" cap="none" dirty="0">
                <a:solidFill>
                  <a:schemeClr val="bg1"/>
                </a:solidFill>
                <a:latin typeface="Franklin Gothic Medium" panose="020B0603020102020204" pitchFamily="34" charset="0"/>
                <a:ea typeface="Libre Franklin Medium"/>
                <a:cs typeface="Libre Franklin Medium"/>
                <a:sym typeface="Libre Franklin Medium"/>
              </a:rPr>
              <a:t>Sustained northerly winds throughout the day Wednesday</a:t>
            </a:r>
            <a:r>
              <a:rPr lang="en-US" sz="1150" dirty="0">
                <a:solidFill>
                  <a:schemeClr val="bg1"/>
                </a:solidFill>
                <a:latin typeface="Franklin Gothic Medium" panose="020B0603020102020204" pitchFamily="34" charset="0"/>
                <a:ea typeface="Libre Franklin Medium"/>
                <a:cs typeface="Libre Franklin Medium"/>
                <a:sym typeface="Libre Franklin Medium"/>
              </a:rPr>
              <a:t>. Winds will generally stay at 14 - 19 kts for stations south of Morgan’s Point and 7 – 12 kts for stations north of Morgan’s Point through most of the day. Gusts of 20 kts are possible out through 1 PM. </a:t>
            </a:r>
          </a:p>
          <a:p>
            <a:pPr marL="0" marR="0" lvl="1" indent="0" algn="l" rtl="0">
              <a:lnSpc>
                <a:spcPct val="100000"/>
              </a:lnSpc>
              <a:spcBef>
                <a:spcPts val="0"/>
              </a:spcBef>
              <a:spcAft>
                <a:spcPts val="0"/>
              </a:spcAft>
              <a:buNone/>
            </a:pPr>
            <a:endParaRPr lang="en-US" sz="1150" u="none" strike="noStrike" cap="none" dirty="0">
              <a:solidFill>
                <a:srgbClr val="FFFF00"/>
              </a:solidFill>
              <a:latin typeface="Franklin Gothic Medium" panose="020B0603020102020204" pitchFamily="34" charset="0"/>
              <a:ea typeface="Libre Franklin Medium"/>
              <a:cs typeface="Libre Franklin Medium"/>
              <a:sym typeface="Libre Franklin Medium"/>
            </a:endParaRPr>
          </a:p>
          <a:p>
            <a:pPr marL="0" marR="0" lvl="1" indent="0" algn="l" rtl="0">
              <a:lnSpc>
                <a:spcPct val="100000"/>
              </a:lnSpc>
              <a:spcBef>
                <a:spcPts val="0"/>
              </a:spcBef>
              <a:spcAft>
                <a:spcPts val="0"/>
              </a:spcAft>
              <a:buNone/>
            </a:pPr>
            <a:r>
              <a:rPr lang="en-US" sz="1150" u="none" strike="noStrike" cap="none" dirty="0">
                <a:solidFill>
                  <a:srgbClr val="FFFF00"/>
                </a:solidFill>
                <a:latin typeface="Franklin Gothic Medium" panose="020B0603020102020204" pitchFamily="34" charset="0"/>
                <a:ea typeface="Libre Franklin Medium"/>
                <a:cs typeface="Libre Franklin Medium"/>
                <a:sym typeface="Libre Franklin Medium"/>
              </a:rPr>
              <a:t>Temps: </a:t>
            </a:r>
            <a:r>
              <a:rPr lang="en-US" sz="1150" u="none" strike="noStrike" cap="none" dirty="0">
                <a:solidFill>
                  <a:schemeClr val="bg1"/>
                </a:solidFill>
                <a:latin typeface="Franklin Gothic Medium" panose="020B0603020102020204" pitchFamily="34" charset="0"/>
                <a:ea typeface="Libre Franklin Medium"/>
                <a:cs typeface="Libre Franklin Medium"/>
                <a:sym typeface="Libre Franklin Medium"/>
              </a:rPr>
              <a:t>Highs Wednesday will be in the lower to mid 40s. The Boarding </a:t>
            </a:r>
            <a:r>
              <a:rPr lang="en-US" sz="1150" dirty="0">
                <a:solidFill>
                  <a:schemeClr val="bg1"/>
                </a:solidFill>
                <a:latin typeface="Franklin Gothic Medium" panose="020B0603020102020204" pitchFamily="34" charset="0"/>
                <a:ea typeface="Libre Franklin Medium"/>
                <a:cs typeface="Libre Franklin Medium"/>
                <a:sym typeface="Libre Franklin Medium"/>
              </a:rPr>
              <a:t>S</a:t>
            </a:r>
            <a:r>
              <a:rPr lang="en-US" sz="1150" u="none" strike="noStrike" cap="none" dirty="0">
                <a:solidFill>
                  <a:schemeClr val="bg1"/>
                </a:solidFill>
                <a:latin typeface="Franklin Gothic Medium" panose="020B0603020102020204" pitchFamily="34" charset="0"/>
                <a:ea typeface="Libre Franklin Medium"/>
                <a:cs typeface="Libre Franklin Medium"/>
                <a:sym typeface="Libre Franklin Medium"/>
              </a:rPr>
              <a:t>tation </a:t>
            </a:r>
            <a:r>
              <a:rPr lang="en-US" sz="1150" dirty="0">
                <a:solidFill>
                  <a:schemeClr val="bg1"/>
                </a:solidFill>
                <a:latin typeface="Franklin Gothic Medium" panose="020B0603020102020204" pitchFamily="34" charset="0"/>
                <a:ea typeface="Libre Franklin Medium"/>
                <a:cs typeface="Libre Franklin Medium"/>
                <a:sym typeface="Libre Franklin Medium"/>
              </a:rPr>
              <a:t>will be near 50 F</a:t>
            </a:r>
            <a:endParaRPr lang="en-US" sz="1150" u="none" strike="noStrike" cap="none" dirty="0">
              <a:solidFill>
                <a:schemeClr val="bg1"/>
              </a:solidFill>
              <a:latin typeface="Franklin Gothic Medium" panose="020B0603020102020204" pitchFamily="34" charset="0"/>
              <a:ea typeface="Libre Franklin Medium"/>
              <a:cs typeface="Libre Franklin Medium"/>
              <a:sym typeface="Libre Franklin Medium"/>
            </a:endParaRPr>
          </a:p>
          <a:p>
            <a:pPr marL="0" marR="0" lvl="0" indent="0" algn="l" rtl="0">
              <a:lnSpc>
                <a:spcPct val="100000"/>
              </a:lnSpc>
              <a:spcBef>
                <a:spcPts val="0"/>
              </a:spcBef>
              <a:spcAft>
                <a:spcPts val="0"/>
              </a:spcAft>
              <a:buNone/>
            </a:pPr>
            <a:endParaRPr sz="1150" u="none" strike="noStrike" cap="none" dirty="0">
              <a:solidFill>
                <a:schemeClr val="bg1"/>
              </a:solidFill>
              <a:latin typeface="Franklin Gothic Medium" panose="020B0603020102020204" pitchFamily="34" charset="0"/>
              <a:ea typeface="Libre Franklin Medium"/>
              <a:cs typeface="Libre Franklin Medium"/>
              <a:sym typeface="Libre Franklin Medium"/>
            </a:endParaRPr>
          </a:p>
          <a:p>
            <a:pPr marL="0" marR="0" lvl="1" indent="0" algn="l" rtl="0">
              <a:lnSpc>
                <a:spcPct val="100000"/>
              </a:lnSpc>
              <a:spcBef>
                <a:spcPts val="0"/>
              </a:spcBef>
              <a:spcAft>
                <a:spcPts val="0"/>
              </a:spcAft>
              <a:buNone/>
            </a:pPr>
            <a:r>
              <a:rPr lang="en-US" sz="1150" u="none" strike="noStrike" cap="none" dirty="0">
                <a:solidFill>
                  <a:srgbClr val="FFFF00"/>
                </a:solidFill>
                <a:latin typeface="Franklin Gothic Medium" panose="020B0603020102020204" pitchFamily="34" charset="0"/>
                <a:ea typeface="Libre Franklin Medium"/>
                <a:cs typeface="Libre Franklin Medium"/>
                <a:sym typeface="Libre Franklin Medium"/>
              </a:rPr>
              <a:t>Visibility</a:t>
            </a:r>
            <a:r>
              <a:rPr lang="en-US" sz="1150" dirty="0">
                <a:solidFill>
                  <a:srgbClr val="FFFF00"/>
                </a:solidFill>
                <a:latin typeface="Franklin Gothic Medium" panose="020B0603020102020204" pitchFamily="34" charset="0"/>
                <a:ea typeface="Libre Franklin Medium"/>
                <a:cs typeface="Libre Franklin Medium"/>
                <a:sym typeface="Libre Franklin Medium"/>
              </a:rPr>
              <a:t>: Not anticipating fog activity at this time, however, visibilities may be reduced due to shower activity. Lower confidence on this risk.</a:t>
            </a:r>
            <a:endParaRPr sz="1150" u="none" strike="noStrike" cap="none" dirty="0">
              <a:solidFill>
                <a:srgbClr val="FFFF00"/>
              </a:solidFill>
              <a:latin typeface="Franklin Gothic Medium" panose="020B0603020102020204" pitchFamily="34" charset="0"/>
              <a:ea typeface="Libre Franklin Medium"/>
              <a:cs typeface="Libre Franklin Medium"/>
              <a:sym typeface="Libre Franklin Medium"/>
            </a:endParaRPr>
          </a:p>
        </p:txBody>
      </p:sp>
      <p:pic>
        <p:nvPicPr>
          <p:cNvPr id="2050" name="Picture 2" descr="If blank, model image not available">
            <a:extLst>
              <a:ext uri="{FF2B5EF4-FFF2-40B4-BE49-F238E27FC236}">
                <a16:creationId xmlns:a16="http://schemas.microsoft.com/office/drawing/2014/main" id="{7E61F932-E2DF-8FDC-E50D-8829AEAE9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0403" y="1276254"/>
            <a:ext cx="3647967" cy="29598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6182ACB-6BB9-405A-EE9E-F63A24FD4E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3391" y="4333058"/>
            <a:ext cx="3041364" cy="24973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4C43FA7-F1CD-5626-7DCD-1CD0CA6024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9297" y="4333058"/>
            <a:ext cx="3041364" cy="24973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467"/>
        <p:cNvGrpSpPr/>
        <p:nvPr/>
      </p:nvGrpSpPr>
      <p:grpSpPr>
        <a:xfrm>
          <a:off x="0" y="0"/>
          <a:ext cx="0" cy="0"/>
          <a:chOff x="0" y="0"/>
          <a:chExt cx="0" cy="0"/>
        </a:xfrm>
      </p:grpSpPr>
      <p:sp>
        <p:nvSpPr>
          <p:cNvPr id="468" name="Google Shape;468;p12"/>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469" name="Google Shape;469;p12"/>
          <p:cNvSpPr txBox="1"/>
          <p:nvPr/>
        </p:nvSpPr>
        <p:spPr>
          <a:xfrm>
            <a:off x="-547" y="-558"/>
            <a:ext cx="914400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u="none" strike="noStrike" cap="none" dirty="0">
                <a:solidFill>
                  <a:schemeClr val="dk1"/>
                </a:solidFill>
                <a:latin typeface="Franklin Gothic Medium" panose="020B0603020102020204" pitchFamily="34" charset="0"/>
                <a:ea typeface="Libre Franklin Medium"/>
                <a:cs typeface="Libre Franklin Medium"/>
                <a:sym typeface="Libre Franklin Medium"/>
              </a:rPr>
              <a:t>Houston Pilots: </a:t>
            </a:r>
            <a:r>
              <a:rPr lang="en-US" sz="2800" u="none" strike="noStrike" cap="none" dirty="0">
                <a:solidFill>
                  <a:schemeClr val="dk1"/>
                </a:solidFill>
                <a:latin typeface="Franklin Gothic Medium" panose="020B0603020102020204" pitchFamily="34" charset="0"/>
                <a:ea typeface="Libre Franklin Medium"/>
                <a:cs typeface="Libre Franklin Medium"/>
                <a:sym typeface="Libre Franklin Medium"/>
              </a:rPr>
              <a:t>Thur. </a:t>
            </a:r>
            <a:r>
              <a:rPr lang="en-US" sz="2800" dirty="0">
                <a:solidFill>
                  <a:schemeClr val="dk1"/>
                </a:solidFill>
                <a:latin typeface="Franklin Gothic Medium" panose="020B0603020102020204" pitchFamily="34" charset="0"/>
                <a:ea typeface="Libre Franklin Medium"/>
                <a:cs typeface="Libre Franklin Medium"/>
                <a:sym typeface="Libre Franklin Medium"/>
              </a:rPr>
              <a:t>2</a:t>
            </a:r>
            <a:r>
              <a:rPr lang="en-US" sz="2800" u="none" strike="noStrike" cap="none" dirty="0">
                <a:solidFill>
                  <a:schemeClr val="dk1"/>
                </a:solidFill>
                <a:latin typeface="Franklin Gothic Medium" panose="020B0603020102020204" pitchFamily="34" charset="0"/>
                <a:ea typeface="Libre Franklin Medium"/>
                <a:cs typeface="Libre Franklin Medium"/>
                <a:sym typeface="Libre Franklin Medium"/>
              </a:rPr>
              <a:t>/2/2023</a:t>
            </a:r>
            <a:endParaRPr sz="4000" u="none" strike="noStrike" cap="none" dirty="0">
              <a:solidFill>
                <a:schemeClr val="dk1"/>
              </a:solidFill>
              <a:latin typeface="Franklin Gothic Medium" panose="020B0603020102020204" pitchFamily="34" charset="0"/>
              <a:ea typeface="Libre Franklin Medium"/>
              <a:cs typeface="Libre Franklin Medium"/>
              <a:sym typeface="Libre Franklin Medium"/>
            </a:endParaRPr>
          </a:p>
        </p:txBody>
      </p:sp>
      <p:pic>
        <p:nvPicPr>
          <p:cNvPr id="470" name="Google Shape;470;p12"/>
          <p:cNvPicPr preferRelativeResize="0"/>
          <p:nvPr/>
        </p:nvPicPr>
        <p:blipFill rotWithShape="1">
          <a:blip r:embed="rId3">
            <a:alphaModFix/>
          </a:blip>
          <a:srcRect/>
          <a:stretch/>
        </p:blipFill>
        <p:spPr>
          <a:xfrm>
            <a:off x="8117227" y="68835"/>
            <a:ext cx="965771" cy="570215"/>
          </a:xfrm>
          <a:prstGeom prst="rect">
            <a:avLst/>
          </a:prstGeom>
          <a:noFill/>
          <a:ln>
            <a:noFill/>
          </a:ln>
        </p:spPr>
      </p:pic>
      <p:grpSp>
        <p:nvGrpSpPr>
          <p:cNvPr id="471" name="Google Shape;471;p12"/>
          <p:cNvGrpSpPr/>
          <p:nvPr/>
        </p:nvGrpSpPr>
        <p:grpSpPr>
          <a:xfrm>
            <a:off x="-1" y="777280"/>
            <a:ext cx="5346360" cy="461665"/>
            <a:chOff x="-4" y="1895690"/>
            <a:chExt cx="4572002" cy="685772"/>
          </a:xfrm>
        </p:grpSpPr>
        <p:sp>
          <p:nvSpPr>
            <p:cNvPr id="472" name="Google Shape;472;p12"/>
            <p:cNvSpPr/>
            <p:nvPr/>
          </p:nvSpPr>
          <p:spPr>
            <a:xfrm>
              <a:off x="-2" y="1951051"/>
              <a:ext cx="4572000" cy="59917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473" name="Google Shape;473;p12"/>
            <p:cNvSpPr/>
            <p:nvPr/>
          </p:nvSpPr>
          <p:spPr>
            <a:xfrm>
              <a:off x="-4" y="1895690"/>
              <a:ext cx="4572002" cy="6857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chemeClr val="lt1"/>
                  </a:solidFill>
                  <a:latin typeface="Franklin Gothic Medium" panose="020B0603020102020204" pitchFamily="34" charset="0"/>
                  <a:ea typeface="Libre Franklin Medium"/>
                  <a:cs typeface="Libre Franklin Medium"/>
                  <a:sym typeface="Libre Franklin Medium"/>
                </a:rPr>
                <a:t>Forecast Discussion</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sp>
        <p:nvSpPr>
          <p:cNvPr id="474" name="Google Shape;474;p12"/>
          <p:cNvSpPr/>
          <p:nvPr/>
        </p:nvSpPr>
        <p:spPr>
          <a:xfrm>
            <a:off x="20829" y="1273299"/>
            <a:ext cx="5325530" cy="3051374"/>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a:solidFill>
                <a:schemeClr val="lt1"/>
              </a:solidFill>
              <a:latin typeface="Franklin Gothic Medium" panose="020B0603020102020204" pitchFamily="34" charset="0"/>
              <a:ea typeface="Calibri"/>
              <a:cs typeface="Calibri"/>
              <a:sym typeface="Calibri"/>
            </a:endParaRPr>
          </a:p>
        </p:txBody>
      </p:sp>
      <p:sp>
        <p:nvSpPr>
          <p:cNvPr id="475" name="Google Shape;475;p12"/>
          <p:cNvSpPr/>
          <p:nvPr/>
        </p:nvSpPr>
        <p:spPr>
          <a:xfrm>
            <a:off x="5430405" y="802646"/>
            <a:ext cx="3647968" cy="412332"/>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476" name="Google Shape;476;p12"/>
          <p:cNvSpPr/>
          <p:nvPr/>
        </p:nvSpPr>
        <p:spPr>
          <a:xfrm>
            <a:off x="5430404" y="813427"/>
            <a:ext cx="364796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u="none" strike="noStrike" cap="none" dirty="0">
                <a:solidFill>
                  <a:schemeClr val="dk1"/>
                </a:solidFill>
                <a:latin typeface="Franklin Gothic Medium" panose="020B0603020102020204" pitchFamily="34" charset="0"/>
                <a:ea typeface="Libre Franklin Medium"/>
                <a:cs typeface="Libre Franklin Medium"/>
                <a:sym typeface="Libre Franklin Medium"/>
              </a:rPr>
              <a:t>Precip Forecast: </a:t>
            </a:r>
            <a:r>
              <a:rPr lang="en-US" sz="1800" dirty="0">
                <a:solidFill>
                  <a:schemeClr val="dk1"/>
                </a:solidFill>
                <a:latin typeface="Franklin Gothic Medium" panose="020B0603020102020204" pitchFamily="34" charset="0"/>
                <a:ea typeface="Libre Franklin Medium"/>
                <a:cs typeface="Libre Franklin Medium"/>
                <a:sym typeface="Libre Franklin Medium"/>
              </a:rPr>
              <a:t> 6 A</a:t>
            </a:r>
            <a:r>
              <a:rPr lang="en-US" sz="1800" u="none" strike="noStrike" cap="none" dirty="0">
                <a:solidFill>
                  <a:schemeClr val="dk1"/>
                </a:solidFill>
                <a:latin typeface="Franklin Gothic Medium" panose="020B0603020102020204" pitchFamily="34" charset="0"/>
                <a:ea typeface="Libre Franklin Medium"/>
                <a:cs typeface="Libre Franklin Medium"/>
                <a:sym typeface="Libre Franklin Medium"/>
              </a:rPr>
              <a:t>M CT</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sp>
        <p:nvSpPr>
          <p:cNvPr id="477" name="Google Shape;477;p12"/>
          <p:cNvSpPr/>
          <p:nvPr/>
        </p:nvSpPr>
        <p:spPr>
          <a:xfrm>
            <a:off x="123051" y="5237241"/>
            <a:ext cx="1017142" cy="51065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478" name="Google Shape;478;p12"/>
          <p:cNvSpPr/>
          <p:nvPr/>
        </p:nvSpPr>
        <p:spPr>
          <a:xfrm>
            <a:off x="7970420" y="5233793"/>
            <a:ext cx="1017142" cy="503578"/>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479" name="Google Shape;479;p12"/>
          <p:cNvSpPr/>
          <p:nvPr/>
        </p:nvSpPr>
        <p:spPr>
          <a:xfrm>
            <a:off x="-26135" y="5254770"/>
            <a:ext cx="125636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solidFill>
                  <a:schemeClr val="dk1"/>
                </a:solidFill>
                <a:latin typeface="Franklin Gothic Medium" panose="020B0603020102020204" pitchFamily="34" charset="0"/>
                <a:ea typeface="Libre Franklin Medium"/>
                <a:cs typeface="Libre Franklin Medium"/>
                <a:sym typeface="Libre Franklin Medium"/>
              </a:rPr>
              <a:t>   Wind </a:t>
            </a:r>
            <a:r>
              <a:rPr lang="en-US" sz="1200" dirty="0">
                <a:solidFill>
                  <a:schemeClr val="dk1"/>
                </a:solidFill>
                <a:latin typeface="Franklin Gothic Medium" panose="020B0603020102020204" pitchFamily="34" charset="0"/>
                <a:ea typeface="Libre Franklin Medium"/>
                <a:cs typeface="Libre Franklin Medium"/>
                <a:sym typeface="Libre Franklin Medium"/>
              </a:rPr>
              <a:t>Speed</a:t>
            </a:r>
            <a:endParaRPr sz="12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solidFill>
                  <a:schemeClr val="dk1"/>
                </a:solidFill>
                <a:latin typeface="Franklin Gothic Medium" panose="020B0603020102020204" pitchFamily="34" charset="0"/>
                <a:ea typeface="Libre Franklin Medium"/>
                <a:cs typeface="Libre Franklin Medium"/>
                <a:sym typeface="Libre Franklin Medium"/>
              </a:rPr>
              <a:t> 5</a:t>
            </a:r>
            <a:r>
              <a:rPr lang="en-US" sz="1200" dirty="0">
                <a:solidFill>
                  <a:schemeClr val="dk1"/>
                </a:solidFill>
                <a:latin typeface="Franklin Gothic Medium" panose="020B0603020102020204" pitchFamily="34" charset="0"/>
                <a:ea typeface="Libre Franklin Medium"/>
                <a:cs typeface="Libre Franklin Medium"/>
                <a:sym typeface="Libre Franklin Medium"/>
              </a:rPr>
              <a:t> P</a:t>
            </a:r>
            <a:r>
              <a:rPr lang="en-US" sz="1200" u="none" strike="noStrike" cap="none" dirty="0">
                <a:solidFill>
                  <a:schemeClr val="dk1"/>
                </a:solidFill>
                <a:latin typeface="Franklin Gothic Medium" panose="020B0603020102020204" pitchFamily="34" charset="0"/>
                <a:ea typeface="Libre Franklin Medium"/>
                <a:cs typeface="Libre Franklin Medium"/>
                <a:sym typeface="Libre Franklin Medium"/>
              </a:rPr>
              <a:t>M CT </a:t>
            </a:r>
            <a:endParaRPr sz="12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cxnSp>
        <p:nvCxnSpPr>
          <p:cNvPr id="480" name="Google Shape;480;p12"/>
          <p:cNvCxnSpPr/>
          <p:nvPr/>
        </p:nvCxnSpPr>
        <p:spPr>
          <a:xfrm>
            <a:off x="-20549" y="4324673"/>
            <a:ext cx="9154275" cy="0"/>
          </a:xfrm>
          <a:prstGeom prst="straightConnector1">
            <a:avLst/>
          </a:prstGeom>
          <a:noFill/>
          <a:ln w="76200" cap="flat" cmpd="sng">
            <a:solidFill>
              <a:schemeClr val="lt1"/>
            </a:solidFill>
            <a:prstDash val="solid"/>
            <a:miter lim="800000"/>
            <a:headEnd type="none" w="sm" len="sm"/>
            <a:tailEnd type="none" w="sm" len="sm"/>
          </a:ln>
        </p:spPr>
      </p:cxnSp>
      <p:pic>
        <p:nvPicPr>
          <p:cNvPr id="481" name="Google Shape;481;p12"/>
          <p:cNvPicPr preferRelativeResize="0"/>
          <p:nvPr/>
        </p:nvPicPr>
        <p:blipFill rotWithShape="1">
          <a:blip r:embed="rId4">
            <a:alphaModFix/>
          </a:blip>
          <a:srcRect/>
          <a:stretch/>
        </p:blipFill>
        <p:spPr>
          <a:xfrm>
            <a:off x="6832953" y="-79224"/>
            <a:ext cx="1376739" cy="865310"/>
          </a:xfrm>
          <a:prstGeom prst="rect">
            <a:avLst/>
          </a:prstGeom>
          <a:noFill/>
          <a:ln>
            <a:noFill/>
          </a:ln>
        </p:spPr>
      </p:pic>
      <p:sp>
        <p:nvSpPr>
          <p:cNvPr id="482" name="Google Shape;482;p12"/>
          <p:cNvSpPr/>
          <p:nvPr/>
        </p:nvSpPr>
        <p:spPr>
          <a:xfrm>
            <a:off x="7970420" y="5270009"/>
            <a:ext cx="105052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dirty="0">
                <a:latin typeface="Franklin Gothic Medium" panose="020B0603020102020204" pitchFamily="34" charset="0"/>
              </a:rPr>
              <a:t>High Temps Thursday </a:t>
            </a:r>
            <a:endParaRPr sz="1200" dirty="0">
              <a:latin typeface="Franklin Gothic Medium" panose="020B0603020102020204" pitchFamily="34" charset="0"/>
            </a:endParaRPr>
          </a:p>
        </p:txBody>
      </p:sp>
      <p:sp>
        <p:nvSpPr>
          <p:cNvPr id="483" name="Google Shape;483;p12"/>
          <p:cNvSpPr/>
          <p:nvPr/>
        </p:nvSpPr>
        <p:spPr>
          <a:xfrm>
            <a:off x="26781" y="1281425"/>
            <a:ext cx="5313626" cy="3000781"/>
          </a:xfrm>
          <a:prstGeom prst="rect">
            <a:avLst/>
          </a:prstGeom>
          <a:noFill/>
          <a:ln>
            <a:noFill/>
          </a:ln>
        </p:spPr>
        <p:txBody>
          <a:bodyPr spcFirstLastPara="1" wrap="square" lIns="91425" tIns="45700" rIns="91425" bIns="45700" anchor="ctr" anchorCtr="0">
            <a:spAutoFit/>
          </a:bodyPr>
          <a:lstStyle/>
          <a:p>
            <a:pPr marL="0" marR="0" lvl="1" indent="0" algn="l" rtl="0">
              <a:lnSpc>
                <a:spcPct val="100000"/>
              </a:lnSpc>
              <a:spcBef>
                <a:spcPts val="0"/>
              </a:spcBef>
              <a:spcAft>
                <a:spcPts val="0"/>
              </a:spcAft>
              <a:buNone/>
            </a:pPr>
            <a:r>
              <a:rPr lang="en-US" sz="1050" u="none" strike="noStrike" cap="none" dirty="0">
                <a:solidFill>
                  <a:srgbClr val="FFFF00"/>
                </a:solidFill>
                <a:latin typeface="Franklin Gothic Medium" panose="020B0603020102020204" pitchFamily="34" charset="0"/>
                <a:ea typeface="Libre Franklin Medium"/>
                <a:cs typeface="Libre Franklin Medium"/>
                <a:sym typeface="Libre Franklin Medium"/>
              </a:rPr>
              <a:t>Precip: </a:t>
            </a:r>
            <a:r>
              <a:rPr lang="en-US" sz="1050" b="0" i="0" dirty="0">
                <a:solidFill>
                  <a:schemeClr val="bg1"/>
                </a:solidFill>
                <a:effectLst/>
                <a:latin typeface="Franklin Gothic Medium" panose="020B0603020102020204" pitchFamily="34" charset="0"/>
              </a:rPr>
              <a:t>Light to moderate rain showers look to enter the picture around 4 AM and could linger on as late as 6 PM. After 6 PM favoring dry conditions. The best window to receive rain will be from 5 – </a:t>
            </a:r>
            <a:r>
              <a:rPr lang="en-US" sz="1050" dirty="0">
                <a:solidFill>
                  <a:schemeClr val="bg1"/>
                </a:solidFill>
                <a:latin typeface="Franklin Gothic Medium" panose="020B0603020102020204" pitchFamily="34" charset="0"/>
              </a:rPr>
              <a:t>8</a:t>
            </a:r>
            <a:r>
              <a:rPr lang="en-US" sz="1050" b="0" i="0" dirty="0">
                <a:solidFill>
                  <a:schemeClr val="bg1"/>
                </a:solidFill>
                <a:effectLst/>
                <a:latin typeface="Franklin Gothic Medium" panose="020B0603020102020204" pitchFamily="34" charset="0"/>
              </a:rPr>
              <a:t> AM (60%) outside of this window precipitation chances will be 40%.</a:t>
            </a:r>
          </a:p>
          <a:p>
            <a:pPr marL="0" marR="0" lvl="1" indent="0" algn="l" rtl="0">
              <a:lnSpc>
                <a:spcPct val="100000"/>
              </a:lnSpc>
              <a:spcBef>
                <a:spcPts val="0"/>
              </a:spcBef>
              <a:spcAft>
                <a:spcPts val="0"/>
              </a:spcAft>
              <a:buNone/>
            </a:pPr>
            <a:endParaRPr sz="1050" u="none" strike="noStrike" cap="none" dirty="0">
              <a:solidFill>
                <a:schemeClr val="bg1"/>
              </a:solidFill>
              <a:latin typeface="Franklin Gothic Medium" panose="020B0603020102020204" pitchFamily="34" charset="0"/>
              <a:ea typeface="Libre Franklin Medium"/>
              <a:cs typeface="Libre Franklin Medium"/>
              <a:sym typeface="Libre Franklin Medium"/>
            </a:endParaRPr>
          </a:p>
          <a:p>
            <a:r>
              <a:rPr lang="en-US" sz="1050" u="none" strike="noStrike" cap="none" dirty="0">
                <a:solidFill>
                  <a:srgbClr val="FFFF00"/>
                </a:solidFill>
                <a:latin typeface="Franklin Gothic Medium" panose="020B0603020102020204" pitchFamily="34" charset="0"/>
                <a:ea typeface="Libre Franklin Medium"/>
                <a:cs typeface="Libre Franklin Medium"/>
                <a:sym typeface="Libre Franklin Medium"/>
              </a:rPr>
              <a:t>Wind: </a:t>
            </a:r>
            <a:r>
              <a:rPr lang="en-US" sz="1050" dirty="0">
                <a:solidFill>
                  <a:schemeClr val="bg1"/>
                </a:solidFill>
                <a:latin typeface="Franklin Gothic Medium" panose="020B0603020102020204" pitchFamily="34" charset="0"/>
                <a:ea typeface="Libre Franklin Medium"/>
                <a:cs typeface="Libre Franklin Medium"/>
                <a:sym typeface="Libre Franklin Medium"/>
              </a:rPr>
              <a:t>Sustained northerly winds in the AM hours will veer from the NNW around 2 PM and remain as such for the rest of the evening. Winds north of Morgan’s Point will be 7 – 12 kts for the entire day. Winds south of Morgan’s Point to 25/26 will be at 9 – 15 kts. The Boarding Station and 11/12 will be at risk for slightly higher winds at 14 – 18 kts. </a:t>
            </a:r>
            <a:r>
              <a:rPr lang="en-US" sz="1050" dirty="0">
                <a:solidFill>
                  <a:srgbClr val="FFFF00"/>
                </a:solidFill>
                <a:latin typeface="Franklin Gothic Medium" panose="020B0603020102020204" pitchFamily="34" charset="0"/>
                <a:ea typeface="Libre Franklin Medium"/>
                <a:cs typeface="Libre Franklin Medium"/>
                <a:sym typeface="Libre Franklin Medium"/>
              </a:rPr>
              <a:t>Wind gusts of 22 – 25 kts will be possible at 11/12 and the Boarding Station mainly between 6 and 11 AM. </a:t>
            </a:r>
          </a:p>
          <a:p>
            <a:endParaRPr lang="en-US" sz="1050" dirty="0">
              <a:solidFill>
                <a:schemeClr val="bg1"/>
              </a:solidFill>
              <a:latin typeface="Franklin Gothic Medium" panose="020B0603020102020204" pitchFamily="34" charset="0"/>
              <a:ea typeface="Libre Franklin Medium"/>
              <a:cs typeface="Libre Franklin Medium"/>
              <a:sym typeface="Libre Franklin Medium"/>
            </a:endParaRPr>
          </a:p>
          <a:p>
            <a:r>
              <a:rPr lang="en-US" sz="1050" u="none" strike="noStrike" cap="none" dirty="0">
                <a:solidFill>
                  <a:srgbClr val="FFFF00"/>
                </a:solidFill>
                <a:latin typeface="Franklin Gothic Medium" panose="020B0603020102020204" pitchFamily="34" charset="0"/>
                <a:ea typeface="Libre Franklin Medium"/>
                <a:cs typeface="Libre Franklin Medium"/>
                <a:sym typeface="Libre Franklin Medium"/>
              </a:rPr>
              <a:t>Temps: </a:t>
            </a:r>
            <a:r>
              <a:rPr lang="en-US" sz="1050" u="none" strike="noStrike" cap="none" dirty="0">
                <a:solidFill>
                  <a:schemeClr val="bg1"/>
                </a:solidFill>
                <a:latin typeface="Franklin Gothic Medium" panose="020B0603020102020204" pitchFamily="34" charset="0"/>
                <a:ea typeface="Libre Franklin Medium"/>
                <a:cs typeface="Libre Franklin Medium"/>
                <a:sym typeface="Libre Franklin Medium"/>
              </a:rPr>
              <a:t>High temperatures </a:t>
            </a:r>
            <a:r>
              <a:rPr lang="en-US" sz="1050" dirty="0">
                <a:solidFill>
                  <a:schemeClr val="bg1"/>
                </a:solidFill>
                <a:latin typeface="Franklin Gothic Medium" panose="020B0603020102020204" pitchFamily="34" charset="0"/>
                <a:ea typeface="Libre Franklin Medium"/>
                <a:cs typeface="Libre Franklin Medium"/>
                <a:sym typeface="Libre Franklin Medium"/>
              </a:rPr>
              <a:t>Thursday will be in the mid 50s F across all stations.</a:t>
            </a:r>
          </a:p>
          <a:p>
            <a:endParaRPr sz="1050" u="none" strike="noStrike" cap="none" dirty="0">
              <a:solidFill>
                <a:schemeClr val="bg1"/>
              </a:solidFill>
              <a:latin typeface="Franklin Gothic Medium" panose="020B0603020102020204" pitchFamily="34" charset="0"/>
              <a:ea typeface="Libre Franklin Medium"/>
              <a:cs typeface="Libre Franklin Medium"/>
              <a:sym typeface="Libre Franklin Medium"/>
            </a:endParaRPr>
          </a:p>
          <a:p>
            <a:pPr marL="0" marR="0" lvl="0" indent="0" algn="l" rtl="0">
              <a:lnSpc>
                <a:spcPct val="100000"/>
              </a:lnSpc>
              <a:spcBef>
                <a:spcPts val="0"/>
              </a:spcBef>
              <a:spcAft>
                <a:spcPts val="0"/>
              </a:spcAft>
              <a:buNone/>
            </a:pPr>
            <a:r>
              <a:rPr lang="en-US" sz="1050" u="none" strike="noStrike" cap="none" dirty="0">
                <a:solidFill>
                  <a:srgbClr val="FFFF00"/>
                </a:solidFill>
                <a:latin typeface="Franklin Gothic Medium" panose="020B0603020102020204" pitchFamily="34" charset="0"/>
                <a:ea typeface="Libre Franklin Medium"/>
                <a:cs typeface="Libre Franklin Medium"/>
                <a:sym typeface="Libre Franklin Medium"/>
              </a:rPr>
              <a:t>Visibility: Not anticipating widespread fog threats for Thursday, however a low cloud deck will be likely with mist and few pockets of patchy fog will be possible as rain showers work their way into the picture during the morning hours. Low clouds could look to lift around 6 PM with better improvements in visibility by the late evening hours. </a:t>
            </a:r>
            <a:endParaRPr sz="1050" dirty="0">
              <a:solidFill>
                <a:srgbClr val="FFFF00"/>
              </a:solidFill>
              <a:latin typeface="Franklin Gothic Medium" panose="020B0603020102020204" pitchFamily="34" charset="0"/>
            </a:endParaRPr>
          </a:p>
        </p:txBody>
      </p:sp>
      <p:pic>
        <p:nvPicPr>
          <p:cNvPr id="484" name="Google Shape;484;p12"/>
          <p:cNvPicPr preferRelativeResize="0"/>
          <p:nvPr/>
        </p:nvPicPr>
        <p:blipFill>
          <a:blip r:embed="rId5"/>
          <a:srcRect/>
          <a:stretch/>
        </p:blipFill>
        <p:spPr>
          <a:xfrm>
            <a:off x="5430404" y="1279405"/>
            <a:ext cx="3614199" cy="2967756"/>
          </a:xfrm>
          <a:prstGeom prst="rect">
            <a:avLst/>
          </a:prstGeom>
        </p:spPr>
      </p:pic>
      <p:pic>
        <p:nvPicPr>
          <p:cNvPr id="485" name="Google Shape;485;p12"/>
          <p:cNvPicPr preferRelativeResize="0"/>
          <p:nvPr/>
        </p:nvPicPr>
        <p:blipFill>
          <a:blip r:embed="rId6"/>
          <a:srcRect/>
          <a:stretch/>
        </p:blipFill>
        <p:spPr>
          <a:xfrm>
            <a:off x="1414755" y="4415214"/>
            <a:ext cx="2974867" cy="2442777"/>
          </a:xfrm>
          <a:prstGeom prst="rect">
            <a:avLst/>
          </a:prstGeom>
          <a:noFill/>
          <a:ln>
            <a:noFill/>
          </a:ln>
        </p:spPr>
      </p:pic>
      <p:pic>
        <p:nvPicPr>
          <p:cNvPr id="486" name="Google Shape;486;p12"/>
          <p:cNvPicPr preferRelativeResize="0"/>
          <p:nvPr/>
        </p:nvPicPr>
        <p:blipFill>
          <a:blip r:embed="rId7"/>
          <a:srcRect/>
          <a:stretch/>
        </p:blipFill>
        <p:spPr>
          <a:xfrm>
            <a:off x="4692587" y="4412752"/>
            <a:ext cx="2974867" cy="239468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4"/>
        <p:cNvGrpSpPr/>
        <p:nvPr/>
      </p:nvGrpSpPr>
      <p:grpSpPr>
        <a:xfrm>
          <a:off x="0" y="0"/>
          <a:ext cx="0" cy="0"/>
          <a:chOff x="0" y="0"/>
          <a:chExt cx="0" cy="0"/>
        </a:xfrm>
      </p:grpSpPr>
      <p:pic>
        <p:nvPicPr>
          <p:cNvPr id="515" name="Google Shape;515;p15"/>
          <p:cNvPicPr preferRelativeResize="0"/>
          <p:nvPr/>
        </p:nvPicPr>
        <p:blipFill>
          <a:blip r:embed="rId3"/>
          <a:srcRect/>
          <a:stretch/>
        </p:blipFill>
        <p:spPr>
          <a:xfrm>
            <a:off x="6057554" y="839138"/>
            <a:ext cx="2929547" cy="2006620"/>
          </a:xfrm>
          <a:prstGeom prst="rect">
            <a:avLst/>
          </a:prstGeom>
          <a:noFill/>
          <a:ln>
            <a:noFill/>
          </a:ln>
        </p:spPr>
      </p:pic>
      <p:pic>
        <p:nvPicPr>
          <p:cNvPr id="516" name="Google Shape;516;p15"/>
          <p:cNvPicPr preferRelativeResize="0"/>
          <p:nvPr/>
        </p:nvPicPr>
        <p:blipFill>
          <a:blip r:embed="rId4"/>
          <a:srcRect/>
          <a:stretch/>
        </p:blipFill>
        <p:spPr>
          <a:xfrm>
            <a:off x="3227447" y="872898"/>
            <a:ext cx="2481843" cy="1985474"/>
          </a:xfrm>
          <a:prstGeom prst="rect">
            <a:avLst/>
          </a:prstGeom>
          <a:noFill/>
          <a:ln>
            <a:noFill/>
          </a:ln>
        </p:spPr>
      </p:pic>
      <p:pic>
        <p:nvPicPr>
          <p:cNvPr id="517" name="Google Shape;517;p15"/>
          <p:cNvPicPr preferRelativeResize="0"/>
          <p:nvPr/>
        </p:nvPicPr>
        <p:blipFill>
          <a:blip r:embed="rId5"/>
          <a:srcRect/>
          <a:stretch/>
        </p:blipFill>
        <p:spPr>
          <a:xfrm>
            <a:off x="437913" y="873934"/>
            <a:ext cx="2500525" cy="2000420"/>
          </a:xfrm>
          <a:prstGeom prst="rect">
            <a:avLst/>
          </a:prstGeom>
          <a:noFill/>
          <a:ln>
            <a:noFill/>
          </a:ln>
        </p:spPr>
      </p:pic>
      <p:grpSp>
        <p:nvGrpSpPr>
          <p:cNvPr id="518" name="Google Shape;518;p15"/>
          <p:cNvGrpSpPr/>
          <p:nvPr/>
        </p:nvGrpSpPr>
        <p:grpSpPr>
          <a:xfrm>
            <a:off x="2034367" y="860371"/>
            <a:ext cx="963828" cy="369291"/>
            <a:chOff x="2388008" y="1832583"/>
            <a:chExt cx="2847267" cy="612330"/>
          </a:xfrm>
        </p:grpSpPr>
        <p:sp>
          <p:nvSpPr>
            <p:cNvPr id="519" name="Google Shape;519;p15"/>
            <p:cNvSpPr/>
            <p:nvPr/>
          </p:nvSpPr>
          <p:spPr>
            <a:xfrm>
              <a:off x="2545720" y="1855072"/>
              <a:ext cx="2588119" cy="537535"/>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solidFill>
                  <a:schemeClr val="lt1"/>
                </a:solidFill>
                <a:latin typeface="Franklin Gothic Medium" panose="020B0603020102020204" pitchFamily="34" charset="0"/>
                <a:ea typeface="Calibri"/>
                <a:cs typeface="Calibri"/>
                <a:sym typeface="Calibri"/>
              </a:endParaRPr>
            </a:p>
          </p:txBody>
        </p:sp>
        <p:sp>
          <p:nvSpPr>
            <p:cNvPr id="520" name="Google Shape;520;p15"/>
            <p:cNvSpPr/>
            <p:nvPr/>
          </p:nvSpPr>
          <p:spPr>
            <a:xfrm>
              <a:off x="2388008" y="1832583"/>
              <a:ext cx="2847267" cy="61233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1800" u="none" strike="noStrike" cap="none" dirty="0">
                  <a:solidFill>
                    <a:schemeClr val="dk1"/>
                  </a:solidFill>
                  <a:latin typeface="Franklin Gothic Medium" panose="020B0603020102020204" pitchFamily="34" charset="0"/>
                  <a:ea typeface="Libre Franklin Medium"/>
                  <a:cs typeface="Libre Franklin Medium"/>
                  <a:sym typeface="Libre Franklin Medium"/>
                </a:rPr>
                <a:t>Week 1</a:t>
              </a:r>
              <a:endParaRPr sz="18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grpSp>
        <p:nvGrpSpPr>
          <p:cNvPr id="524" name="Google Shape;524;p15"/>
          <p:cNvGrpSpPr/>
          <p:nvPr/>
        </p:nvGrpSpPr>
        <p:grpSpPr>
          <a:xfrm>
            <a:off x="7570024" y="804030"/>
            <a:ext cx="1417625" cy="400069"/>
            <a:chOff x="1985366" y="1972776"/>
            <a:chExt cx="2589120" cy="594275"/>
          </a:xfrm>
        </p:grpSpPr>
        <p:sp>
          <p:nvSpPr>
            <p:cNvPr id="525" name="Google Shape;525;p15"/>
            <p:cNvSpPr/>
            <p:nvPr/>
          </p:nvSpPr>
          <p:spPr>
            <a:xfrm>
              <a:off x="1986367" y="2001146"/>
              <a:ext cx="2588119" cy="53753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526" name="Google Shape;526;p15"/>
            <p:cNvSpPr/>
            <p:nvPr/>
          </p:nvSpPr>
          <p:spPr>
            <a:xfrm>
              <a:off x="1985366" y="1972776"/>
              <a:ext cx="2588120" cy="5942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u="none" strike="noStrike" cap="none" dirty="0">
                  <a:solidFill>
                    <a:schemeClr val="dk1"/>
                  </a:solidFill>
                  <a:latin typeface="Franklin Gothic Medium" panose="020B0603020102020204" pitchFamily="34" charset="0"/>
                  <a:ea typeface="Libre Franklin Medium"/>
                  <a:cs typeface="Libre Franklin Medium"/>
                  <a:sym typeface="Libre Franklin Medium"/>
                </a:rPr>
                <a:t>Week</a:t>
              </a:r>
              <a:r>
                <a:rPr lang="en-US" sz="2000" dirty="0">
                  <a:solidFill>
                    <a:schemeClr val="dk1"/>
                  </a:solidFill>
                  <a:latin typeface="Franklin Gothic Medium" panose="020B0603020102020204" pitchFamily="34" charset="0"/>
                  <a:ea typeface="Libre Franklin Medium"/>
                  <a:cs typeface="Libre Franklin Medium"/>
                  <a:sym typeface="Libre Franklin Medium"/>
                </a:rPr>
                <a:t>s</a:t>
              </a:r>
              <a:r>
                <a:rPr lang="en-US" sz="2000" u="none" strike="noStrike" cap="none" dirty="0">
                  <a:solidFill>
                    <a:schemeClr val="dk1"/>
                  </a:solidFill>
                  <a:latin typeface="Franklin Gothic Medium" panose="020B0603020102020204" pitchFamily="34" charset="0"/>
                  <a:ea typeface="Libre Franklin Medium"/>
                  <a:cs typeface="Libre Franklin Medium"/>
                  <a:sym typeface="Libre Franklin Medium"/>
                </a:rPr>
                <a:t> 3/4</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grpSp>
        <p:nvGrpSpPr>
          <p:cNvPr id="527" name="Google Shape;527;p15"/>
          <p:cNvGrpSpPr/>
          <p:nvPr/>
        </p:nvGrpSpPr>
        <p:grpSpPr>
          <a:xfrm>
            <a:off x="1" y="5076593"/>
            <a:ext cx="9143999" cy="1781403"/>
            <a:chOff x="-4" y="1567577"/>
            <a:chExt cx="4572002" cy="615736"/>
          </a:xfrm>
        </p:grpSpPr>
        <p:sp>
          <p:nvSpPr>
            <p:cNvPr id="528" name="Google Shape;528;p15"/>
            <p:cNvSpPr/>
            <p:nvPr/>
          </p:nvSpPr>
          <p:spPr>
            <a:xfrm>
              <a:off x="-2" y="1567577"/>
              <a:ext cx="4572000" cy="6157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529" name="Google Shape;529;p15"/>
            <p:cNvSpPr/>
            <p:nvPr/>
          </p:nvSpPr>
          <p:spPr>
            <a:xfrm>
              <a:off x="-4" y="1572262"/>
              <a:ext cx="4493553" cy="606363"/>
            </a:xfrm>
            <a:prstGeom prst="rect">
              <a:avLst/>
            </a:prstGeom>
            <a:noFill/>
            <a:ln>
              <a:noFill/>
            </a:ln>
          </p:spPr>
          <p:txBody>
            <a:bodyPr spcFirstLastPara="1" wrap="square" lIns="91425" tIns="45700" rIns="91425" bIns="45700" anchor="ctr" anchorCtr="0">
              <a:spAutoFit/>
            </a:bodyPr>
            <a:lstStyle/>
            <a:p>
              <a:pPr marL="342900" marR="0" lvl="0" indent="-342900" algn="l" rtl="0">
                <a:lnSpc>
                  <a:spcPct val="100000"/>
                </a:lnSpc>
                <a:spcBef>
                  <a:spcPts val="0"/>
                </a:spcBef>
                <a:spcAft>
                  <a:spcPts val="0"/>
                </a:spcAft>
                <a:buClr>
                  <a:schemeClr val="lt1"/>
                </a:buClr>
                <a:buSzPts val="1500"/>
                <a:buFont typeface="Wingdings" pitchFamily="2" charset="2"/>
                <a:buChar char="Ø"/>
              </a:pPr>
              <a:r>
                <a:rPr lang="en-US" sz="1800" dirty="0">
                  <a:solidFill>
                    <a:schemeClr val="lt1"/>
                  </a:solidFill>
                  <a:latin typeface="Franklin Gothic Medium" panose="020B0603020102020204" pitchFamily="34" charset="0"/>
                  <a:ea typeface="Libre Franklin Medium"/>
                  <a:cs typeface="Libre Franklin Medium"/>
                  <a:sym typeface="Libre Franklin Medium"/>
                </a:rPr>
                <a:t>Daily rain chances through Friday before clearing into the weekend. Temperatures will be below average for the remainder of the week.</a:t>
              </a:r>
            </a:p>
            <a:p>
              <a:pPr marL="342900" marR="0" lvl="0" indent="-342900" algn="l" rtl="0">
                <a:lnSpc>
                  <a:spcPct val="100000"/>
                </a:lnSpc>
                <a:spcBef>
                  <a:spcPts val="0"/>
                </a:spcBef>
                <a:spcAft>
                  <a:spcPts val="0"/>
                </a:spcAft>
                <a:buClr>
                  <a:schemeClr val="lt1"/>
                </a:buClr>
                <a:buSzPts val="1500"/>
                <a:buFont typeface="Wingdings" pitchFamily="2" charset="2"/>
                <a:buChar char="Ø"/>
              </a:pPr>
              <a:r>
                <a:rPr lang="en-US" sz="1800" dirty="0">
                  <a:solidFill>
                    <a:schemeClr val="lt1"/>
                  </a:solidFill>
                  <a:latin typeface="Franklin Gothic Medium" panose="020B0603020102020204" pitchFamily="34" charset="0"/>
                  <a:ea typeface="Libre Franklin Medium"/>
                  <a:cs typeface="Libre Franklin Medium"/>
                  <a:sym typeface="Libre Franklin Medium"/>
                </a:rPr>
                <a:t>Expecting above normal precipitation and near normal temperatures for the week 2 timeframe.</a:t>
              </a:r>
            </a:p>
            <a:p>
              <a:pPr marL="342900" marR="0" lvl="0" indent="-342900" algn="l" rtl="0">
                <a:lnSpc>
                  <a:spcPct val="100000"/>
                </a:lnSpc>
                <a:spcBef>
                  <a:spcPts val="0"/>
                </a:spcBef>
                <a:spcAft>
                  <a:spcPts val="0"/>
                </a:spcAft>
                <a:buClr>
                  <a:schemeClr val="lt1"/>
                </a:buClr>
                <a:buSzPts val="1500"/>
                <a:buFont typeface="Wingdings" pitchFamily="2" charset="2"/>
                <a:buChar char="Ø"/>
              </a:pPr>
              <a:r>
                <a:rPr lang="en-US" sz="1800" u="none" strike="noStrike" cap="none" dirty="0">
                  <a:solidFill>
                    <a:schemeClr val="lt1"/>
                  </a:solidFill>
                  <a:latin typeface="Franklin Gothic Medium" panose="020B0603020102020204" pitchFamily="34" charset="0"/>
                  <a:ea typeface="Libre Franklin Medium"/>
                  <a:cs typeface="Libre Franklin Medium"/>
                  <a:sym typeface="Libre Franklin Medium"/>
                </a:rPr>
                <a:t>Above </a:t>
              </a:r>
              <a:r>
                <a:rPr lang="en-US" sz="1800" dirty="0">
                  <a:solidFill>
                    <a:schemeClr val="lt1"/>
                  </a:solidFill>
                  <a:latin typeface="Franklin Gothic Medium" panose="020B0603020102020204" pitchFamily="34" charset="0"/>
                  <a:ea typeface="Libre Franklin Medium"/>
                  <a:cs typeface="Libre Franklin Medium"/>
                  <a:sym typeface="Libre Franklin Medium"/>
                </a:rPr>
                <a:t>normal </a:t>
              </a:r>
              <a:r>
                <a:rPr lang="en-US" sz="1800" u="none" strike="noStrike" cap="none" dirty="0">
                  <a:solidFill>
                    <a:schemeClr val="lt1"/>
                  </a:solidFill>
                  <a:latin typeface="Franklin Gothic Medium" panose="020B0603020102020204" pitchFamily="34" charset="0"/>
                  <a:ea typeface="Libre Franklin Medium"/>
                  <a:cs typeface="Libre Franklin Medium"/>
                  <a:sym typeface="Libre Franklin Medium"/>
                </a:rPr>
                <a:t>precipitation chances and below normal temperatures expected in the weeks ¾ timeframe.</a:t>
              </a:r>
              <a:endParaRPr sz="1800" u="none" strike="noStrike" cap="none" dirty="0">
                <a:solidFill>
                  <a:schemeClr val="lt1"/>
                </a:solidFill>
                <a:latin typeface="Franklin Gothic Medium" panose="020B0603020102020204" pitchFamily="34" charset="0"/>
                <a:ea typeface="Libre Franklin Medium"/>
                <a:cs typeface="Libre Franklin Medium"/>
                <a:sym typeface="Libre Franklin Medium"/>
              </a:endParaRPr>
            </a:p>
          </p:txBody>
        </p:sp>
      </p:grpSp>
      <p:sp>
        <p:nvSpPr>
          <p:cNvPr id="530" name="Google Shape;530;p15"/>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531" name="Google Shape;531;p15"/>
          <p:cNvSpPr txBox="1"/>
          <p:nvPr/>
        </p:nvSpPr>
        <p:spPr>
          <a:xfrm>
            <a:off x="-1" y="68449"/>
            <a:ext cx="914400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u="none" strike="noStrike" cap="none" dirty="0">
                <a:solidFill>
                  <a:schemeClr val="dk1"/>
                </a:solidFill>
                <a:latin typeface="Franklin Gothic Medium" panose="020B0603020102020204" pitchFamily="34" charset="0"/>
                <a:ea typeface="Libre Franklin Medium"/>
                <a:cs typeface="Libre Franklin Medium"/>
                <a:sym typeface="Libre Franklin Medium"/>
              </a:rPr>
              <a:t>Houston Pilots: </a:t>
            </a:r>
            <a:fld id="{506BC07C-354B-4B44-9FE7-1D13602EE668}" type="datetime1">
              <a:rPr lang="en-US" sz="2800" u="none" strike="noStrike" cap="none" smtClean="0">
                <a:solidFill>
                  <a:schemeClr val="dk1"/>
                </a:solidFill>
                <a:latin typeface="Franklin Gothic Medium" panose="020B0603020102020204" pitchFamily="34" charset="0"/>
                <a:ea typeface="Libre Franklin Medium"/>
                <a:cs typeface="Libre Franklin Medium"/>
                <a:sym typeface="Libre Franklin Medium"/>
              </a:rPr>
              <a:t>1/31/23</a:t>
            </a:fld>
            <a:r>
              <a:rPr lang="en-US" sz="2800" dirty="0">
                <a:solidFill>
                  <a:schemeClr val="dk1"/>
                </a:solidFill>
                <a:latin typeface="Franklin Gothic Medium" panose="020B0603020102020204" pitchFamily="34" charset="0"/>
                <a:ea typeface="Libre Franklin Medium"/>
                <a:cs typeface="Libre Franklin Medium"/>
                <a:sym typeface="Libre Franklin Medium"/>
              </a:rPr>
              <a:t> </a:t>
            </a:r>
            <a:endParaRPr sz="4000" u="none" strike="noStrike" cap="none" dirty="0">
              <a:solidFill>
                <a:schemeClr val="dk1"/>
              </a:solidFill>
              <a:latin typeface="Franklin Gothic Medium" panose="020B0603020102020204" pitchFamily="34" charset="0"/>
              <a:ea typeface="Libre Franklin Medium"/>
              <a:cs typeface="Libre Franklin Medium"/>
              <a:sym typeface="Libre Franklin Medium"/>
            </a:endParaRPr>
          </a:p>
        </p:txBody>
      </p:sp>
      <p:pic>
        <p:nvPicPr>
          <p:cNvPr id="532" name="Google Shape;532;p15"/>
          <p:cNvPicPr preferRelativeResize="0"/>
          <p:nvPr/>
        </p:nvPicPr>
        <p:blipFill rotWithShape="1">
          <a:blip r:embed="rId6">
            <a:alphaModFix/>
          </a:blip>
          <a:srcRect/>
          <a:stretch/>
        </p:blipFill>
        <p:spPr>
          <a:xfrm>
            <a:off x="8117227" y="68835"/>
            <a:ext cx="965771" cy="570215"/>
          </a:xfrm>
          <a:prstGeom prst="rect">
            <a:avLst/>
          </a:prstGeom>
          <a:noFill/>
          <a:ln>
            <a:noFill/>
          </a:ln>
        </p:spPr>
      </p:pic>
      <p:pic>
        <p:nvPicPr>
          <p:cNvPr id="533" name="Google Shape;533;p15"/>
          <p:cNvPicPr preferRelativeResize="0"/>
          <p:nvPr/>
        </p:nvPicPr>
        <p:blipFill rotWithShape="1">
          <a:blip r:embed="rId7">
            <a:alphaModFix/>
          </a:blip>
          <a:srcRect/>
          <a:stretch/>
        </p:blipFill>
        <p:spPr>
          <a:xfrm>
            <a:off x="6832953" y="-79224"/>
            <a:ext cx="1376739" cy="865310"/>
          </a:xfrm>
          <a:prstGeom prst="rect">
            <a:avLst/>
          </a:prstGeom>
          <a:noFill/>
          <a:ln>
            <a:noFill/>
          </a:ln>
        </p:spPr>
      </p:pic>
      <p:pic>
        <p:nvPicPr>
          <p:cNvPr id="534" name="Google Shape;534;p15"/>
          <p:cNvPicPr preferRelativeResize="0"/>
          <p:nvPr/>
        </p:nvPicPr>
        <p:blipFill>
          <a:blip r:embed="rId8"/>
          <a:srcRect/>
          <a:stretch/>
        </p:blipFill>
        <p:spPr>
          <a:xfrm>
            <a:off x="392607" y="3018484"/>
            <a:ext cx="2571248" cy="1928436"/>
          </a:xfrm>
          <a:prstGeom prst="rect">
            <a:avLst/>
          </a:prstGeom>
          <a:noFill/>
          <a:ln>
            <a:noFill/>
          </a:ln>
        </p:spPr>
      </p:pic>
      <p:pic>
        <p:nvPicPr>
          <p:cNvPr id="535" name="Google Shape;535;p15"/>
          <p:cNvPicPr preferRelativeResize="0"/>
          <p:nvPr/>
        </p:nvPicPr>
        <p:blipFill>
          <a:blip r:embed="rId9"/>
          <a:srcRect/>
          <a:stretch/>
        </p:blipFill>
        <p:spPr>
          <a:xfrm>
            <a:off x="3250802" y="2996372"/>
            <a:ext cx="2450145" cy="1956816"/>
          </a:xfrm>
          <a:prstGeom prst="rect">
            <a:avLst/>
          </a:prstGeom>
          <a:noFill/>
          <a:ln>
            <a:noFill/>
          </a:ln>
        </p:spPr>
      </p:pic>
      <p:pic>
        <p:nvPicPr>
          <p:cNvPr id="536" name="Google Shape;536;p15"/>
          <p:cNvPicPr preferRelativeResize="0"/>
          <p:nvPr/>
        </p:nvPicPr>
        <p:blipFill>
          <a:blip r:embed="rId10"/>
          <a:srcRect/>
          <a:stretch/>
        </p:blipFill>
        <p:spPr>
          <a:xfrm>
            <a:off x="6090136" y="2995518"/>
            <a:ext cx="2857739" cy="1967242"/>
          </a:xfrm>
          <a:prstGeom prst="rect">
            <a:avLst/>
          </a:prstGeom>
          <a:noFill/>
          <a:ln>
            <a:noFill/>
          </a:ln>
        </p:spPr>
      </p:pic>
      <p:grpSp>
        <p:nvGrpSpPr>
          <p:cNvPr id="2" name="Google Shape;518;p15">
            <a:extLst>
              <a:ext uri="{FF2B5EF4-FFF2-40B4-BE49-F238E27FC236}">
                <a16:creationId xmlns:a16="http://schemas.microsoft.com/office/drawing/2014/main" id="{085F97E1-FAB8-C305-DA8C-2A48A706CA55}"/>
              </a:ext>
            </a:extLst>
          </p:cNvPr>
          <p:cNvGrpSpPr/>
          <p:nvPr/>
        </p:nvGrpSpPr>
        <p:grpSpPr>
          <a:xfrm>
            <a:off x="4806962" y="820767"/>
            <a:ext cx="963828" cy="369291"/>
            <a:chOff x="10128390" y="1514216"/>
            <a:chExt cx="2847267" cy="612330"/>
          </a:xfrm>
        </p:grpSpPr>
        <p:sp>
          <p:nvSpPr>
            <p:cNvPr id="3" name="Google Shape;519;p15">
              <a:extLst>
                <a:ext uri="{FF2B5EF4-FFF2-40B4-BE49-F238E27FC236}">
                  <a16:creationId xmlns:a16="http://schemas.microsoft.com/office/drawing/2014/main" id="{B768A957-95C6-FF88-514A-9C9E162EB7DB}"/>
                </a:ext>
              </a:extLst>
            </p:cNvPr>
            <p:cNvSpPr/>
            <p:nvPr/>
          </p:nvSpPr>
          <p:spPr>
            <a:xfrm>
              <a:off x="10235444" y="1549380"/>
              <a:ext cx="2588119" cy="537535"/>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solidFill>
                  <a:schemeClr val="lt1"/>
                </a:solidFill>
                <a:latin typeface="Franklin Gothic Medium" panose="020B0603020102020204" pitchFamily="34" charset="0"/>
                <a:ea typeface="Calibri"/>
                <a:cs typeface="Calibri"/>
                <a:sym typeface="Calibri"/>
              </a:endParaRPr>
            </a:p>
          </p:txBody>
        </p:sp>
        <p:sp>
          <p:nvSpPr>
            <p:cNvPr id="4" name="Google Shape;520;p15">
              <a:extLst>
                <a:ext uri="{FF2B5EF4-FFF2-40B4-BE49-F238E27FC236}">
                  <a16:creationId xmlns:a16="http://schemas.microsoft.com/office/drawing/2014/main" id="{F657A3D4-838B-AF7D-55D2-4E92A31D6992}"/>
                </a:ext>
              </a:extLst>
            </p:cNvPr>
            <p:cNvSpPr/>
            <p:nvPr/>
          </p:nvSpPr>
          <p:spPr>
            <a:xfrm>
              <a:off x="10128390" y="1514216"/>
              <a:ext cx="2847267" cy="61233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1800" u="none" strike="noStrike" cap="none" dirty="0">
                  <a:solidFill>
                    <a:schemeClr val="dk1"/>
                  </a:solidFill>
                  <a:latin typeface="Franklin Gothic Medium" panose="020B0603020102020204" pitchFamily="34" charset="0"/>
                  <a:ea typeface="Libre Franklin Medium"/>
                  <a:cs typeface="Libre Franklin Medium"/>
                  <a:sym typeface="Libre Franklin Medium"/>
                </a:rPr>
                <a:t>Week 2</a:t>
              </a:r>
              <a:endParaRPr sz="18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lt2"/>
        </a:solidFill>
        <a:effectLst/>
      </p:bgPr>
    </p:bg>
    <p:spTree>
      <p:nvGrpSpPr>
        <p:cNvPr id="1" name="Shape 105"/>
        <p:cNvGrpSpPr/>
        <p:nvPr/>
      </p:nvGrpSpPr>
      <p:grpSpPr>
        <a:xfrm>
          <a:off x="0" y="0"/>
          <a:ext cx="0" cy="0"/>
          <a:chOff x="0" y="0"/>
          <a:chExt cx="0" cy="0"/>
        </a:xfrm>
      </p:grpSpPr>
      <p:sp>
        <p:nvSpPr>
          <p:cNvPr id="106" name="Google Shape;106;p2"/>
          <p:cNvSpPr/>
          <p:nvPr/>
        </p:nvSpPr>
        <p:spPr>
          <a:xfrm>
            <a:off x="0" y="0"/>
            <a:ext cx="9144000" cy="1354128"/>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107" name="Google Shape;107;p2"/>
          <p:cNvSpPr txBox="1"/>
          <p:nvPr/>
        </p:nvSpPr>
        <p:spPr>
          <a:xfrm>
            <a:off x="-1" y="1"/>
            <a:ext cx="914400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u="none" strike="noStrike" cap="none" dirty="0">
                <a:solidFill>
                  <a:schemeClr val="dk1"/>
                </a:solidFill>
                <a:latin typeface="Franklin Gothic Medium" panose="020B0603020102020204" pitchFamily="34" charset="0"/>
                <a:ea typeface="Libre Franklin"/>
                <a:cs typeface="Libre Franklin"/>
                <a:sym typeface="Libre Franklin"/>
              </a:rPr>
              <a:t>Houston Pilots Tropical Update</a:t>
            </a:r>
            <a:endParaRPr sz="1400" u="none" strike="noStrike" cap="none" dirty="0">
              <a:solidFill>
                <a:srgbClr val="000000"/>
              </a:solidFill>
              <a:latin typeface="Franklin Gothic Medium" panose="020B0603020102020204" pitchFamily="34" charset="0"/>
              <a:sym typeface="Arial"/>
            </a:endParaRPr>
          </a:p>
        </p:txBody>
      </p:sp>
      <p:sp>
        <p:nvSpPr>
          <p:cNvPr id="108" name="Google Shape;108;p2"/>
          <p:cNvSpPr/>
          <p:nvPr/>
        </p:nvSpPr>
        <p:spPr>
          <a:xfrm>
            <a:off x="-2" y="596925"/>
            <a:ext cx="336842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solidFill>
                  <a:schemeClr val="dk1"/>
                </a:solidFill>
                <a:latin typeface="Franklin Gothic Medium" panose="020B0603020102020204" pitchFamily="34" charset="0"/>
                <a:ea typeface="Libre Franklin"/>
                <a:cs typeface="Libre Franklin"/>
                <a:sym typeface="Libre Franklin"/>
              </a:rPr>
              <a:t>Updated: 5:00 AM CT</a:t>
            </a:r>
            <a:endParaRPr sz="1400" u="none" strike="noStrike" cap="none" dirty="0">
              <a:solidFill>
                <a:srgbClr val="000000"/>
              </a:solidFill>
              <a:latin typeface="Franklin Gothic Medium" panose="020B060302010202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solidFill>
                  <a:schemeClr val="dk1"/>
                </a:solidFill>
                <a:latin typeface="Franklin Gothic Medium" panose="020B0603020102020204" pitchFamily="34" charset="0"/>
                <a:ea typeface="Libre Franklin"/>
                <a:cs typeface="Libre Franklin"/>
                <a:sym typeface="Libre Franklin"/>
              </a:rPr>
              <a:t>Thursday, June 23, 2022</a:t>
            </a:r>
            <a:endParaRPr sz="2000" u="none" strike="noStrike" cap="none" dirty="0">
              <a:solidFill>
                <a:schemeClr val="dk1"/>
              </a:solidFill>
              <a:latin typeface="Franklin Gothic Medium" panose="020B0603020102020204" pitchFamily="34" charset="0"/>
              <a:ea typeface="Libre Franklin"/>
              <a:cs typeface="Libre Franklin"/>
              <a:sym typeface="Libre Franklin"/>
            </a:endParaRPr>
          </a:p>
        </p:txBody>
      </p:sp>
      <p:sp>
        <p:nvSpPr>
          <p:cNvPr id="109" name="Google Shape;109;p2"/>
          <p:cNvSpPr/>
          <p:nvPr/>
        </p:nvSpPr>
        <p:spPr>
          <a:xfrm>
            <a:off x="3844036" y="720035"/>
            <a:ext cx="3296503"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u="none" strike="noStrike" cap="none" dirty="0">
                <a:solidFill>
                  <a:schemeClr val="dk1"/>
                </a:solidFill>
                <a:latin typeface="Franklin Gothic Medium" panose="020B0603020102020204" pitchFamily="34" charset="0"/>
                <a:ea typeface="Libre Franklin"/>
                <a:cs typeface="Libre Franklin"/>
                <a:sym typeface="Libre Franklin"/>
              </a:rPr>
              <a:t>Forecaster: Matt Griffin</a:t>
            </a:r>
            <a:endParaRPr sz="1400" u="none" strike="noStrike" cap="none" dirty="0">
              <a:solidFill>
                <a:srgbClr val="000000"/>
              </a:solidFill>
              <a:latin typeface="Franklin Gothic Medium" panose="020B0603020102020204" pitchFamily="34" charset="0"/>
              <a:sym typeface="Arial"/>
            </a:endParaRPr>
          </a:p>
        </p:txBody>
      </p:sp>
      <p:pic>
        <p:nvPicPr>
          <p:cNvPr id="110" name="Google Shape;110;p2"/>
          <p:cNvPicPr preferRelativeResize="0"/>
          <p:nvPr/>
        </p:nvPicPr>
        <p:blipFill rotWithShape="1">
          <a:blip r:embed="rId3">
            <a:alphaModFix/>
          </a:blip>
          <a:srcRect/>
          <a:stretch/>
        </p:blipFill>
        <p:spPr>
          <a:xfrm>
            <a:off x="7366571" y="137671"/>
            <a:ext cx="1623317" cy="1017142"/>
          </a:xfrm>
          <a:prstGeom prst="rect">
            <a:avLst/>
          </a:prstGeom>
          <a:noFill/>
          <a:ln>
            <a:noFill/>
          </a:ln>
        </p:spPr>
      </p:pic>
      <p:sp>
        <p:nvSpPr>
          <p:cNvPr id="111" name="Google Shape;111;p2"/>
          <p:cNvSpPr/>
          <p:nvPr/>
        </p:nvSpPr>
        <p:spPr>
          <a:xfrm>
            <a:off x="734602" y="1366276"/>
            <a:ext cx="7715892" cy="550387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Franklin Gothic Medium" panose="020B06030201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lt2"/>
        </a:solidFill>
        <a:effectLst/>
      </p:bgPr>
    </p:bg>
    <p:spTree>
      <p:nvGrpSpPr>
        <p:cNvPr id="1" name="Shape 116"/>
        <p:cNvGrpSpPr/>
        <p:nvPr/>
      </p:nvGrpSpPr>
      <p:grpSpPr>
        <a:xfrm>
          <a:off x="0" y="0"/>
          <a:ext cx="0" cy="0"/>
          <a:chOff x="0" y="0"/>
          <a:chExt cx="0" cy="0"/>
        </a:xfrm>
      </p:grpSpPr>
      <p:grpSp>
        <p:nvGrpSpPr>
          <p:cNvPr id="117" name="Google Shape;117;p3"/>
          <p:cNvGrpSpPr/>
          <p:nvPr/>
        </p:nvGrpSpPr>
        <p:grpSpPr>
          <a:xfrm>
            <a:off x="-1" y="1099937"/>
            <a:ext cx="4572002" cy="461665"/>
            <a:chOff x="-4" y="1926212"/>
            <a:chExt cx="4572002" cy="685772"/>
          </a:xfrm>
        </p:grpSpPr>
        <p:sp>
          <p:nvSpPr>
            <p:cNvPr id="118" name="Google Shape;118;p3"/>
            <p:cNvSpPr/>
            <p:nvPr/>
          </p:nvSpPr>
          <p:spPr>
            <a:xfrm>
              <a:off x="-2" y="1951052"/>
              <a:ext cx="4572000" cy="59917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119" name="Google Shape;119;p3"/>
            <p:cNvSpPr/>
            <p:nvPr/>
          </p:nvSpPr>
          <p:spPr>
            <a:xfrm>
              <a:off x="-4" y="1926212"/>
              <a:ext cx="4572002" cy="6857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chemeClr val="lt1"/>
                  </a:solidFill>
                  <a:latin typeface="Franklin Gothic Medium" panose="020B0603020102020204" pitchFamily="34" charset="0"/>
                  <a:ea typeface="Libre Franklin"/>
                  <a:cs typeface="Libre Franklin"/>
                  <a:sym typeface="Libre Franklin"/>
                </a:rPr>
                <a:t>GEFS 10-Day Tracks</a:t>
              </a:r>
              <a:endParaRPr sz="1400" u="none" strike="noStrike" cap="none" dirty="0">
                <a:solidFill>
                  <a:srgbClr val="000000"/>
                </a:solidFill>
                <a:latin typeface="Franklin Gothic Medium" panose="020B0603020102020204" pitchFamily="34" charset="0"/>
                <a:sym typeface="Arial"/>
              </a:endParaRPr>
            </a:p>
          </p:txBody>
        </p:sp>
      </p:grpSp>
      <p:pic>
        <p:nvPicPr>
          <p:cNvPr id="120" name="Google Shape;120;p3"/>
          <p:cNvPicPr preferRelativeResize="0"/>
          <p:nvPr/>
        </p:nvPicPr>
        <p:blipFill rotWithShape="1">
          <a:blip r:embed="rId3">
            <a:alphaModFix/>
          </a:blip>
          <a:srcRect/>
          <a:stretch/>
        </p:blipFill>
        <p:spPr>
          <a:xfrm>
            <a:off x="29182" y="1718377"/>
            <a:ext cx="5897152" cy="4717722"/>
          </a:xfrm>
          <a:prstGeom prst="rect">
            <a:avLst/>
          </a:prstGeom>
          <a:noFill/>
          <a:ln>
            <a:noFill/>
          </a:ln>
        </p:spPr>
      </p:pic>
      <p:grpSp>
        <p:nvGrpSpPr>
          <p:cNvPr id="121" name="Google Shape;121;p3"/>
          <p:cNvGrpSpPr/>
          <p:nvPr/>
        </p:nvGrpSpPr>
        <p:grpSpPr>
          <a:xfrm>
            <a:off x="6637470" y="1718377"/>
            <a:ext cx="2508472" cy="4717722"/>
            <a:chOff x="-2" y="1951052"/>
            <a:chExt cx="4575542" cy="599171"/>
          </a:xfrm>
        </p:grpSpPr>
        <p:sp>
          <p:nvSpPr>
            <p:cNvPr id="122" name="Google Shape;122;p3"/>
            <p:cNvSpPr/>
            <p:nvPr/>
          </p:nvSpPr>
          <p:spPr>
            <a:xfrm>
              <a:off x="-2" y="1951052"/>
              <a:ext cx="4572000" cy="59917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123" name="Google Shape;123;p3"/>
            <p:cNvSpPr/>
            <p:nvPr/>
          </p:nvSpPr>
          <p:spPr>
            <a:xfrm>
              <a:off x="3536" y="2158744"/>
              <a:ext cx="4572004" cy="15244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chemeClr val="lt1"/>
                  </a:solidFill>
                  <a:latin typeface="Franklin Gothic Medium" panose="020B0603020102020204" pitchFamily="34" charset="0"/>
                  <a:ea typeface="Libre Franklin"/>
                  <a:cs typeface="Libre Franklin"/>
                  <a:sym typeface="Libre Franklin"/>
                </a:rPr>
                <a:t>We continue to favor the Gulf to remain quiet at least for the next 7-10 days.</a:t>
              </a:r>
              <a:endParaRPr sz="1400" u="none" strike="noStrike" cap="none" dirty="0">
                <a:solidFill>
                  <a:srgbClr val="000000"/>
                </a:solidFill>
                <a:latin typeface="Franklin Gothic Medium" panose="020B0603020102020204" pitchFamily="34" charset="0"/>
                <a:sym typeface="Arial"/>
              </a:endParaRPr>
            </a:p>
          </p:txBody>
        </p:sp>
      </p:grpSp>
      <p:sp>
        <p:nvSpPr>
          <p:cNvPr id="124" name="Google Shape;124;p3"/>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pic>
        <p:nvPicPr>
          <p:cNvPr id="125" name="Google Shape;125;p3"/>
          <p:cNvPicPr preferRelativeResize="0"/>
          <p:nvPr/>
        </p:nvPicPr>
        <p:blipFill rotWithShape="1">
          <a:blip r:embed="rId4">
            <a:alphaModFix/>
          </a:blip>
          <a:srcRect/>
          <a:stretch/>
        </p:blipFill>
        <p:spPr>
          <a:xfrm>
            <a:off x="8117227" y="68835"/>
            <a:ext cx="965771" cy="570215"/>
          </a:xfrm>
          <a:prstGeom prst="rect">
            <a:avLst/>
          </a:prstGeom>
          <a:noFill/>
          <a:ln>
            <a:noFill/>
          </a:ln>
        </p:spPr>
      </p:pic>
      <p:sp>
        <p:nvSpPr>
          <p:cNvPr id="126" name="Google Shape;126;p3"/>
          <p:cNvSpPr txBox="1"/>
          <p:nvPr/>
        </p:nvSpPr>
        <p:spPr>
          <a:xfrm>
            <a:off x="0" y="1"/>
            <a:ext cx="6832954" cy="6924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3900" u="none" strike="noStrike" cap="none" dirty="0">
                <a:solidFill>
                  <a:schemeClr val="dk1"/>
                </a:solidFill>
                <a:latin typeface="Franklin Gothic Medium" panose="020B0603020102020204" pitchFamily="34" charset="0"/>
                <a:ea typeface="Libre Franklin"/>
                <a:cs typeface="Libre Franklin"/>
                <a:sym typeface="Libre Franklin"/>
              </a:rPr>
              <a:t>Houston Pilots Tropical Update</a:t>
            </a:r>
            <a:endParaRPr sz="3900" u="none" strike="noStrike" cap="none" dirty="0">
              <a:solidFill>
                <a:srgbClr val="000000"/>
              </a:solidFill>
              <a:latin typeface="Franklin Gothic Medium" panose="020B0603020102020204" pitchFamily="34" charset="0"/>
              <a:sym typeface="Arial"/>
            </a:endParaRPr>
          </a:p>
        </p:txBody>
      </p:sp>
      <p:pic>
        <p:nvPicPr>
          <p:cNvPr id="127" name="Google Shape;127;p3"/>
          <p:cNvPicPr preferRelativeResize="0"/>
          <p:nvPr/>
        </p:nvPicPr>
        <p:blipFill rotWithShape="1">
          <a:blip r:embed="rId5">
            <a:alphaModFix/>
          </a:blip>
          <a:srcRect/>
          <a:stretch/>
        </p:blipFill>
        <p:spPr>
          <a:xfrm>
            <a:off x="6832953" y="-79224"/>
            <a:ext cx="1376739" cy="86531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lt2"/>
        </a:solidFill>
        <a:effectLst/>
      </p:bgPr>
    </p:bg>
    <p:spTree>
      <p:nvGrpSpPr>
        <p:cNvPr id="1" name="Shape 132"/>
        <p:cNvGrpSpPr/>
        <p:nvPr/>
      </p:nvGrpSpPr>
      <p:grpSpPr>
        <a:xfrm>
          <a:off x="0" y="0"/>
          <a:ext cx="0" cy="0"/>
          <a:chOff x="0" y="0"/>
          <a:chExt cx="0" cy="0"/>
        </a:xfrm>
      </p:grpSpPr>
      <p:grpSp>
        <p:nvGrpSpPr>
          <p:cNvPr id="133" name="Google Shape;133;p4"/>
          <p:cNvGrpSpPr/>
          <p:nvPr/>
        </p:nvGrpSpPr>
        <p:grpSpPr>
          <a:xfrm>
            <a:off x="-2" y="1078421"/>
            <a:ext cx="4572002" cy="461665"/>
            <a:chOff x="-4" y="1894252"/>
            <a:chExt cx="4572002" cy="685772"/>
          </a:xfrm>
        </p:grpSpPr>
        <p:sp>
          <p:nvSpPr>
            <p:cNvPr id="134" name="Google Shape;134;p4"/>
            <p:cNvSpPr/>
            <p:nvPr/>
          </p:nvSpPr>
          <p:spPr>
            <a:xfrm>
              <a:off x="-2" y="1951052"/>
              <a:ext cx="4572000" cy="59917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135" name="Google Shape;135;p4"/>
            <p:cNvSpPr/>
            <p:nvPr/>
          </p:nvSpPr>
          <p:spPr>
            <a:xfrm>
              <a:off x="-4" y="1894252"/>
              <a:ext cx="4572002" cy="6857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chemeClr val="lt1"/>
                  </a:solidFill>
                  <a:latin typeface="Franklin Gothic Medium" panose="020B0603020102020204" pitchFamily="34" charset="0"/>
                  <a:ea typeface="Libre Franklin Medium"/>
                  <a:cs typeface="Libre Franklin Medium"/>
                  <a:sym typeface="Libre Franklin Medium"/>
                </a:rPr>
                <a:t>Boarding Station Winds</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graphicFrame>
        <p:nvGraphicFramePr>
          <p:cNvPr id="136" name="Google Shape;136;p4"/>
          <p:cNvGraphicFramePr/>
          <p:nvPr>
            <p:extLst>
              <p:ext uri="{D42A27DB-BD31-4B8C-83A1-F6EECF244321}">
                <p14:modId xmlns:p14="http://schemas.microsoft.com/office/powerpoint/2010/main" val="25378944"/>
              </p:ext>
            </p:extLst>
          </p:nvPr>
        </p:nvGraphicFramePr>
        <p:xfrm>
          <a:off x="11772" y="1683378"/>
          <a:ext cx="8978100" cy="1854250"/>
        </p:xfrm>
        <a:graphic>
          <a:graphicData uri="http://schemas.openxmlformats.org/drawingml/2006/table">
            <a:tbl>
              <a:tblPr firstRow="1" bandRow="1">
                <a:noFill/>
              </a:tblPr>
              <a:tblGrid>
                <a:gridCol w="2793075">
                  <a:extLst>
                    <a:ext uri="{9D8B030D-6E8A-4147-A177-3AD203B41FA5}">
                      <a16:colId xmlns:a16="http://schemas.microsoft.com/office/drawing/2014/main" val="20000"/>
                    </a:ext>
                  </a:extLst>
                </a:gridCol>
                <a:gridCol w="1695975">
                  <a:extLst>
                    <a:ext uri="{9D8B030D-6E8A-4147-A177-3AD203B41FA5}">
                      <a16:colId xmlns:a16="http://schemas.microsoft.com/office/drawing/2014/main" val="20001"/>
                    </a:ext>
                  </a:extLst>
                </a:gridCol>
                <a:gridCol w="2244525">
                  <a:extLst>
                    <a:ext uri="{9D8B030D-6E8A-4147-A177-3AD203B41FA5}">
                      <a16:colId xmlns:a16="http://schemas.microsoft.com/office/drawing/2014/main" val="20002"/>
                    </a:ext>
                  </a:extLst>
                </a:gridCol>
                <a:gridCol w="2244525">
                  <a:extLst>
                    <a:ext uri="{9D8B030D-6E8A-4147-A177-3AD203B41FA5}">
                      <a16:colId xmlns:a16="http://schemas.microsoft.com/office/drawing/2014/main" val="20003"/>
                    </a:ext>
                  </a:extLst>
                </a:gridCol>
              </a:tblGrid>
              <a:tr h="370850">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latin typeface="Franklin Gothic Medium" panose="020B0603020102020204" pitchFamily="34" charset="0"/>
                          <a:ea typeface="Libre Franklin Medium"/>
                          <a:cs typeface="Libre Franklin Medium"/>
                          <a:sym typeface="Libre Franklin Medium"/>
                        </a:rPr>
                        <a:t>Time</a:t>
                      </a:r>
                      <a:endParaRPr sz="1400" b="0" i="0" u="none" strike="noStrike" cap="none" dirty="0">
                        <a:latin typeface="Franklin Gothic Medium" panose="020B0603020102020204" pitchFamily="34" charset="0"/>
                        <a:ea typeface="Libre Franklin Medium"/>
                        <a:cs typeface="Libre Franklin Medium"/>
                        <a:sym typeface="Libre Franklin Medium"/>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Direction</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Sustained</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Gusts</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latin typeface="Franklin Gothic Medium" panose="020B0603020102020204" pitchFamily="34" charset="0"/>
                          <a:ea typeface="Libre Franklin Medium"/>
                          <a:cs typeface="Libre Franklin Medium"/>
                          <a:sym typeface="Libre Franklin Medium"/>
                        </a:rPr>
                        <a:t>Monday 5AM – 5PM</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latin typeface="Franklin Gothic Medium" panose="020B0603020102020204" pitchFamily="34" charset="0"/>
                          <a:ea typeface="Libre Franklin Medium"/>
                          <a:cs typeface="Libre Franklin Medium"/>
                          <a:sym typeface="Libre Franklin Medium"/>
                        </a:rPr>
                        <a:t>WSW</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latin typeface="Franklin Gothic Medium" panose="020B0603020102020204" pitchFamily="34" charset="0"/>
                          <a:ea typeface="Libre Franklin Medium"/>
                          <a:cs typeface="Libre Franklin Medium"/>
                          <a:sym typeface="Libre Franklin Medium"/>
                        </a:rPr>
                        <a:t>15 – 25 MPH</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latin typeface="Franklin Gothic Medium" panose="020B0603020102020204" pitchFamily="34" charset="0"/>
                          <a:ea typeface="Libre Franklin Medium"/>
                          <a:cs typeface="Libre Franklin Medium"/>
                          <a:sym typeface="Libre Franklin Medium"/>
                        </a:rPr>
                        <a:t>25 – 30 MPH</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latin typeface="Franklin Gothic Medium" panose="020B0603020102020204" pitchFamily="34" charset="0"/>
                          <a:ea typeface="Libre Franklin Medium"/>
                          <a:cs typeface="Libre Franklin Medium"/>
                          <a:sym typeface="Libre Franklin Medium"/>
                        </a:rPr>
                        <a:t>Mon. 5PM – Tue. 10PM</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latin typeface="Franklin Gothic Medium" panose="020B0603020102020204" pitchFamily="34" charset="0"/>
                          <a:ea typeface="Libre Franklin Medium"/>
                          <a:cs typeface="Libre Franklin Medium"/>
                          <a:sym typeface="Libre Franklin Medium"/>
                        </a:rPr>
                        <a:t>ESE</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latin typeface="Franklin Gothic Medium" panose="020B0603020102020204" pitchFamily="34" charset="0"/>
                          <a:ea typeface="Libre Franklin Medium"/>
                          <a:cs typeface="Libre Franklin Medium"/>
                          <a:sym typeface="Libre Franklin Medium"/>
                        </a:rPr>
                        <a:t>25 – 35 MPH</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latin typeface="Franklin Gothic Medium" panose="020B0603020102020204" pitchFamily="34" charset="0"/>
                          <a:ea typeface="Libre Franklin Medium"/>
                          <a:cs typeface="Libre Franklin Medium"/>
                          <a:sym typeface="Libre Franklin Medium"/>
                        </a:rPr>
                        <a:t>30 – 40 MPH</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latin typeface="Franklin Gothic Medium" panose="020B0603020102020204" pitchFamily="34" charset="0"/>
                          <a:ea typeface="Libre Franklin Medium"/>
                          <a:cs typeface="Libre Franklin Medium"/>
                          <a:sym typeface="Libre Franklin Medium"/>
                        </a:rPr>
                        <a:t>Tuesday 10PM – 5AM</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latin typeface="Franklin Gothic Medium" panose="020B0603020102020204" pitchFamily="34" charset="0"/>
                          <a:ea typeface="Libre Franklin Medium"/>
                          <a:cs typeface="Libre Franklin Medium"/>
                          <a:sym typeface="Libre Franklin Medium"/>
                        </a:rPr>
                        <a:t>SSE</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latin typeface="Franklin Gothic Medium" panose="020B0603020102020204" pitchFamily="34" charset="0"/>
                          <a:ea typeface="Libre Franklin Medium"/>
                          <a:cs typeface="Libre Franklin Medium"/>
                          <a:sym typeface="Libre Franklin Medium"/>
                        </a:rPr>
                        <a:t>35 – 50 MPH </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latin typeface="Franklin Gothic Medium" panose="020B0603020102020204" pitchFamily="34" charset="0"/>
                          <a:ea typeface="Libre Franklin Medium"/>
                          <a:cs typeface="Libre Franklin Medium"/>
                          <a:sym typeface="Libre Franklin Medium"/>
                        </a:rPr>
                        <a:t>45 – 60 MPH</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latin typeface="Franklin Gothic Medium" panose="020B0603020102020204" pitchFamily="34" charset="0"/>
                          <a:ea typeface="Libre Franklin Medium"/>
                          <a:cs typeface="Libre Franklin Medium"/>
                          <a:sym typeface="Libre Franklin Medium"/>
                        </a:rPr>
                        <a:t>Tue. 5AM – Wed. 7AM</a:t>
                      </a:r>
                      <a:endParaRPr sz="1400" b="0" i="0" u="none" strike="noStrike" cap="none" dirty="0">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latin typeface="Franklin Gothic Medium" panose="020B0603020102020204" pitchFamily="34" charset="0"/>
                          <a:ea typeface="Libre Franklin Medium"/>
                          <a:cs typeface="Libre Franklin Medium"/>
                          <a:sym typeface="Libre Franklin Medium"/>
                        </a:rPr>
                        <a:t>S</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latin typeface="Franklin Gothic Medium" panose="020B0603020102020204" pitchFamily="34" charset="0"/>
                          <a:ea typeface="Libre Franklin Medium"/>
                          <a:cs typeface="Libre Franklin Medium"/>
                          <a:sym typeface="Libre Franklin Medium"/>
                        </a:rPr>
                        <a:t>20 – 30 MPH</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latin typeface="Franklin Gothic Medium" panose="020B0603020102020204" pitchFamily="34" charset="0"/>
                          <a:ea typeface="Libre Franklin Medium"/>
                          <a:cs typeface="Libre Franklin Medium"/>
                          <a:sym typeface="Libre Franklin Medium"/>
                        </a:rPr>
                        <a:t>25 – 40 MPH</a:t>
                      </a:r>
                      <a:endParaRPr sz="1400" b="0" i="0" u="none" strike="noStrike" cap="none" dirty="0">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pSp>
        <p:nvGrpSpPr>
          <p:cNvPr id="137" name="Google Shape;137;p4"/>
          <p:cNvGrpSpPr/>
          <p:nvPr/>
        </p:nvGrpSpPr>
        <p:grpSpPr>
          <a:xfrm>
            <a:off x="-2" y="3561101"/>
            <a:ext cx="4572002" cy="461665"/>
            <a:chOff x="-4" y="1894252"/>
            <a:chExt cx="4572002" cy="685772"/>
          </a:xfrm>
        </p:grpSpPr>
        <p:sp>
          <p:nvSpPr>
            <p:cNvPr id="138" name="Google Shape;138;p4"/>
            <p:cNvSpPr/>
            <p:nvPr/>
          </p:nvSpPr>
          <p:spPr>
            <a:xfrm>
              <a:off x="-2" y="1951052"/>
              <a:ext cx="4572000" cy="59917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139" name="Google Shape;139;p4"/>
            <p:cNvSpPr/>
            <p:nvPr/>
          </p:nvSpPr>
          <p:spPr>
            <a:xfrm>
              <a:off x="-4" y="1894252"/>
              <a:ext cx="4572002" cy="6857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chemeClr val="lt1"/>
                  </a:solidFill>
                  <a:latin typeface="Franklin Gothic Medium" panose="020B0603020102020204" pitchFamily="34" charset="0"/>
                  <a:ea typeface="Libre Franklin Medium"/>
                  <a:cs typeface="Libre Franklin Medium"/>
                  <a:sym typeface="Libre Franklin Medium"/>
                </a:rPr>
                <a:t>Boarding Station Winds</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graphicFrame>
        <p:nvGraphicFramePr>
          <p:cNvPr id="140" name="Google Shape;140;p4"/>
          <p:cNvGraphicFramePr/>
          <p:nvPr>
            <p:extLst>
              <p:ext uri="{D42A27DB-BD31-4B8C-83A1-F6EECF244321}">
                <p14:modId xmlns:p14="http://schemas.microsoft.com/office/powerpoint/2010/main" val="1615199003"/>
              </p:ext>
            </p:extLst>
          </p:nvPr>
        </p:nvGraphicFramePr>
        <p:xfrm>
          <a:off x="11771" y="4166058"/>
          <a:ext cx="5772575" cy="1854250"/>
        </p:xfrm>
        <a:graphic>
          <a:graphicData uri="http://schemas.openxmlformats.org/drawingml/2006/table">
            <a:tbl>
              <a:tblPr firstRow="1" bandRow="1">
                <a:noFill/>
              </a:tblPr>
              <a:tblGrid>
                <a:gridCol w="3591675">
                  <a:extLst>
                    <a:ext uri="{9D8B030D-6E8A-4147-A177-3AD203B41FA5}">
                      <a16:colId xmlns:a16="http://schemas.microsoft.com/office/drawing/2014/main" val="20000"/>
                    </a:ext>
                  </a:extLst>
                </a:gridCol>
                <a:gridCol w="2180900">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Time</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Max Wave Heights</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latin typeface="Franklin Gothic Medium" panose="020B0603020102020204" pitchFamily="34" charset="0"/>
                          <a:ea typeface="Libre Franklin Medium"/>
                          <a:cs typeface="Libre Franklin Medium"/>
                          <a:sym typeface="Libre Franklin Medium"/>
                        </a:rPr>
                        <a:t>Monday 5AM – 5PM</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latin typeface="Franklin Gothic Medium" panose="020B0603020102020204" pitchFamily="34" charset="0"/>
                          <a:ea typeface="Libre Franklin Medium"/>
                          <a:cs typeface="Libre Franklin Medium"/>
                          <a:sym typeface="Libre Franklin Medium"/>
                        </a:rPr>
                        <a:t>6– 9 Feet</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latin typeface="Franklin Gothic Medium" panose="020B0603020102020204" pitchFamily="34" charset="0"/>
                          <a:ea typeface="Libre Franklin Medium"/>
                          <a:cs typeface="Libre Franklin Medium"/>
                          <a:sym typeface="Libre Franklin Medium"/>
                        </a:rPr>
                        <a:t>Mon. 5PM – Tue. 10PM</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latin typeface="Franklin Gothic Medium" panose="020B0603020102020204" pitchFamily="34" charset="0"/>
                          <a:ea typeface="Libre Franklin Medium"/>
                          <a:cs typeface="Libre Franklin Medium"/>
                          <a:sym typeface="Libre Franklin Medium"/>
                        </a:rPr>
                        <a:t>9 – 12 Feet</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latin typeface="Franklin Gothic Medium" panose="020B0603020102020204" pitchFamily="34" charset="0"/>
                          <a:ea typeface="Libre Franklin Medium"/>
                          <a:cs typeface="Libre Franklin Medium"/>
                          <a:sym typeface="Libre Franklin Medium"/>
                        </a:rPr>
                        <a:t>Tuesday 10PM – 5AM</a:t>
                      </a:r>
                      <a:endParaRPr sz="1400" b="0" i="0" u="none" strike="noStrike" cap="none" dirty="0">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latin typeface="Franklin Gothic Medium" panose="020B0603020102020204" pitchFamily="34" charset="0"/>
                          <a:ea typeface="Libre Franklin Medium"/>
                          <a:cs typeface="Libre Franklin Medium"/>
                          <a:sym typeface="Libre Franklin Medium"/>
                        </a:rPr>
                        <a:t>8 – 10 Feet</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latin typeface="Franklin Gothic Medium" panose="020B0603020102020204" pitchFamily="34" charset="0"/>
                          <a:ea typeface="Libre Franklin Medium"/>
                          <a:cs typeface="Libre Franklin Medium"/>
                          <a:sym typeface="Libre Franklin Medium"/>
                        </a:rPr>
                        <a:t>Tue. 5AM – Wed. 7AM</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latin typeface="Franklin Gothic Medium" panose="020B0603020102020204" pitchFamily="34" charset="0"/>
                          <a:ea typeface="Libre Franklin Medium"/>
                          <a:cs typeface="Libre Franklin Medium"/>
                          <a:sym typeface="Libre Franklin Medium"/>
                        </a:rPr>
                        <a:t>5 – 8 Feet</a:t>
                      </a:r>
                      <a:endParaRPr sz="1400" b="0" i="0" u="none" strike="noStrike" cap="none" dirty="0">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pSp>
        <p:nvGrpSpPr>
          <p:cNvPr id="141" name="Google Shape;141;p4"/>
          <p:cNvGrpSpPr/>
          <p:nvPr/>
        </p:nvGrpSpPr>
        <p:grpSpPr>
          <a:xfrm>
            <a:off x="5885594" y="4547934"/>
            <a:ext cx="3246635" cy="403364"/>
            <a:chOff x="-4" y="1951052"/>
            <a:chExt cx="4572002" cy="599171"/>
          </a:xfrm>
        </p:grpSpPr>
        <p:sp>
          <p:nvSpPr>
            <p:cNvPr id="142" name="Google Shape;142;p4"/>
            <p:cNvSpPr/>
            <p:nvPr/>
          </p:nvSpPr>
          <p:spPr>
            <a:xfrm>
              <a:off x="-3" y="1951052"/>
              <a:ext cx="4572001" cy="59917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143" name="Google Shape;143;p4"/>
            <p:cNvSpPr/>
            <p:nvPr/>
          </p:nvSpPr>
          <p:spPr>
            <a:xfrm>
              <a:off x="-4" y="1985819"/>
              <a:ext cx="4572002" cy="525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700" u="none" strike="noStrike" cap="none" dirty="0">
                  <a:solidFill>
                    <a:schemeClr val="lt1"/>
                  </a:solidFill>
                  <a:latin typeface="Franklin Gothic Medium" panose="020B0603020102020204" pitchFamily="34" charset="0"/>
                  <a:ea typeface="Libre Franklin Medium"/>
                  <a:cs typeface="Libre Franklin Medium"/>
                  <a:sym typeface="Libre Franklin Medium"/>
                </a:rPr>
                <a:t>6 Foot Wave Start: Mon 6AM CT</a:t>
              </a:r>
              <a:endParaRPr sz="17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grpSp>
        <p:nvGrpSpPr>
          <p:cNvPr id="144" name="Google Shape;144;p4"/>
          <p:cNvGrpSpPr/>
          <p:nvPr/>
        </p:nvGrpSpPr>
        <p:grpSpPr>
          <a:xfrm>
            <a:off x="5885593" y="5099102"/>
            <a:ext cx="3246635" cy="403364"/>
            <a:chOff x="-4" y="1951052"/>
            <a:chExt cx="4572002" cy="599171"/>
          </a:xfrm>
        </p:grpSpPr>
        <p:sp>
          <p:nvSpPr>
            <p:cNvPr id="145" name="Google Shape;145;p4"/>
            <p:cNvSpPr/>
            <p:nvPr/>
          </p:nvSpPr>
          <p:spPr>
            <a:xfrm>
              <a:off x="-3" y="1951052"/>
              <a:ext cx="4572001" cy="59917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146" name="Google Shape;146;p4"/>
            <p:cNvSpPr/>
            <p:nvPr/>
          </p:nvSpPr>
          <p:spPr>
            <a:xfrm>
              <a:off x="-4" y="1970557"/>
              <a:ext cx="4572002" cy="5486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chemeClr val="lt1"/>
                  </a:solidFill>
                  <a:latin typeface="Franklin Gothic Medium" panose="020B0603020102020204" pitchFamily="34" charset="0"/>
                  <a:ea typeface="Libre Franklin Medium"/>
                  <a:cs typeface="Libre Franklin Medium"/>
                  <a:sym typeface="Libre Franklin Medium"/>
                </a:rPr>
                <a:t>6 Foot Wave End: Wed 6AM CT</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sp>
        <p:nvSpPr>
          <p:cNvPr id="147" name="Google Shape;147;p4"/>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pic>
        <p:nvPicPr>
          <p:cNvPr id="148" name="Google Shape;148;p4"/>
          <p:cNvPicPr preferRelativeResize="0"/>
          <p:nvPr/>
        </p:nvPicPr>
        <p:blipFill rotWithShape="1">
          <a:blip r:embed="rId3">
            <a:alphaModFix/>
          </a:blip>
          <a:srcRect/>
          <a:stretch/>
        </p:blipFill>
        <p:spPr>
          <a:xfrm>
            <a:off x="8117227" y="68835"/>
            <a:ext cx="965771" cy="570215"/>
          </a:xfrm>
          <a:prstGeom prst="rect">
            <a:avLst/>
          </a:prstGeom>
          <a:noFill/>
          <a:ln>
            <a:noFill/>
          </a:ln>
        </p:spPr>
      </p:pic>
      <p:sp>
        <p:nvSpPr>
          <p:cNvPr id="149" name="Google Shape;149;p4"/>
          <p:cNvSpPr txBox="1"/>
          <p:nvPr/>
        </p:nvSpPr>
        <p:spPr>
          <a:xfrm>
            <a:off x="0" y="1"/>
            <a:ext cx="6771952"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u="none" strike="noStrike" cap="none" dirty="0">
                <a:solidFill>
                  <a:schemeClr val="dk1"/>
                </a:solidFill>
                <a:latin typeface="Franklin Gothic Medium" panose="020B0603020102020204" pitchFamily="34" charset="0"/>
                <a:ea typeface="Libre Franklin Medium"/>
                <a:cs typeface="Libre Franklin Medium"/>
                <a:sym typeface="Libre Franklin Medium"/>
              </a:rPr>
              <a:t>Houston Pilots Tropical Update</a:t>
            </a:r>
            <a:endParaRPr sz="12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pic>
        <p:nvPicPr>
          <p:cNvPr id="150" name="Google Shape;150;p4"/>
          <p:cNvPicPr preferRelativeResize="0"/>
          <p:nvPr/>
        </p:nvPicPr>
        <p:blipFill rotWithShape="1">
          <a:blip r:embed="rId4">
            <a:alphaModFix/>
          </a:blip>
          <a:srcRect/>
          <a:stretch/>
        </p:blipFill>
        <p:spPr>
          <a:xfrm>
            <a:off x="6832953" y="-79224"/>
            <a:ext cx="1376739" cy="86531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lt2"/>
        </a:solidFill>
        <a:effectLst/>
      </p:bgPr>
    </p:bg>
    <p:spTree>
      <p:nvGrpSpPr>
        <p:cNvPr id="1" name="Shape 154"/>
        <p:cNvGrpSpPr/>
        <p:nvPr/>
      </p:nvGrpSpPr>
      <p:grpSpPr>
        <a:xfrm>
          <a:off x="0" y="0"/>
          <a:ext cx="0" cy="0"/>
          <a:chOff x="0" y="0"/>
          <a:chExt cx="0" cy="0"/>
        </a:xfrm>
      </p:grpSpPr>
      <p:graphicFrame>
        <p:nvGraphicFramePr>
          <p:cNvPr id="155" name="Google Shape;155;p5"/>
          <p:cNvGraphicFramePr/>
          <p:nvPr>
            <p:extLst>
              <p:ext uri="{D42A27DB-BD31-4B8C-83A1-F6EECF244321}">
                <p14:modId xmlns:p14="http://schemas.microsoft.com/office/powerpoint/2010/main" val="374864266"/>
              </p:ext>
            </p:extLst>
          </p:nvPr>
        </p:nvGraphicFramePr>
        <p:xfrm>
          <a:off x="0" y="1027063"/>
          <a:ext cx="8978125" cy="1981260"/>
        </p:xfrm>
        <a:graphic>
          <a:graphicData uri="http://schemas.openxmlformats.org/drawingml/2006/table">
            <a:tbl>
              <a:tblPr firstRow="1" bandRow="1">
                <a:noFill/>
              </a:tblPr>
              <a:tblGrid>
                <a:gridCol w="1633600">
                  <a:extLst>
                    <a:ext uri="{9D8B030D-6E8A-4147-A177-3AD203B41FA5}">
                      <a16:colId xmlns:a16="http://schemas.microsoft.com/office/drawing/2014/main" val="20000"/>
                    </a:ext>
                  </a:extLst>
                </a:gridCol>
                <a:gridCol w="2476075">
                  <a:extLst>
                    <a:ext uri="{9D8B030D-6E8A-4147-A177-3AD203B41FA5}">
                      <a16:colId xmlns:a16="http://schemas.microsoft.com/office/drawing/2014/main" val="20001"/>
                    </a:ext>
                  </a:extLst>
                </a:gridCol>
                <a:gridCol w="2414425">
                  <a:extLst>
                    <a:ext uri="{9D8B030D-6E8A-4147-A177-3AD203B41FA5}">
                      <a16:colId xmlns:a16="http://schemas.microsoft.com/office/drawing/2014/main" val="20002"/>
                    </a:ext>
                  </a:extLst>
                </a:gridCol>
                <a:gridCol w="2454025">
                  <a:extLst>
                    <a:ext uri="{9D8B030D-6E8A-4147-A177-3AD203B41FA5}">
                      <a16:colId xmlns:a16="http://schemas.microsoft.com/office/drawing/2014/main" val="20003"/>
                    </a:ext>
                  </a:extLst>
                </a:gridCol>
              </a:tblGrid>
              <a:tr h="2629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Franklin Gothic Medium" panose="020B0603020102020204" pitchFamily="34" charset="0"/>
                          <a:ea typeface="Libre Franklin Medium"/>
                          <a:cs typeface="Libre Franklin Medium"/>
                          <a:sym typeface="Libre Franklin Medium"/>
                        </a:rPr>
                        <a:t>Port Condition</a:t>
                      </a:r>
                      <a:endParaRPr sz="1400" b="0" i="0" u="none" strike="noStrike" cap="none" dirty="0">
                        <a:latin typeface="Franklin Gothic Medium" panose="020B0603020102020204" pitchFamily="34" charset="0"/>
                        <a:ea typeface="Libre Franklin Medium"/>
                        <a:cs typeface="Libre Franklin Medium"/>
                        <a:sym typeface="Libre Franklin Medium"/>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latin typeface="Franklin Gothic Medium" panose="020B0603020102020204" pitchFamily="34" charset="0"/>
                          <a:ea typeface="Libre Franklin Medium"/>
                          <a:cs typeface="Libre Franklin Medium"/>
                          <a:sym typeface="Libre Franklin Medium"/>
                        </a:rPr>
                        <a:t>39 MPH Sustained Winds</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latin typeface="Franklin Gothic Medium" panose="020B0603020102020204" pitchFamily="34" charset="0"/>
                          <a:ea typeface="Libre Franklin Medium"/>
                          <a:cs typeface="Libre Franklin Medium"/>
                          <a:sym typeface="Libre Franklin Medium"/>
                        </a:rPr>
                        <a:t>6 Foot Waves</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latin typeface="Franklin Gothic Medium" panose="020B0603020102020204" pitchFamily="34" charset="0"/>
                          <a:ea typeface="Libre Franklin Medium"/>
                          <a:cs typeface="Libre Franklin Medium"/>
                          <a:sym typeface="Libre Franklin Medium"/>
                        </a:rPr>
                        <a:t>Time Remaining/Trigger End</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89275">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Victor</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N/A</a:t>
                      </a:r>
                      <a:endParaRPr sz="16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N/A</a:t>
                      </a:r>
                      <a:endParaRPr sz="16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N/A</a:t>
                      </a:r>
                      <a:endParaRPr sz="16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89275">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latin typeface="Franklin Gothic Medium" panose="020B0603020102020204" pitchFamily="34" charset="0"/>
                          <a:ea typeface="Libre Franklin Medium"/>
                          <a:cs typeface="Libre Franklin Medium"/>
                          <a:sym typeface="Libre Franklin Medium"/>
                        </a:rPr>
                        <a:t>Whiskey</a:t>
                      </a:r>
                      <a:endParaRPr sz="1400" b="0" i="0" u="none" strike="noStrike" cap="none" dirty="0">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N/A</a:t>
                      </a:r>
                      <a:endParaRPr sz="16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N/A</a:t>
                      </a:r>
                      <a:endParaRPr sz="16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N/A</a:t>
                      </a:r>
                      <a:endParaRPr sz="16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89275">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latin typeface="Franklin Gothic Medium" panose="020B0603020102020204" pitchFamily="34" charset="0"/>
                          <a:ea typeface="Libre Franklin Medium"/>
                          <a:cs typeface="Libre Franklin Medium"/>
                          <a:sym typeface="Libre Franklin Medium"/>
                        </a:rPr>
                        <a:t>X-Ray</a:t>
                      </a:r>
                      <a:endParaRPr sz="1400" b="0" i="0" u="none" strike="noStrike" cap="none" dirty="0">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N/A</a:t>
                      </a:r>
                      <a:endParaRPr sz="16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N/A</a:t>
                      </a:r>
                      <a:endParaRPr sz="16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N/A</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89275">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Yankee</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N/A</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N/A</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N/A</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89275">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latin typeface="Franklin Gothic Medium" panose="020B0603020102020204" pitchFamily="34" charset="0"/>
                          <a:ea typeface="Libre Franklin Medium"/>
                          <a:cs typeface="Libre Franklin Medium"/>
                          <a:sym typeface="Libre Franklin Medium"/>
                        </a:rPr>
                        <a:t>Zulu</a:t>
                      </a:r>
                      <a:endParaRPr sz="1400" b="0" i="0" u="none" strike="noStrike" cap="none" dirty="0">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latin typeface="Franklin Gothic Medium" panose="020B0603020102020204" pitchFamily="34" charset="0"/>
                          <a:ea typeface="Libre Franklin Medium"/>
                          <a:cs typeface="Libre Franklin Medium"/>
                          <a:sym typeface="Libre Franklin Medium"/>
                        </a:rPr>
                        <a:t>N/A</a:t>
                      </a:r>
                      <a:endParaRPr sz="1400" b="0" i="0" u="none" strike="noStrike" cap="none" dirty="0">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N/A</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latin typeface="Franklin Gothic Medium" panose="020B0603020102020204" pitchFamily="34" charset="0"/>
                          <a:ea typeface="Libre Franklin Medium"/>
                          <a:cs typeface="Libre Franklin Medium"/>
                          <a:sym typeface="Libre Franklin Medium"/>
                        </a:rPr>
                        <a:t>N/A</a:t>
                      </a:r>
                      <a:endParaRPr sz="1400" b="0" i="0" u="none" strike="noStrike" cap="none" dirty="0">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156" name="Google Shape;156;p5"/>
          <p:cNvGraphicFramePr/>
          <p:nvPr>
            <p:extLst>
              <p:ext uri="{D42A27DB-BD31-4B8C-83A1-F6EECF244321}">
                <p14:modId xmlns:p14="http://schemas.microsoft.com/office/powerpoint/2010/main" val="3549460035"/>
              </p:ext>
            </p:extLst>
          </p:nvPr>
        </p:nvGraphicFramePr>
        <p:xfrm>
          <a:off x="-2" y="3174358"/>
          <a:ext cx="8978125" cy="1981260"/>
        </p:xfrm>
        <a:graphic>
          <a:graphicData uri="http://schemas.openxmlformats.org/drawingml/2006/table">
            <a:tbl>
              <a:tblPr firstRow="1" bandRow="1">
                <a:noFill/>
              </a:tblPr>
              <a:tblGrid>
                <a:gridCol w="1458925">
                  <a:extLst>
                    <a:ext uri="{9D8B030D-6E8A-4147-A177-3AD203B41FA5}">
                      <a16:colId xmlns:a16="http://schemas.microsoft.com/office/drawing/2014/main" val="20000"/>
                    </a:ext>
                  </a:extLst>
                </a:gridCol>
                <a:gridCol w="5846000">
                  <a:extLst>
                    <a:ext uri="{9D8B030D-6E8A-4147-A177-3AD203B41FA5}">
                      <a16:colId xmlns:a16="http://schemas.microsoft.com/office/drawing/2014/main" val="20001"/>
                    </a:ext>
                  </a:extLst>
                </a:gridCol>
                <a:gridCol w="1673200">
                  <a:extLst>
                    <a:ext uri="{9D8B030D-6E8A-4147-A177-3AD203B41FA5}">
                      <a16:colId xmlns:a16="http://schemas.microsoft.com/office/drawing/2014/main" val="20002"/>
                    </a:ext>
                  </a:extLst>
                </a:gridCol>
              </a:tblGrid>
              <a:tr h="2629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Franklin Gothic Medium" panose="020B0603020102020204" pitchFamily="34" charset="0"/>
                          <a:ea typeface="Libre Franklin Medium"/>
                          <a:cs typeface="Libre Franklin Medium"/>
                          <a:sym typeface="Libre Franklin Medium"/>
                        </a:rPr>
                        <a:t>Port Condition</a:t>
                      </a:r>
                      <a:endParaRPr sz="1400" b="0" i="0" u="none" strike="noStrike" cap="none" dirty="0">
                        <a:latin typeface="Franklin Gothic Medium" panose="020B0603020102020204" pitchFamily="34" charset="0"/>
                        <a:ea typeface="Libre Franklin Medium"/>
                        <a:cs typeface="Libre Franklin Medium"/>
                        <a:sym typeface="Libre Franklin Medium"/>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latin typeface="Franklin Gothic Medium" panose="020B0603020102020204" pitchFamily="34" charset="0"/>
                          <a:ea typeface="Libre Franklin Medium"/>
                          <a:cs typeface="Libre Franklin Medium"/>
                          <a:sym typeface="Libre Franklin Medium"/>
                        </a:rPr>
                        <a:t>Trigger Definition</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latin typeface="Franklin Gothic Medium" panose="020B0603020102020204" pitchFamily="34" charset="0"/>
                          <a:ea typeface="Libre Franklin Medium"/>
                          <a:cs typeface="Libre Franklin Medium"/>
                          <a:sym typeface="Libre Franklin Medium"/>
                        </a:rPr>
                        <a:t>Trigger Reached?</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89275">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Victor</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latin typeface="Franklin Gothic Medium" panose="020B0603020102020204" pitchFamily="34" charset="0"/>
                          <a:ea typeface="Libre Franklin Medium"/>
                          <a:cs typeface="Libre Franklin Medium"/>
                          <a:sym typeface="Libre Franklin Medium"/>
                        </a:rPr>
                        <a:t>Hurricane entering/developing in Gulf of Mexico that’s a threat to the area</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No</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89275">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Whiskey</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latin typeface="Franklin Gothic Medium" panose="020B0603020102020204" pitchFamily="34" charset="0"/>
                          <a:ea typeface="Libre Franklin Medium"/>
                          <a:cs typeface="Libre Franklin Medium"/>
                          <a:sym typeface="Libre Franklin Medium"/>
                        </a:rPr>
                        <a:t>72 hours prior to predicted sustained winds of 39+ MPH</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No</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89275">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X-Ray</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Franklin Gothic Medium" panose="020B0603020102020204" pitchFamily="34" charset="0"/>
                          <a:ea typeface="Libre Franklin Medium"/>
                          <a:cs typeface="Libre Franklin Medium"/>
                          <a:sym typeface="Libre Franklin Medium"/>
                        </a:rPr>
                        <a:t>48 hours prior to predicted sustained winds of 39+ MPH or 6’ wave height</a:t>
                      </a:r>
                      <a:endParaRPr sz="1400" b="0" i="0" u="none" strike="noStrike" cap="none" dirty="0">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No</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89275">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latin typeface="Franklin Gothic Medium" panose="020B0603020102020204" pitchFamily="34" charset="0"/>
                          <a:ea typeface="Libre Franklin Medium"/>
                          <a:cs typeface="Libre Franklin Medium"/>
                          <a:sym typeface="Libre Franklin Medium"/>
                        </a:rPr>
                        <a:t>Yankee</a:t>
                      </a:r>
                      <a:endParaRPr sz="1400" b="0" i="0" u="none" strike="noStrike" cap="none" dirty="0">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latin typeface="Franklin Gothic Medium" panose="020B0603020102020204" pitchFamily="34" charset="0"/>
                          <a:ea typeface="Libre Franklin Medium"/>
                          <a:cs typeface="Libre Franklin Medium"/>
                          <a:sym typeface="Libre Franklin Medium"/>
                        </a:rPr>
                        <a:t>24 hours prior to predicted sustained winds of 39+ MPH or 6’ wave height</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No</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89275">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latin typeface="Franklin Gothic Medium" panose="020B0603020102020204" pitchFamily="34" charset="0"/>
                          <a:ea typeface="Libre Franklin Medium"/>
                          <a:cs typeface="Libre Franklin Medium"/>
                          <a:sym typeface="Libre Franklin Medium"/>
                        </a:rPr>
                        <a:t>Zulu</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latin typeface="Franklin Gothic Medium" panose="020B0603020102020204" pitchFamily="34" charset="0"/>
                          <a:ea typeface="Libre Franklin Medium"/>
                          <a:cs typeface="Libre Franklin Medium"/>
                          <a:sym typeface="Libre Franklin Medium"/>
                        </a:rPr>
                        <a:t>12 hours prior to predicted sustained winds of 39+ MPH or 6’ wave height</a:t>
                      </a:r>
                      <a:endParaRPr sz="1400" b="0" i="0" u="none" strike="noStrike" cap="none">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latin typeface="Franklin Gothic Medium" panose="020B0603020102020204" pitchFamily="34" charset="0"/>
                          <a:ea typeface="Libre Franklin Medium"/>
                          <a:cs typeface="Libre Franklin Medium"/>
                          <a:sym typeface="Libre Franklin Medium"/>
                        </a:rPr>
                        <a:t>No</a:t>
                      </a:r>
                      <a:endParaRPr sz="1400" b="0" i="0" u="none" strike="noStrike" cap="none" dirty="0">
                        <a:latin typeface="Franklin Gothic Medium" panose="020B0603020102020204" pitchFamily="34" charset="0"/>
                        <a:ea typeface="Libre Franklin Medium"/>
                        <a:cs typeface="Libre Franklin Medium"/>
                        <a:sym typeface="Libre Franklin Medium"/>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pSp>
        <p:nvGrpSpPr>
          <p:cNvPr id="157" name="Google Shape;157;p5"/>
          <p:cNvGrpSpPr/>
          <p:nvPr/>
        </p:nvGrpSpPr>
        <p:grpSpPr>
          <a:xfrm>
            <a:off x="-2" y="5393036"/>
            <a:ext cx="9144001" cy="1440584"/>
            <a:chOff x="-4" y="1949586"/>
            <a:chExt cx="4572002" cy="600637"/>
          </a:xfrm>
        </p:grpSpPr>
        <p:sp>
          <p:nvSpPr>
            <p:cNvPr id="158" name="Google Shape;158;p5"/>
            <p:cNvSpPr/>
            <p:nvPr/>
          </p:nvSpPr>
          <p:spPr>
            <a:xfrm>
              <a:off x="-2" y="1951052"/>
              <a:ext cx="4572000" cy="59917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159" name="Google Shape;159;p5"/>
            <p:cNvSpPr/>
            <p:nvPr/>
          </p:nvSpPr>
          <p:spPr>
            <a:xfrm>
              <a:off x="-4" y="1949586"/>
              <a:ext cx="4572002" cy="583859"/>
            </a:xfrm>
            <a:prstGeom prst="rect">
              <a:avLst/>
            </a:prstGeom>
            <a:noFill/>
            <a:ln>
              <a:noFill/>
            </a:ln>
          </p:spPr>
          <p:txBody>
            <a:bodyPr spcFirstLastPara="1" wrap="square" lIns="91425" tIns="45700" rIns="91425" bIns="45700" anchor="ctr" anchorCtr="0">
              <a:spAutoFit/>
            </a:bodyPr>
            <a:lstStyle/>
            <a:p>
              <a:pPr marL="285750" marR="0" lvl="0" indent="-285750" algn="l" rtl="0">
                <a:lnSpc>
                  <a:spcPct val="100000"/>
                </a:lnSpc>
                <a:spcBef>
                  <a:spcPts val="0"/>
                </a:spcBef>
                <a:spcAft>
                  <a:spcPts val="0"/>
                </a:spcAft>
                <a:buClr>
                  <a:schemeClr val="lt1"/>
                </a:buClr>
                <a:buSzPts val="1300"/>
                <a:buFont typeface="Wingdings" pitchFamily="2" charset="2"/>
                <a:buChar char="Ø"/>
              </a:pPr>
              <a:r>
                <a:rPr lang="en-US" sz="1600" u="none" strike="noStrike" cap="none" dirty="0">
                  <a:solidFill>
                    <a:srgbClr val="FFFF00"/>
                  </a:solidFill>
                  <a:latin typeface="Franklin Gothic Medium" panose="020B0603020102020204" pitchFamily="34" charset="0"/>
                  <a:ea typeface="Libre Franklin Medium"/>
                  <a:cs typeface="Libre Franklin Medium"/>
                  <a:sym typeface="Libre Franklin Medium"/>
                </a:rPr>
                <a:t>Trigger conditions are not expected to be met to change the Port Conditions. </a:t>
              </a:r>
              <a:r>
                <a:rPr lang="en-US" sz="1600" u="none" strike="noStrike" cap="none" dirty="0">
                  <a:solidFill>
                    <a:schemeClr val="lt1"/>
                  </a:solidFill>
                  <a:latin typeface="Franklin Gothic Medium" panose="020B0603020102020204" pitchFamily="34" charset="0"/>
                  <a:ea typeface="Libre Franklin Medium"/>
                  <a:cs typeface="Libre Franklin Medium"/>
                  <a:sym typeface="Libre Franklin Medium"/>
                </a:rPr>
                <a:t>Hurricane Ian is currently making landfall in western FL.</a:t>
              </a:r>
              <a:endParaRPr sz="18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a:p>
              <a:pPr marL="285750" marR="0" lvl="0" indent="-285750" algn="l" rtl="0">
                <a:lnSpc>
                  <a:spcPct val="100000"/>
                </a:lnSpc>
                <a:spcBef>
                  <a:spcPts val="600"/>
                </a:spcBef>
                <a:spcAft>
                  <a:spcPts val="0"/>
                </a:spcAft>
                <a:buClr>
                  <a:schemeClr val="lt1"/>
                </a:buClr>
                <a:buSzPts val="1300"/>
                <a:buFont typeface="Wingdings" pitchFamily="2" charset="2"/>
                <a:buChar char="Ø"/>
              </a:pPr>
              <a:r>
                <a:rPr lang="en-US" sz="1600" u="none" strike="noStrike" cap="none" dirty="0">
                  <a:solidFill>
                    <a:schemeClr val="lt1"/>
                  </a:solidFill>
                  <a:latin typeface="Franklin Gothic Medium" panose="020B0603020102020204" pitchFamily="34" charset="0"/>
                  <a:ea typeface="Libre Franklin Medium"/>
                  <a:cs typeface="Libre Franklin Medium"/>
                  <a:sym typeface="Libre Franklin Medium"/>
                </a:rPr>
                <a:t>See the daily slides for more on winds over the next 2-3 days. </a:t>
              </a:r>
              <a:r>
                <a:rPr lang="en-US" sz="1600" u="none" strike="noStrike" cap="none" dirty="0">
                  <a:solidFill>
                    <a:srgbClr val="FFFF00"/>
                  </a:solidFill>
                  <a:latin typeface="Franklin Gothic Medium" panose="020B0603020102020204" pitchFamily="34" charset="0"/>
                  <a:ea typeface="Libre Franklin Medium"/>
                  <a:cs typeface="Libre Franklin Medium"/>
                  <a:sym typeface="Libre Franklin Medium"/>
                </a:rPr>
                <a:t>Wave heights of up to 4 feet possible at the boarding station through 3 PM today,  and Thu 6 AM – 3 PM, but not expected to cross 6’ threshold. </a:t>
              </a:r>
              <a:endParaRPr sz="1800" u="none" strike="noStrike" cap="none" dirty="0">
                <a:solidFill>
                  <a:srgbClr val="FFFF00"/>
                </a:solidFill>
                <a:latin typeface="Franklin Gothic Medium" panose="020B0603020102020204" pitchFamily="34" charset="0"/>
                <a:ea typeface="Libre Franklin Medium"/>
                <a:cs typeface="Libre Franklin Medium"/>
                <a:sym typeface="Libre Franklin Medium"/>
              </a:endParaRPr>
            </a:p>
          </p:txBody>
        </p:sp>
      </p:grpSp>
      <p:sp>
        <p:nvSpPr>
          <p:cNvPr id="160" name="Google Shape;160;p5"/>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pic>
        <p:nvPicPr>
          <p:cNvPr id="161" name="Google Shape;161;p5"/>
          <p:cNvPicPr preferRelativeResize="0"/>
          <p:nvPr/>
        </p:nvPicPr>
        <p:blipFill rotWithShape="1">
          <a:blip r:embed="rId3">
            <a:alphaModFix/>
          </a:blip>
          <a:srcRect/>
          <a:stretch/>
        </p:blipFill>
        <p:spPr>
          <a:xfrm>
            <a:off x="8117227" y="68835"/>
            <a:ext cx="965771" cy="570215"/>
          </a:xfrm>
          <a:prstGeom prst="rect">
            <a:avLst/>
          </a:prstGeom>
          <a:noFill/>
          <a:ln>
            <a:noFill/>
          </a:ln>
        </p:spPr>
      </p:pic>
      <p:sp>
        <p:nvSpPr>
          <p:cNvPr id="162" name="Google Shape;162;p5"/>
          <p:cNvSpPr txBox="1"/>
          <p:nvPr/>
        </p:nvSpPr>
        <p:spPr>
          <a:xfrm>
            <a:off x="0" y="1"/>
            <a:ext cx="6771952"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u="none" strike="noStrike" cap="none" dirty="0">
                <a:solidFill>
                  <a:schemeClr val="dk1"/>
                </a:solidFill>
                <a:latin typeface="Franklin Gothic Medium" panose="020B0603020102020204" pitchFamily="34" charset="0"/>
                <a:ea typeface="Libre Franklin Medium"/>
                <a:cs typeface="Libre Franklin Medium"/>
                <a:sym typeface="Libre Franklin Medium"/>
              </a:rPr>
              <a:t>Houston Pilots Tropical Update</a:t>
            </a:r>
            <a:endParaRPr sz="12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pic>
        <p:nvPicPr>
          <p:cNvPr id="163" name="Google Shape;163;p5"/>
          <p:cNvPicPr preferRelativeResize="0"/>
          <p:nvPr/>
        </p:nvPicPr>
        <p:blipFill rotWithShape="1">
          <a:blip r:embed="rId4">
            <a:alphaModFix/>
          </a:blip>
          <a:srcRect/>
          <a:stretch/>
        </p:blipFill>
        <p:spPr>
          <a:xfrm>
            <a:off x="6832953" y="-79224"/>
            <a:ext cx="1376739" cy="86531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168"/>
        <p:cNvGrpSpPr/>
        <p:nvPr/>
      </p:nvGrpSpPr>
      <p:grpSpPr>
        <a:xfrm>
          <a:off x="0" y="0"/>
          <a:ext cx="0" cy="0"/>
          <a:chOff x="0" y="0"/>
          <a:chExt cx="0" cy="0"/>
        </a:xfrm>
      </p:grpSpPr>
      <p:grpSp>
        <p:nvGrpSpPr>
          <p:cNvPr id="169" name="Google Shape;169;p28"/>
          <p:cNvGrpSpPr/>
          <p:nvPr/>
        </p:nvGrpSpPr>
        <p:grpSpPr>
          <a:xfrm>
            <a:off x="-30536" y="4876057"/>
            <a:ext cx="6034228" cy="2062063"/>
            <a:chOff x="-19776" y="1602277"/>
            <a:chExt cx="4578618" cy="1014707"/>
          </a:xfrm>
        </p:grpSpPr>
        <p:sp>
          <p:nvSpPr>
            <p:cNvPr id="170" name="Google Shape;170;p28"/>
            <p:cNvSpPr/>
            <p:nvPr/>
          </p:nvSpPr>
          <p:spPr>
            <a:xfrm>
              <a:off x="-19776" y="1606052"/>
              <a:ext cx="4572000" cy="98264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171" name="Google Shape;171;p28"/>
            <p:cNvSpPr/>
            <p:nvPr/>
          </p:nvSpPr>
          <p:spPr>
            <a:xfrm>
              <a:off x="-13160" y="1602277"/>
              <a:ext cx="4572002" cy="101470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n-US" sz="1600" u="none" strike="noStrike" cap="none" dirty="0">
                  <a:solidFill>
                    <a:schemeClr val="lt1"/>
                  </a:solidFill>
                  <a:latin typeface="Franklin Gothic Medium" panose="020B0603020102020204" pitchFamily="34" charset="0"/>
                  <a:ea typeface="Libre Franklin Medium"/>
                  <a:cs typeface="Libre Franklin Medium"/>
                  <a:sym typeface="Libre Franklin Medium"/>
                </a:rPr>
                <a:t>A loosely organized area of lower pressure will continue to stick around the Gulf of Mexico out through Saturday. </a:t>
              </a:r>
              <a:r>
                <a:rPr lang="en-US" sz="1600" u="none" strike="noStrike" cap="none" dirty="0">
                  <a:solidFill>
                    <a:srgbClr val="FFC000"/>
                  </a:solidFill>
                  <a:latin typeface="Franklin Gothic Medium" panose="020B0603020102020204" pitchFamily="34" charset="0"/>
                  <a:ea typeface="Libre Franklin Medium"/>
                  <a:cs typeface="Libre Franklin Medium"/>
                  <a:sym typeface="Libre Franklin Medium"/>
                </a:rPr>
                <a:t>To be clear, we are not expecting wave heights of 6+ feet or winds to meet trigger thresholds. </a:t>
              </a:r>
              <a:r>
                <a:rPr lang="en-US" sz="1600" u="none" strike="noStrike" cap="none" dirty="0">
                  <a:solidFill>
                    <a:schemeClr val="lt1"/>
                  </a:solidFill>
                  <a:latin typeface="Franklin Gothic Medium" panose="020B0603020102020204" pitchFamily="34" charset="0"/>
                  <a:ea typeface="Libre Franklin Medium"/>
                  <a:cs typeface="Libre Franklin Medium"/>
                  <a:sym typeface="Libre Franklin Medium"/>
                </a:rPr>
                <a:t>This weakly organized wave will bring some elevated winds and rain chances the next several days (more details on slides below), but looks to be out of the area by ~Saturday. Confidence is higher than normal that the highest impacts from this system looks to be rain. </a:t>
              </a:r>
              <a:endParaRPr dirty="0">
                <a:latin typeface="Franklin Gothic Medium" panose="020B0603020102020204" pitchFamily="34" charset="0"/>
              </a:endParaRPr>
            </a:p>
          </p:txBody>
        </p:sp>
      </p:grpSp>
      <p:sp>
        <p:nvSpPr>
          <p:cNvPr id="172" name="Google Shape;172;p28"/>
          <p:cNvSpPr/>
          <p:nvPr/>
        </p:nvSpPr>
        <p:spPr>
          <a:xfrm>
            <a:off x="4735748" y="918728"/>
            <a:ext cx="4361833" cy="400069"/>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chemeClr val="lt1"/>
                </a:solidFill>
                <a:latin typeface="Franklin Gothic Medium" panose="020B0603020102020204" pitchFamily="34" charset="0"/>
                <a:ea typeface="Libre Franklin Medium"/>
                <a:cs typeface="Libre Franklin Medium"/>
                <a:sym typeface="Libre Franklin Medium"/>
              </a:rPr>
              <a:t>Model Data Low Pressure Track</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sp>
        <p:nvSpPr>
          <p:cNvPr id="173" name="Google Shape;173;p28"/>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pic>
        <p:nvPicPr>
          <p:cNvPr id="174" name="Google Shape;174;p28"/>
          <p:cNvPicPr preferRelativeResize="0"/>
          <p:nvPr/>
        </p:nvPicPr>
        <p:blipFill rotWithShape="1">
          <a:blip r:embed="rId3">
            <a:alphaModFix/>
          </a:blip>
          <a:srcRect/>
          <a:stretch/>
        </p:blipFill>
        <p:spPr>
          <a:xfrm>
            <a:off x="8117227" y="68835"/>
            <a:ext cx="965771" cy="570215"/>
          </a:xfrm>
          <a:prstGeom prst="rect">
            <a:avLst/>
          </a:prstGeom>
          <a:noFill/>
          <a:ln>
            <a:noFill/>
          </a:ln>
        </p:spPr>
      </p:pic>
      <p:sp>
        <p:nvSpPr>
          <p:cNvPr id="175" name="Google Shape;175;p28"/>
          <p:cNvSpPr txBox="1"/>
          <p:nvPr/>
        </p:nvSpPr>
        <p:spPr>
          <a:xfrm>
            <a:off x="-2" y="101254"/>
            <a:ext cx="6965880"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u="none" strike="noStrike" cap="none" dirty="0">
                <a:solidFill>
                  <a:schemeClr val="dk1"/>
                </a:solidFill>
                <a:latin typeface="Franklin Gothic Medium" panose="020B0603020102020204" pitchFamily="34" charset="0"/>
                <a:ea typeface="Libre Franklin Medium"/>
                <a:cs typeface="Libre Franklin Medium"/>
                <a:sym typeface="Libre Franklin Medium"/>
              </a:rPr>
              <a:t>Weak Tropical Disturbance Update</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nvGrpSpPr>
          <p:cNvPr id="176" name="Google Shape;176;p28"/>
          <p:cNvGrpSpPr/>
          <p:nvPr/>
        </p:nvGrpSpPr>
        <p:grpSpPr>
          <a:xfrm>
            <a:off x="6161784" y="5394971"/>
            <a:ext cx="2869943" cy="902858"/>
            <a:chOff x="3137026" y="1037676"/>
            <a:chExt cx="2868909" cy="1062990"/>
          </a:xfrm>
        </p:grpSpPr>
        <p:grpSp>
          <p:nvGrpSpPr>
            <p:cNvPr id="177" name="Google Shape;177;p28"/>
            <p:cNvGrpSpPr/>
            <p:nvPr/>
          </p:nvGrpSpPr>
          <p:grpSpPr>
            <a:xfrm rot="-5400000">
              <a:off x="4140550" y="235282"/>
              <a:ext cx="862935" cy="2867834"/>
              <a:chOff x="7509253" y="1547814"/>
              <a:chExt cx="1715358" cy="2229421"/>
            </a:xfrm>
          </p:grpSpPr>
          <p:grpSp>
            <p:nvGrpSpPr>
              <p:cNvPr id="178" name="Google Shape;178;p28"/>
              <p:cNvGrpSpPr/>
              <p:nvPr/>
            </p:nvGrpSpPr>
            <p:grpSpPr>
              <a:xfrm rot="-5400000">
                <a:off x="6934729" y="2122338"/>
                <a:ext cx="2229421" cy="1080373"/>
                <a:chOff x="8718148" y="5085211"/>
                <a:chExt cx="2050444" cy="422139"/>
              </a:xfrm>
            </p:grpSpPr>
            <p:sp>
              <p:nvSpPr>
                <p:cNvPr id="179" name="Google Shape;179;p28"/>
                <p:cNvSpPr/>
                <p:nvPr/>
              </p:nvSpPr>
              <p:spPr>
                <a:xfrm>
                  <a:off x="8718148" y="5124828"/>
                  <a:ext cx="2050444" cy="380715"/>
                </a:xfrm>
                <a:prstGeom prst="rect">
                  <a:avLst/>
                </a:prstGeom>
                <a:gradFill>
                  <a:gsLst>
                    <a:gs pos="0">
                      <a:srgbClr val="00B050"/>
                    </a:gs>
                    <a:gs pos="49000">
                      <a:schemeClr val="lt1"/>
                    </a:gs>
                    <a:gs pos="100000">
                      <a:srgbClr val="FF0000"/>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180" name="Google Shape;180;p28"/>
                <p:cNvSpPr txBox="1"/>
                <p:nvPr/>
              </p:nvSpPr>
              <p:spPr>
                <a:xfrm rot="10800000">
                  <a:off x="10123525" y="5085211"/>
                  <a:ext cx="630169" cy="4221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chemeClr val="dk1"/>
                      </a:solidFill>
                      <a:latin typeface="Franklin Gothic Medium" panose="020B0603020102020204" pitchFamily="34" charset="0"/>
                      <a:ea typeface="Libre Franklin Medium"/>
                      <a:cs typeface="Libre Franklin Medium"/>
                      <a:sym typeface="Libre Franklin Medium"/>
                    </a:rPr>
                    <a:t>Above Normal</a:t>
                  </a:r>
                  <a:endParaRPr sz="1400" u="none" strike="noStrike" cap="none" dirty="0">
                    <a:solidFill>
                      <a:srgbClr val="000000"/>
                    </a:solidFill>
                    <a:latin typeface="Franklin Gothic Medium" panose="020B0603020102020204" pitchFamily="34" charset="0"/>
                    <a:sym typeface="Arial"/>
                  </a:endParaRPr>
                </a:p>
              </p:txBody>
            </p:sp>
          </p:grpSp>
          <p:pic>
            <p:nvPicPr>
              <p:cNvPr id="181" name="Google Shape;181;p28"/>
              <p:cNvPicPr preferRelativeResize="0"/>
              <p:nvPr/>
            </p:nvPicPr>
            <p:blipFill rotWithShape="1">
              <a:blip>
                <a:alphaModFix/>
              </a:blip>
              <a:srcRect/>
              <a:stretch/>
            </p:blipFill>
            <p:spPr>
              <a:xfrm rot="-5400000">
                <a:off x="8234386" y="1571311"/>
                <a:ext cx="592301" cy="1388148"/>
              </a:xfrm>
              <a:prstGeom prst="rect">
                <a:avLst/>
              </a:prstGeom>
              <a:noFill/>
              <a:ln>
                <a:noFill/>
              </a:ln>
            </p:spPr>
          </p:pic>
        </p:grpSp>
        <p:sp>
          <p:nvSpPr>
            <p:cNvPr id="182" name="Google Shape;182;p28"/>
            <p:cNvSpPr txBox="1"/>
            <p:nvPr/>
          </p:nvSpPr>
          <p:spPr>
            <a:xfrm>
              <a:off x="5091764" y="1537159"/>
              <a:ext cx="790113" cy="54349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dirty="0">
                  <a:solidFill>
                    <a:schemeClr val="dk1"/>
                  </a:solidFill>
                  <a:latin typeface="Franklin Gothic Medium" panose="020B0603020102020204" pitchFamily="34" charset="0"/>
                  <a:ea typeface="Libre Franklin Medium"/>
                  <a:cs typeface="Libre Franklin Medium"/>
                  <a:sym typeface="Libre Franklin Medium"/>
                </a:rPr>
                <a:t>Below Normal</a:t>
              </a:r>
              <a:endParaRPr sz="1400" u="none" strike="noStrike" cap="none" dirty="0">
                <a:solidFill>
                  <a:srgbClr val="000000"/>
                </a:solidFill>
                <a:latin typeface="Franklin Gothic Medium" panose="020B0603020102020204" pitchFamily="34" charset="0"/>
                <a:sym typeface="Arial"/>
              </a:endParaRPr>
            </a:p>
          </p:txBody>
        </p:sp>
        <p:grpSp>
          <p:nvGrpSpPr>
            <p:cNvPr id="183" name="Google Shape;183;p28"/>
            <p:cNvGrpSpPr/>
            <p:nvPr/>
          </p:nvGrpSpPr>
          <p:grpSpPr>
            <a:xfrm>
              <a:off x="3137026" y="1037676"/>
              <a:ext cx="2867833" cy="471026"/>
              <a:chOff x="-4" y="1873403"/>
              <a:chExt cx="4572002" cy="699675"/>
            </a:xfrm>
          </p:grpSpPr>
          <p:sp>
            <p:nvSpPr>
              <p:cNvPr id="184" name="Google Shape;184;p28"/>
              <p:cNvSpPr/>
              <p:nvPr/>
            </p:nvSpPr>
            <p:spPr>
              <a:xfrm>
                <a:off x="-1" y="1951053"/>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185" name="Google Shape;185;p28"/>
              <p:cNvSpPr/>
              <p:nvPr/>
            </p:nvSpPr>
            <p:spPr>
              <a:xfrm>
                <a:off x="-4" y="1873403"/>
                <a:ext cx="4572002" cy="6996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chemeClr val="lt1"/>
                    </a:solidFill>
                    <a:latin typeface="Franklin Gothic Medium" panose="020B0603020102020204" pitchFamily="34" charset="0"/>
                    <a:ea typeface="Libre Franklin"/>
                    <a:cs typeface="Libre Franklin"/>
                    <a:sym typeface="Libre Franklin"/>
                  </a:rPr>
                  <a:t>Confidence</a:t>
                </a:r>
                <a:endParaRPr sz="1400" u="none" strike="noStrike" cap="none" dirty="0">
                  <a:solidFill>
                    <a:srgbClr val="000000"/>
                  </a:solidFill>
                  <a:latin typeface="Franklin Gothic Medium" panose="020B0603020102020204" pitchFamily="34" charset="0"/>
                  <a:sym typeface="Arial"/>
                </a:endParaRPr>
              </a:p>
            </p:txBody>
          </p:sp>
        </p:grpSp>
      </p:grpSp>
      <p:pic>
        <p:nvPicPr>
          <p:cNvPr id="186" name="Google Shape;186;p28"/>
          <p:cNvPicPr preferRelativeResize="0"/>
          <p:nvPr/>
        </p:nvPicPr>
        <p:blipFill rotWithShape="1">
          <a:blip r:embed="rId4">
            <a:alphaModFix/>
          </a:blip>
          <a:srcRect/>
          <a:stretch/>
        </p:blipFill>
        <p:spPr>
          <a:xfrm>
            <a:off x="6832953" y="-79224"/>
            <a:ext cx="1376739" cy="865310"/>
          </a:xfrm>
          <a:prstGeom prst="rect">
            <a:avLst/>
          </a:prstGeom>
          <a:noFill/>
          <a:ln>
            <a:noFill/>
          </a:ln>
        </p:spPr>
      </p:pic>
      <p:sp>
        <p:nvSpPr>
          <p:cNvPr id="187" name="Google Shape;187;p28"/>
          <p:cNvSpPr txBox="1"/>
          <p:nvPr/>
        </p:nvSpPr>
        <p:spPr>
          <a:xfrm>
            <a:off x="10497787" y="391886"/>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dk1"/>
              </a:solidFill>
              <a:latin typeface="Franklin Gothic Medium" panose="020B0603020102020204" pitchFamily="34" charset="0"/>
              <a:ea typeface="Calibri"/>
              <a:cs typeface="Calibri"/>
              <a:sym typeface="Calibri"/>
            </a:endParaRPr>
          </a:p>
        </p:txBody>
      </p:sp>
      <p:sp>
        <p:nvSpPr>
          <p:cNvPr id="188" name="Google Shape;188;p28"/>
          <p:cNvSpPr/>
          <p:nvPr/>
        </p:nvSpPr>
        <p:spPr>
          <a:xfrm>
            <a:off x="-2532269" y="586031"/>
            <a:ext cx="1985807" cy="40011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chemeClr val="lt1"/>
                </a:solidFill>
                <a:latin typeface="Franklin Gothic Medium" panose="020B0603020102020204" pitchFamily="34" charset="0"/>
                <a:ea typeface="Libre Franklin Medium"/>
                <a:cs typeface="Libre Franklin Medium"/>
                <a:sym typeface="Libre Franklin Medium"/>
              </a:rPr>
              <a:t>European Data</a:t>
            </a:r>
            <a:endParaRPr sz="1400" u="none" strike="noStrike" cap="none">
              <a:solidFill>
                <a:srgbClr val="000000"/>
              </a:solidFill>
              <a:latin typeface="Franklin Gothic Medium" panose="020B0603020102020204" pitchFamily="34" charset="0"/>
              <a:ea typeface="Libre Franklin Medium"/>
              <a:cs typeface="Libre Franklin Medium"/>
              <a:sym typeface="Libre Franklin Medium"/>
            </a:endParaRPr>
          </a:p>
        </p:txBody>
      </p:sp>
      <p:sp>
        <p:nvSpPr>
          <p:cNvPr id="189" name="Google Shape;189;p28"/>
          <p:cNvSpPr/>
          <p:nvPr/>
        </p:nvSpPr>
        <p:spPr>
          <a:xfrm>
            <a:off x="-2491163" y="1336212"/>
            <a:ext cx="1985807" cy="40011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chemeClr val="lt1"/>
                </a:solidFill>
                <a:latin typeface="Franklin Gothic Medium" panose="020B0603020102020204" pitchFamily="34" charset="0"/>
                <a:ea typeface="Libre Franklin Medium"/>
                <a:cs typeface="Libre Franklin Medium"/>
                <a:sym typeface="Libre Franklin Medium"/>
              </a:rPr>
              <a:t>American Data</a:t>
            </a:r>
            <a:endParaRPr sz="1400" u="none" strike="noStrike" cap="none">
              <a:solidFill>
                <a:srgbClr val="000000"/>
              </a:solidFill>
              <a:latin typeface="Franklin Gothic Medium" panose="020B0603020102020204" pitchFamily="34" charset="0"/>
              <a:ea typeface="Libre Franklin Medium"/>
              <a:cs typeface="Libre Franklin Medium"/>
              <a:sym typeface="Libre Franklin Medium"/>
            </a:endParaRPr>
          </a:p>
        </p:txBody>
      </p:sp>
      <p:sp>
        <p:nvSpPr>
          <p:cNvPr id="190" name="Google Shape;190;p28"/>
          <p:cNvSpPr/>
          <p:nvPr/>
        </p:nvSpPr>
        <p:spPr>
          <a:xfrm rot="1083728">
            <a:off x="-2832987" y="2853315"/>
            <a:ext cx="1949084" cy="1012010"/>
          </a:xfrm>
          <a:prstGeom prst="ellipse">
            <a:avLst/>
          </a:prstGeom>
          <a:noFill/>
          <a:ln w="44450" cap="flat" cmpd="sng">
            <a:solidFill>
              <a:srgbClr val="FF0000"/>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pic>
        <p:nvPicPr>
          <p:cNvPr id="191" name="Google Shape;191;p28"/>
          <p:cNvPicPr preferRelativeResize="0"/>
          <p:nvPr/>
        </p:nvPicPr>
        <p:blipFill rotWithShape="1">
          <a:blip>
            <a:alphaModFix/>
          </a:blip>
          <a:srcRect/>
          <a:stretch/>
        </p:blipFill>
        <p:spPr>
          <a:xfrm>
            <a:off x="4735748" y="1651447"/>
            <a:ext cx="4171877" cy="3128907"/>
          </a:xfrm>
          <a:prstGeom prst="rect">
            <a:avLst/>
          </a:prstGeom>
          <a:noFill/>
          <a:ln>
            <a:noFill/>
          </a:ln>
        </p:spPr>
      </p:pic>
      <p:pic>
        <p:nvPicPr>
          <p:cNvPr id="192" name="Google Shape;192;p28"/>
          <p:cNvPicPr preferRelativeResize="0"/>
          <p:nvPr/>
        </p:nvPicPr>
        <p:blipFill rotWithShape="1">
          <a:blip>
            <a:alphaModFix/>
          </a:blip>
          <a:srcRect/>
          <a:stretch/>
        </p:blipFill>
        <p:spPr>
          <a:xfrm>
            <a:off x="286457" y="1678430"/>
            <a:ext cx="4046720" cy="3035040"/>
          </a:xfrm>
          <a:prstGeom prst="rect">
            <a:avLst/>
          </a:prstGeom>
          <a:noFill/>
          <a:ln>
            <a:noFill/>
          </a:ln>
        </p:spPr>
      </p:pic>
      <p:sp>
        <p:nvSpPr>
          <p:cNvPr id="193" name="Google Shape;193;p28"/>
          <p:cNvSpPr/>
          <p:nvPr/>
        </p:nvSpPr>
        <p:spPr>
          <a:xfrm>
            <a:off x="47635" y="918728"/>
            <a:ext cx="4524365" cy="400069"/>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chemeClr val="lt1"/>
                </a:solidFill>
                <a:latin typeface="Franklin Gothic Medium" panose="020B0603020102020204" pitchFamily="34" charset="0"/>
                <a:ea typeface="Libre Franklin Medium"/>
                <a:cs typeface="Libre Franklin Medium"/>
                <a:sym typeface="Libre Franklin Medium"/>
              </a:rPr>
              <a:t>Rainfall Totals The Next 7 Days</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lt2"/>
        </a:solidFill>
        <a:effectLst/>
      </p:bgPr>
    </p:bg>
    <p:spTree>
      <p:nvGrpSpPr>
        <p:cNvPr id="1" name="Shape 198"/>
        <p:cNvGrpSpPr/>
        <p:nvPr/>
      </p:nvGrpSpPr>
      <p:grpSpPr>
        <a:xfrm>
          <a:off x="0" y="0"/>
          <a:ext cx="0" cy="0"/>
          <a:chOff x="0" y="0"/>
          <a:chExt cx="0" cy="0"/>
        </a:xfrm>
      </p:grpSpPr>
      <p:grpSp>
        <p:nvGrpSpPr>
          <p:cNvPr id="200" name="Google Shape;200;p6"/>
          <p:cNvGrpSpPr/>
          <p:nvPr/>
        </p:nvGrpSpPr>
        <p:grpSpPr>
          <a:xfrm>
            <a:off x="301063" y="1432476"/>
            <a:ext cx="8396560" cy="4457291"/>
            <a:chOff x="-19778" y="1606052"/>
            <a:chExt cx="4572002" cy="982646"/>
          </a:xfrm>
        </p:grpSpPr>
        <p:sp>
          <p:nvSpPr>
            <p:cNvPr id="201" name="Google Shape;201;p6"/>
            <p:cNvSpPr/>
            <p:nvPr/>
          </p:nvSpPr>
          <p:spPr>
            <a:xfrm>
              <a:off x="-19776" y="1606052"/>
              <a:ext cx="4571999" cy="98264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202" name="Google Shape;202;p6"/>
            <p:cNvSpPr/>
            <p:nvPr/>
          </p:nvSpPr>
          <p:spPr>
            <a:xfrm>
              <a:off x="-19778" y="1953844"/>
              <a:ext cx="4572002" cy="266953"/>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900" u="none" strike="noStrike" cap="none">
                <a:solidFill>
                  <a:schemeClr val="lt1"/>
                </a:solidFill>
                <a:latin typeface="Franklin Gothic Medium" panose="020B0603020102020204" pitchFamily="34" charset="0"/>
                <a:ea typeface="Libre Franklin Medium"/>
                <a:cs typeface="Libre Franklin Medium"/>
                <a:sym typeface="Libre Franklin Medium"/>
              </a:endParaRPr>
            </a:p>
          </p:txBody>
        </p:sp>
      </p:grpSp>
      <p:sp>
        <p:nvSpPr>
          <p:cNvPr id="206" name="Google Shape;206;p6"/>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pic>
        <p:nvPicPr>
          <p:cNvPr id="207" name="Google Shape;207;p6"/>
          <p:cNvPicPr preferRelativeResize="0"/>
          <p:nvPr/>
        </p:nvPicPr>
        <p:blipFill rotWithShape="1">
          <a:blip r:embed="rId3">
            <a:alphaModFix/>
          </a:blip>
          <a:srcRect/>
          <a:stretch/>
        </p:blipFill>
        <p:spPr>
          <a:xfrm>
            <a:off x="8117227" y="68835"/>
            <a:ext cx="965771" cy="570215"/>
          </a:xfrm>
          <a:prstGeom prst="rect">
            <a:avLst/>
          </a:prstGeom>
          <a:noFill/>
          <a:ln>
            <a:noFill/>
          </a:ln>
        </p:spPr>
      </p:pic>
      <p:sp>
        <p:nvSpPr>
          <p:cNvPr id="208" name="Google Shape;208;p6"/>
          <p:cNvSpPr txBox="1"/>
          <p:nvPr/>
        </p:nvSpPr>
        <p:spPr>
          <a:xfrm>
            <a:off x="-2" y="101254"/>
            <a:ext cx="696588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3600" u="none" strike="noStrike" cap="none" dirty="0">
                <a:solidFill>
                  <a:schemeClr val="dk1"/>
                </a:solidFill>
                <a:latin typeface="Franklin Gothic Medium" panose="020B0603020102020204" pitchFamily="34" charset="0"/>
                <a:ea typeface="Libre Franklin Medium"/>
                <a:cs typeface="Libre Franklin Medium"/>
                <a:sym typeface="Libre Franklin Medium"/>
              </a:rPr>
              <a:t>Houston Pilots </a:t>
            </a:r>
            <a:r>
              <a:rPr lang="en-US" sz="3600" dirty="0">
                <a:solidFill>
                  <a:schemeClr val="dk1"/>
                </a:solidFill>
                <a:latin typeface="Franklin Gothic Medium" panose="020B0603020102020204" pitchFamily="34" charset="0"/>
                <a:ea typeface="Libre Franklin Medium"/>
                <a:cs typeface="Libre Franklin Medium"/>
                <a:sym typeface="Libre Franklin Medium"/>
              </a:rPr>
              <a:t>Visibility Report</a:t>
            </a:r>
            <a:endParaRPr sz="20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nvGrpSpPr>
          <p:cNvPr id="209" name="Google Shape;209;p6"/>
          <p:cNvGrpSpPr/>
          <p:nvPr/>
        </p:nvGrpSpPr>
        <p:grpSpPr>
          <a:xfrm>
            <a:off x="5832707" y="5914387"/>
            <a:ext cx="2868869" cy="1087331"/>
            <a:chOff x="3137026" y="1037675"/>
            <a:chExt cx="2867835" cy="1280181"/>
          </a:xfrm>
        </p:grpSpPr>
        <p:grpSp>
          <p:nvGrpSpPr>
            <p:cNvPr id="210" name="Google Shape;210;p6"/>
            <p:cNvGrpSpPr/>
            <p:nvPr/>
          </p:nvGrpSpPr>
          <p:grpSpPr>
            <a:xfrm rot="-5400000">
              <a:off x="4148294" y="461288"/>
              <a:ext cx="845300" cy="2867835"/>
              <a:chOff x="7077575" y="1546948"/>
              <a:chExt cx="1680312" cy="2229423"/>
            </a:xfrm>
          </p:grpSpPr>
          <p:grpSp>
            <p:nvGrpSpPr>
              <p:cNvPr id="211" name="Google Shape;211;p6"/>
              <p:cNvGrpSpPr/>
              <p:nvPr/>
            </p:nvGrpSpPr>
            <p:grpSpPr>
              <a:xfrm rot="-5400000">
                <a:off x="7102985" y="2121469"/>
                <a:ext cx="2229423" cy="1080381"/>
                <a:chOff x="8718944" y="5150952"/>
                <a:chExt cx="2050446" cy="422142"/>
              </a:xfrm>
            </p:grpSpPr>
            <p:sp>
              <p:nvSpPr>
                <p:cNvPr id="212" name="Google Shape;212;p6"/>
                <p:cNvSpPr/>
                <p:nvPr/>
              </p:nvSpPr>
              <p:spPr>
                <a:xfrm>
                  <a:off x="8718944" y="5184288"/>
                  <a:ext cx="2050444" cy="380715"/>
                </a:xfrm>
                <a:prstGeom prst="rect">
                  <a:avLst/>
                </a:prstGeom>
                <a:gradFill>
                  <a:gsLst>
                    <a:gs pos="0">
                      <a:srgbClr val="00B050"/>
                    </a:gs>
                    <a:gs pos="49000">
                      <a:schemeClr val="lt1"/>
                    </a:gs>
                    <a:gs pos="100000">
                      <a:srgbClr val="FF0000"/>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213" name="Google Shape;213;p6"/>
                <p:cNvSpPr txBox="1"/>
                <p:nvPr/>
              </p:nvSpPr>
              <p:spPr>
                <a:xfrm rot="10800000">
                  <a:off x="10139221" y="5150952"/>
                  <a:ext cx="630169" cy="4221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chemeClr val="dk1"/>
                      </a:solidFill>
                      <a:latin typeface="Franklin Gothic Medium" panose="020B0603020102020204" pitchFamily="34" charset="0"/>
                      <a:ea typeface="Libre Franklin Medium"/>
                      <a:cs typeface="Libre Franklin Medium"/>
                      <a:sym typeface="Libre Franklin Medium"/>
                    </a:rPr>
                    <a:t>Above Normal</a:t>
                  </a:r>
                  <a:endParaRPr sz="1400" u="none" strike="noStrike" cap="none" dirty="0">
                    <a:solidFill>
                      <a:srgbClr val="000000"/>
                    </a:solidFill>
                    <a:latin typeface="Franklin Gothic Medium" panose="020B0603020102020204" pitchFamily="34" charset="0"/>
                    <a:sym typeface="Arial"/>
                  </a:endParaRPr>
                </a:p>
              </p:txBody>
            </p:sp>
          </p:grpSp>
          <p:pic>
            <p:nvPicPr>
              <p:cNvPr id="214" name="Google Shape;214;p6"/>
              <p:cNvPicPr preferRelativeResize="0"/>
              <p:nvPr/>
            </p:nvPicPr>
            <p:blipFill rotWithShape="1">
              <a:blip>
                <a:alphaModFix/>
              </a:blip>
              <a:srcRect/>
              <a:stretch/>
            </p:blipFill>
            <p:spPr>
              <a:xfrm rot="5400000">
                <a:off x="7475500" y="2403897"/>
                <a:ext cx="592301" cy="1388152"/>
              </a:xfrm>
              <a:prstGeom prst="rect">
                <a:avLst/>
              </a:prstGeom>
              <a:noFill/>
              <a:ln>
                <a:noFill/>
              </a:ln>
            </p:spPr>
          </p:pic>
        </p:grpSp>
        <p:sp>
          <p:nvSpPr>
            <p:cNvPr id="215" name="Google Shape;215;p6"/>
            <p:cNvSpPr txBox="1"/>
            <p:nvPr/>
          </p:nvSpPr>
          <p:spPr>
            <a:xfrm>
              <a:off x="5214747" y="1473855"/>
              <a:ext cx="790113" cy="54349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dirty="0">
                  <a:solidFill>
                    <a:schemeClr val="dk1"/>
                  </a:solidFill>
                  <a:latin typeface="Franklin Gothic Medium" panose="020B0603020102020204" pitchFamily="34" charset="0"/>
                  <a:ea typeface="Libre Franklin Medium"/>
                  <a:cs typeface="Libre Franklin Medium"/>
                  <a:sym typeface="Libre Franklin Medium"/>
                </a:rPr>
                <a:t>Below Normal</a:t>
              </a:r>
              <a:endParaRPr sz="1400" u="none" strike="noStrike" cap="none" dirty="0">
                <a:solidFill>
                  <a:srgbClr val="000000"/>
                </a:solidFill>
                <a:latin typeface="Franklin Gothic Medium" panose="020B0603020102020204" pitchFamily="34" charset="0"/>
                <a:sym typeface="Arial"/>
              </a:endParaRPr>
            </a:p>
          </p:txBody>
        </p:sp>
        <p:grpSp>
          <p:nvGrpSpPr>
            <p:cNvPr id="216" name="Google Shape;216;p6"/>
            <p:cNvGrpSpPr/>
            <p:nvPr/>
          </p:nvGrpSpPr>
          <p:grpSpPr>
            <a:xfrm>
              <a:off x="3137026" y="1037675"/>
              <a:ext cx="2867833" cy="471027"/>
              <a:chOff x="-4" y="1873403"/>
              <a:chExt cx="4572002" cy="699677"/>
            </a:xfrm>
          </p:grpSpPr>
          <p:sp>
            <p:nvSpPr>
              <p:cNvPr id="217" name="Google Shape;217;p6"/>
              <p:cNvSpPr/>
              <p:nvPr/>
            </p:nvSpPr>
            <p:spPr>
              <a:xfrm>
                <a:off x="-1" y="1951053"/>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218" name="Google Shape;218;p6"/>
              <p:cNvSpPr/>
              <p:nvPr/>
            </p:nvSpPr>
            <p:spPr>
              <a:xfrm>
                <a:off x="-4" y="1873403"/>
                <a:ext cx="4572002" cy="6996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chemeClr val="lt1"/>
                    </a:solidFill>
                    <a:latin typeface="Franklin Gothic Medium" panose="020B0603020102020204" pitchFamily="34" charset="0"/>
                    <a:ea typeface="Libre Franklin"/>
                    <a:cs typeface="Libre Franklin"/>
                    <a:sym typeface="Libre Franklin"/>
                  </a:rPr>
                  <a:t>Confidence</a:t>
                </a:r>
                <a:endParaRPr sz="1400" u="none" strike="noStrike" cap="none" dirty="0">
                  <a:solidFill>
                    <a:srgbClr val="000000"/>
                  </a:solidFill>
                  <a:latin typeface="Franklin Gothic Medium" panose="020B0603020102020204" pitchFamily="34" charset="0"/>
                  <a:sym typeface="Arial"/>
                </a:endParaRPr>
              </a:p>
            </p:txBody>
          </p:sp>
        </p:grpSp>
      </p:grpSp>
      <p:pic>
        <p:nvPicPr>
          <p:cNvPr id="219" name="Google Shape;219;p6"/>
          <p:cNvPicPr preferRelativeResize="0"/>
          <p:nvPr/>
        </p:nvPicPr>
        <p:blipFill rotWithShape="1">
          <a:blip r:embed="rId4">
            <a:alphaModFix/>
          </a:blip>
          <a:srcRect/>
          <a:stretch/>
        </p:blipFill>
        <p:spPr>
          <a:xfrm>
            <a:off x="6832953" y="-79224"/>
            <a:ext cx="1376739" cy="865310"/>
          </a:xfrm>
          <a:prstGeom prst="rect">
            <a:avLst/>
          </a:prstGeom>
          <a:noFill/>
          <a:ln>
            <a:noFill/>
          </a:ln>
        </p:spPr>
      </p:pic>
      <p:sp>
        <p:nvSpPr>
          <p:cNvPr id="220" name="Google Shape;220;p6"/>
          <p:cNvSpPr txBox="1"/>
          <p:nvPr/>
        </p:nvSpPr>
        <p:spPr>
          <a:xfrm>
            <a:off x="10497787" y="391886"/>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dk1"/>
              </a:solidFill>
              <a:latin typeface="Franklin Gothic Medium" panose="020B0603020102020204" pitchFamily="34" charset="0"/>
              <a:ea typeface="Calibri"/>
              <a:cs typeface="Calibri"/>
              <a:sym typeface="Calibri"/>
            </a:endParaRPr>
          </a:p>
        </p:txBody>
      </p:sp>
      <p:sp>
        <p:nvSpPr>
          <p:cNvPr id="223" name="Google Shape;223;p6"/>
          <p:cNvSpPr txBox="1"/>
          <p:nvPr/>
        </p:nvSpPr>
        <p:spPr>
          <a:xfrm>
            <a:off x="323501" y="1580083"/>
            <a:ext cx="8292221" cy="4401164"/>
          </a:xfrm>
          <a:prstGeom prst="rect">
            <a:avLst/>
          </a:prstGeom>
          <a:noFill/>
          <a:ln>
            <a:noFill/>
          </a:ln>
        </p:spPr>
        <p:txBody>
          <a:bodyPr spcFirstLastPara="1" wrap="square" lIns="91425" tIns="45700" rIns="91425" bIns="45700" anchor="t" anchorCtr="0">
            <a:spAutoFit/>
          </a:bodyPr>
          <a:lstStyle/>
          <a:p>
            <a:pPr marL="342900" lvl="1" indent="-342900">
              <a:buClr>
                <a:schemeClr val="bg1"/>
              </a:buClr>
              <a:buFont typeface="Wingdings" pitchFamily="2" charset="2"/>
              <a:buChar char="Ø"/>
            </a:pPr>
            <a:r>
              <a:rPr lang="en-US" sz="2000" dirty="0">
                <a:solidFill>
                  <a:schemeClr val="bg1"/>
                </a:solidFill>
                <a:latin typeface="Franklin Gothic Medium" panose="020B0603020102020204" pitchFamily="34" charset="0"/>
              </a:rPr>
              <a:t>Model data continuing to struggle with this potential event; </a:t>
            </a:r>
            <a:r>
              <a:rPr lang="en-US" sz="2000" dirty="0">
                <a:solidFill>
                  <a:srgbClr val="FFFF00"/>
                </a:solidFill>
                <a:latin typeface="Franklin Gothic Medium" panose="020B0603020102020204" pitchFamily="34" charset="0"/>
              </a:rPr>
              <a:t>however the threat cannot be completely ruled out as </a:t>
            </a:r>
            <a:r>
              <a:rPr lang="en-US" sz="2000" u="sng" dirty="0">
                <a:solidFill>
                  <a:srgbClr val="FFFF00"/>
                </a:solidFill>
                <a:latin typeface="Franklin Gothic Medium" panose="020B0603020102020204" pitchFamily="34" charset="0"/>
              </a:rPr>
              <a:t>winds remain out of the SE creating more favorable conditions for sea fog.</a:t>
            </a:r>
          </a:p>
          <a:p>
            <a:pPr lvl="1">
              <a:buClr>
                <a:schemeClr val="bg1"/>
              </a:buClr>
            </a:pPr>
            <a:endParaRPr lang="en-US" sz="2000" dirty="0">
              <a:solidFill>
                <a:schemeClr val="bg1"/>
              </a:solidFill>
              <a:latin typeface="Franklin Gothic Medium" panose="020B0603020102020204" pitchFamily="34" charset="0"/>
            </a:endParaRPr>
          </a:p>
          <a:p>
            <a:pPr marL="342900" lvl="1" indent="-342900">
              <a:buClr>
                <a:schemeClr val="bg1"/>
              </a:buClr>
              <a:buFont typeface="Wingdings" pitchFamily="2" charset="2"/>
              <a:buChar char="Ø"/>
            </a:pPr>
            <a:r>
              <a:rPr lang="en-US" sz="2000" dirty="0">
                <a:solidFill>
                  <a:schemeClr val="bg1"/>
                </a:solidFill>
                <a:latin typeface="Franklin Gothic Medium" panose="020B0603020102020204" pitchFamily="34" charset="0"/>
              </a:rPr>
              <a:t>The sea fog threat is for late this evening into early tomorrow morning and is favored to be patchy in nature and locally dense at times if developed.</a:t>
            </a:r>
          </a:p>
          <a:p>
            <a:pPr lvl="1">
              <a:buClr>
                <a:schemeClr val="bg1"/>
              </a:buClr>
            </a:pPr>
            <a:endParaRPr lang="en-US" sz="2000" dirty="0">
              <a:solidFill>
                <a:schemeClr val="bg1"/>
              </a:solidFill>
              <a:latin typeface="Franklin Gothic Medium" panose="020B0603020102020204" pitchFamily="34" charset="0"/>
            </a:endParaRPr>
          </a:p>
          <a:p>
            <a:pPr marL="342900" lvl="1" indent="-342900">
              <a:buClr>
                <a:schemeClr val="bg1"/>
              </a:buClr>
              <a:buFont typeface="Wingdings" pitchFamily="2" charset="2"/>
              <a:buChar char="Ø"/>
            </a:pPr>
            <a:r>
              <a:rPr lang="en-US" sz="2000" dirty="0">
                <a:solidFill>
                  <a:schemeClr val="bg1"/>
                </a:solidFill>
                <a:latin typeface="Franklin Gothic Medium" panose="020B0603020102020204" pitchFamily="34" charset="0"/>
              </a:rPr>
              <a:t>If fog occurs, favoring the threat to begin at the Boarding Station then gradually work into the Galv. Bay.  Stations north of Morgan’s Point would have a better chance to see fog Saturday AM.</a:t>
            </a:r>
          </a:p>
          <a:p>
            <a:pPr lvl="1">
              <a:buClr>
                <a:schemeClr val="bg1"/>
              </a:buClr>
            </a:pPr>
            <a:endParaRPr lang="en-US" sz="2000" dirty="0">
              <a:solidFill>
                <a:schemeClr val="bg1"/>
              </a:solidFill>
              <a:latin typeface="Franklin Gothic Medium" panose="020B0603020102020204" pitchFamily="34" charset="0"/>
            </a:endParaRPr>
          </a:p>
          <a:p>
            <a:pPr marL="342900" lvl="1" indent="-342900">
              <a:buClr>
                <a:schemeClr val="bg1"/>
              </a:buClr>
              <a:buFont typeface="Wingdings" pitchFamily="2" charset="2"/>
              <a:buChar char="Ø"/>
            </a:pPr>
            <a:r>
              <a:rPr lang="en-US" sz="2000" dirty="0">
                <a:solidFill>
                  <a:schemeClr val="bg1"/>
                </a:solidFill>
                <a:latin typeface="Franklin Gothic Medium" panose="020B0603020102020204" pitchFamily="34" charset="0"/>
              </a:rPr>
              <a:t>Low confidence on timing, coverage and likelihood of this sea fog risk.</a:t>
            </a:r>
          </a:p>
          <a:p>
            <a:pPr marL="457200" marR="0" lvl="0" indent="-457200" algn="l" rtl="0">
              <a:lnSpc>
                <a:spcPct val="100000"/>
              </a:lnSpc>
              <a:spcBef>
                <a:spcPts val="0"/>
              </a:spcBef>
              <a:spcAft>
                <a:spcPts val="0"/>
              </a:spcAft>
              <a:buClr>
                <a:schemeClr val="bg1"/>
              </a:buClr>
              <a:buFont typeface="Wingdings" pitchFamily="2" charset="2"/>
              <a:buChar char="ü"/>
            </a:pPr>
            <a:endParaRPr sz="2000" u="none" strike="noStrike" cap="none" dirty="0">
              <a:solidFill>
                <a:schemeClr val="lt1"/>
              </a:solidFill>
              <a:latin typeface="Franklin Gothic Medium" panose="020B0603020102020204" pitchFamily="34" charset="0"/>
              <a:ea typeface="Libre Franklin Medium"/>
              <a:cs typeface="Libre Franklin Medium"/>
              <a:sym typeface="Libre Franklin Medium"/>
            </a:endParaRPr>
          </a:p>
        </p:txBody>
      </p:sp>
      <p:sp>
        <p:nvSpPr>
          <p:cNvPr id="224" name="Google Shape;224;p6"/>
          <p:cNvSpPr/>
          <p:nvPr/>
        </p:nvSpPr>
        <p:spPr>
          <a:xfrm rot="1904560">
            <a:off x="-2357065" y="2850617"/>
            <a:ext cx="505382" cy="410483"/>
          </a:xfrm>
          <a:custGeom>
            <a:avLst/>
            <a:gdLst/>
            <a:ahLst/>
            <a:cxnLst/>
            <a:rect l="l" t="t" r="r" b="b"/>
            <a:pathLst>
              <a:path w="1816384" h="698910" extrusionOk="0">
                <a:moveTo>
                  <a:pt x="20361" y="327988"/>
                </a:moveTo>
                <a:cubicBezTo>
                  <a:pt x="-84216" y="211899"/>
                  <a:pt x="233311" y="-11206"/>
                  <a:pt x="532648" y="438"/>
                </a:cubicBezTo>
                <a:cubicBezTo>
                  <a:pt x="831985" y="12082"/>
                  <a:pt x="1816385" y="145348"/>
                  <a:pt x="1816385" y="397853"/>
                </a:cubicBezTo>
                <a:cubicBezTo>
                  <a:pt x="1803402" y="674847"/>
                  <a:pt x="1459445" y="708618"/>
                  <a:pt x="1160108" y="696974"/>
                </a:cubicBezTo>
                <a:cubicBezTo>
                  <a:pt x="860771" y="685330"/>
                  <a:pt x="124938" y="444077"/>
                  <a:pt x="20361" y="327988"/>
                </a:cubicBezTo>
                <a:close/>
              </a:path>
            </a:pathLst>
          </a:custGeom>
          <a:noFill/>
          <a:ln w="381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u="none" strike="noStrike" cap="none">
              <a:solidFill>
                <a:schemeClr val="lt1"/>
              </a:solidFill>
              <a:latin typeface="Franklin Gothic Medium" panose="020B0603020102020204" pitchFamily="34" charset="0"/>
              <a:sym typeface="Arial"/>
            </a:endParaRPr>
          </a:p>
        </p:txBody>
      </p:sp>
      <p:cxnSp>
        <p:nvCxnSpPr>
          <p:cNvPr id="226" name="Google Shape;226;p6"/>
          <p:cNvCxnSpPr/>
          <p:nvPr/>
        </p:nvCxnSpPr>
        <p:spPr>
          <a:xfrm rot="10800000">
            <a:off x="-1945471" y="3718700"/>
            <a:ext cx="999485" cy="230020"/>
          </a:xfrm>
          <a:prstGeom prst="straightConnector1">
            <a:avLst/>
          </a:prstGeom>
          <a:noFill/>
          <a:ln w="76200" cap="flat" cmpd="sng">
            <a:solidFill>
              <a:schemeClr val="dk1"/>
            </a:solidFill>
            <a:prstDash val="solid"/>
            <a:round/>
            <a:headEnd type="none" w="sm" len="sm"/>
            <a:tailEnd type="triangle" w="med" len="med"/>
          </a:ln>
        </p:spPr>
      </p:cxnSp>
      <p:sp>
        <p:nvSpPr>
          <p:cNvPr id="228" name="Google Shape;228;p6"/>
          <p:cNvSpPr/>
          <p:nvPr/>
        </p:nvSpPr>
        <p:spPr>
          <a:xfrm rot="1134136">
            <a:off x="-1147298" y="2589519"/>
            <a:ext cx="1131419" cy="865980"/>
          </a:xfrm>
          <a:custGeom>
            <a:avLst/>
            <a:gdLst/>
            <a:ahLst/>
            <a:cxnLst/>
            <a:rect l="l" t="t" r="r" b="b"/>
            <a:pathLst>
              <a:path w="1068338" h="1312361" extrusionOk="0">
                <a:moveTo>
                  <a:pt x="50451" y="920066"/>
                </a:moveTo>
                <a:cubicBezTo>
                  <a:pt x="13277" y="701439"/>
                  <a:pt x="-65143" y="40638"/>
                  <a:pt x="106847" y="0"/>
                </a:cubicBezTo>
                <a:cubicBezTo>
                  <a:pt x="309053" y="32500"/>
                  <a:pt x="303360" y="650183"/>
                  <a:pt x="463608" y="806840"/>
                </a:cubicBezTo>
                <a:cubicBezTo>
                  <a:pt x="623856" y="963497"/>
                  <a:pt x="1053155" y="578080"/>
                  <a:pt x="1068338" y="939940"/>
                </a:cubicBezTo>
                <a:cubicBezTo>
                  <a:pt x="1053751" y="1302062"/>
                  <a:pt x="504380" y="1299219"/>
                  <a:pt x="329894" y="1311761"/>
                </a:cubicBezTo>
                <a:cubicBezTo>
                  <a:pt x="155408" y="1324303"/>
                  <a:pt x="87625" y="1138693"/>
                  <a:pt x="50451" y="920066"/>
                </a:cubicBezTo>
                <a:close/>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u="none" strike="noStrike" cap="none">
              <a:solidFill>
                <a:schemeClr val="lt1"/>
              </a:solidFill>
              <a:latin typeface="Franklin Gothic Medium" panose="020B0603020102020204" pitchFamily="34" charset="0"/>
              <a:sym typeface="Arial"/>
            </a:endParaRPr>
          </a:p>
        </p:txBody>
      </p:sp>
      <p:sp>
        <p:nvSpPr>
          <p:cNvPr id="229" name="Google Shape;229;p6"/>
          <p:cNvSpPr/>
          <p:nvPr/>
        </p:nvSpPr>
        <p:spPr>
          <a:xfrm rot="1134136">
            <a:off x="-1917098" y="3498433"/>
            <a:ext cx="1594081" cy="440532"/>
          </a:xfrm>
          <a:custGeom>
            <a:avLst/>
            <a:gdLst/>
            <a:ahLst/>
            <a:cxnLst/>
            <a:rect l="l" t="t" r="r" b="b"/>
            <a:pathLst>
              <a:path w="1505203" h="667610" extrusionOk="0">
                <a:moveTo>
                  <a:pt x="62173" y="521732"/>
                </a:moveTo>
                <a:cubicBezTo>
                  <a:pt x="-32150" y="413044"/>
                  <a:pt x="-29513" y="40638"/>
                  <a:pt x="142477" y="0"/>
                </a:cubicBezTo>
                <a:cubicBezTo>
                  <a:pt x="344683" y="32500"/>
                  <a:pt x="559620" y="71392"/>
                  <a:pt x="786659" y="110214"/>
                </a:cubicBezTo>
                <a:cubicBezTo>
                  <a:pt x="1013698" y="149036"/>
                  <a:pt x="1469765" y="-16783"/>
                  <a:pt x="1504710" y="232931"/>
                </a:cubicBezTo>
                <a:cubicBezTo>
                  <a:pt x="1524410" y="482718"/>
                  <a:pt x="948836" y="603997"/>
                  <a:pt x="708413" y="652130"/>
                </a:cubicBezTo>
                <a:cubicBezTo>
                  <a:pt x="467990" y="700263"/>
                  <a:pt x="156496" y="630420"/>
                  <a:pt x="62173" y="521732"/>
                </a:cubicBezTo>
                <a:close/>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u="none" strike="noStrike" cap="none">
              <a:solidFill>
                <a:schemeClr val="lt1"/>
              </a:solidFill>
              <a:latin typeface="Franklin Gothic Medium" panose="020B0603020102020204" pitchFamily="34" charset="0"/>
              <a:sym typeface="Arial"/>
            </a:endParaRPr>
          </a:p>
        </p:txBody>
      </p:sp>
      <p:cxnSp>
        <p:nvCxnSpPr>
          <p:cNvPr id="232" name="Google Shape;232;p6"/>
          <p:cNvCxnSpPr/>
          <p:nvPr/>
        </p:nvCxnSpPr>
        <p:spPr>
          <a:xfrm rot="10800000">
            <a:off x="-2385876" y="5136606"/>
            <a:ext cx="1386184" cy="200734"/>
          </a:xfrm>
          <a:prstGeom prst="straightConnector1">
            <a:avLst/>
          </a:prstGeom>
          <a:noFill/>
          <a:ln w="76200" cap="flat" cmpd="sng">
            <a:solidFill>
              <a:schemeClr val="dk1"/>
            </a:solidFill>
            <a:prstDash val="solid"/>
            <a:round/>
            <a:headEnd type="none" w="sm" len="sm"/>
            <a:tailEnd type="triangle" w="med" len="med"/>
          </a:ln>
        </p:spPr>
      </p:cxnSp>
      <p:grpSp>
        <p:nvGrpSpPr>
          <p:cNvPr id="234" name="Google Shape;234;p6"/>
          <p:cNvGrpSpPr/>
          <p:nvPr/>
        </p:nvGrpSpPr>
        <p:grpSpPr>
          <a:xfrm>
            <a:off x="-6102678" y="2218002"/>
            <a:ext cx="5726676" cy="400069"/>
            <a:chOff x="-4" y="1924774"/>
            <a:chExt cx="4572002" cy="594275"/>
          </a:xfrm>
        </p:grpSpPr>
        <p:sp>
          <p:nvSpPr>
            <p:cNvPr id="235" name="Google Shape;235;p6"/>
            <p:cNvSpPr/>
            <p:nvPr/>
          </p:nvSpPr>
          <p:spPr>
            <a:xfrm>
              <a:off x="-1" y="1951053"/>
              <a:ext cx="4571999" cy="53753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236" name="Google Shape;236;p6"/>
            <p:cNvSpPr/>
            <p:nvPr/>
          </p:nvSpPr>
          <p:spPr>
            <a:xfrm>
              <a:off x="-4" y="1924774"/>
              <a:ext cx="4572002" cy="594275"/>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chemeClr val="lt1"/>
                  </a:solidFill>
                  <a:latin typeface="Franklin Gothic Medium" panose="020B0603020102020204" pitchFamily="34" charset="0"/>
                  <a:ea typeface="Libre Franklin Medium"/>
                  <a:cs typeface="Libre Franklin Medium"/>
                  <a:sym typeface="Libre Franklin Medium"/>
                </a:rPr>
                <a:t>European Data Tracks Next 10 Days</a:t>
              </a:r>
              <a:endParaRPr sz="20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cxnSp>
        <p:nvCxnSpPr>
          <p:cNvPr id="237" name="Google Shape;237;p6"/>
          <p:cNvCxnSpPr/>
          <p:nvPr/>
        </p:nvCxnSpPr>
        <p:spPr>
          <a:xfrm rot="10800000" flipH="1">
            <a:off x="-2020631" y="4149537"/>
            <a:ext cx="1165010" cy="511411"/>
          </a:xfrm>
          <a:prstGeom prst="straightConnector1">
            <a:avLst/>
          </a:prstGeom>
          <a:noFill/>
          <a:ln w="76200" cap="flat" cmpd="sng">
            <a:solidFill>
              <a:schemeClr val="dk1"/>
            </a:solidFill>
            <a:prstDash val="solid"/>
            <a:round/>
            <a:headEnd type="none" w="sm" len="sm"/>
            <a:tailEnd type="triangle" w="med" len="med"/>
          </a:ln>
        </p:spPr>
      </p:cxnSp>
      <p:pic>
        <p:nvPicPr>
          <p:cNvPr id="238" name="Google Shape;238;p6"/>
          <p:cNvPicPr preferRelativeResize="0"/>
          <p:nvPr/>
        </p:nvPicPr>
        <p:blipFill rotWithShape="1">
          <a:blip>
            <a:alphaModFix/>
          </a:blip>
          <a:srcRect/>
          <a:stretch/>
        </p:blipFill>
        <p:spPr>
          <a:xfrm>
            <a:off x="-6141157" y="142395"/>
            <a:ext cx="5683796" cy="4262847"/>
          </a:xfrm>
          <a:prstGeom prst="rect">
            <a:avLst/>
          </a:prstGeom>
          <a:noFill/>
          <a:ln>
            <a:noFill/>
          </a:ln>
        </p:spPr>
      </p:pic>
      <p:graphicFrame>
        <p:nvGraphicFramePr>
          <p:cNvPr id="2" name="Table 6">
            <a:extLst>
              <a:ext uri="{FF2B5EF4-FFF2-40B4-BE49-F238E27FC236}">
                <a16:creationId xmlns:a16="http://schemas.microsoft.com/office/drawing/2014/main" id="{B4276912-4D2B-7155-CD21-4642789754B8}"/>
              </a:ext>
            </a:extLst>
          </p:cNvPr>
          <p:cNvGraphicFramePr>
            <a:graphicFrameLocks noGrp="1"/>
          </p:cNvGraphicFramePr>
          <p:nvPr>
            <p:extLst>
              <p:ext uri="{D42A27DB-BD31-4B8C-83A1-F6EECF244321}">
                <p14:modId xmlns:p14="http://schemas.microsoft.com/office/powerpoint/2010/main" val="3418861201"/>
              </p:ext>
            </p:extLst>
          </p:nvPr>
        </p:nvGraphicFramePr>
        <p:xfrm>
          <a:off x="301062" y="5968036"/>
          <a:ext cx="3574171" cy="741680"/>
        </p:xfrm>
        <a:graphic>
          <a:graphicData uri="http://schemas.openxmlformats.org/drawingml/2006/table">
            <a:tbl>
              <a:tblPr firstRow="1" bandRow="1"/>
              <a:tblGrid>
                <a:gridCol w="3574171">
                  <a:extLst>
                    <a:ext uri="{9D8B030D-6E8A-4147-A177-3AD203B41FA5}">
                      <a16:colId xmlns:a16="http://schemas.microsoft.com/office/drawing/2014/main" val="4284923514"/>
                    </a:ext>
                  </a:extLst>
                </a:gridCol>
              </a:tblGrid>
              <a:tr h="370840">
                <a:tc>
                  <a:txBody>
                    <a:bodyPr/>
                    <a:lstStyle/>
                    <a:p>
                      <a:pPr algn="ctr"/>
                      <a:r>
                        <a:rPr lang="en-US" sz="1800" b="0" i="0" dirty="0">
                          <a:latin typeface="Franklin Gothic Medium" panose="020B0603020102020204" pitchFamily="34" charset="0"/>
                        </a:rPr>
                        <a:t>THREAT</a:t>
                      </a:r>
                    </a:p>
                  </a:txBody>
                  <a:tcPr>
                    <a:lnT w="12700" cap="flat" cmpd="sng">
                      <a:noFill/>
                      <a:prstDash val="solid"/>
                      <a:round/>
                      <a:headEnd type="none" w="sm" len="sm"/>
                      <a:tailEnd type="none" w="sm" len="sm"/>
                    </a:lnT>
                    <a:solidFill>
                      <a:srgbClr val="161F68"/>
                    </a:solidFill>
                  </a:tcPr>
                </a:tc>
                <a:extLst>
                  <a:ext uri="{0D108BD9-81ED-4DB2-BD59-A6C34878D82A}">
                    <a16:rowId xmlns:a16="http://schemas.microsoft.com/office/drawing/2014/main" val="48991742"/>
                  </a:ext>
                </a:extLst>
              </a:tr>
              <a:tr h="370840">
                <a:tc>
                  <a:txBody>
                    <a:bodyPr/>
                    <a:lstStyle/>
                    <a:p>
                      <a:pPr algn="ctr"/>
                      <a:r>
                        <a:rPr lang="en-US" sz="1800" b="0" i="0" dirty="0">
                          <a:latin typeface="Franklin Gothic Medium" panose="020B0603020102020204" pitchFamily="34" charset="0"/>
                        </a:rPr>
                        <a:t>Low - Med</a:t>
                      </a:r>
                    </a:p>
                  </a:txBody>
                  <a:tcPr>
                    <a:solidFill>
                      <a:srgbClr val="FFFF00"/>
                    </a:solidFill>
                  </a:tcPr>
                </a:tc>
                <a:extLst>
                  <a:ext uri="{0D108BD9-81ED-4DB2-BD59-A6C34878D82A}">
                    <a16:rowId xmlns:a16="http://schemas.microsoft.com/office/drawing/2014/main" val="2623806380"/>
                  </a:ext>
                </a:extLst>
              </a:tr>
            </a:tbl>
          </a:graphicData>
        </a:graphic>
      </p:graphicFrame>
      <p:sp>
        <p:nvSpPr>
          <p:cNvPr id="3" name="Google Shape;251;p10">
            <a:extLst>
              <a:ext uri="{FF2B5EF4-FFF2-40B4-BE49-F238E27FC236}">
                <a16:creationId xmlns:a16="http://schemas.microsoft.com/office/drawing/2014/main" id="{F261C9DF-C7D1-C936-DD7A-4904E50599B3}"/>
              </a:ext>
            </a:extLst>
          </p:cNvPr>
          <p:cNvSpPr/>
          <p:nvPr/>
        </p:nvSpPr>
        <p:spPr>
          <a:xfrm>
            <a:off x="301062" y="971089"/>
            <a:ext cx="8396553" cy="400069"/>
          </a:xfrm>
          <a:prstGeom prst="rect">
            <a:avLst/>
          </a:prstGeom>
          <a:solidFill>
            <a:srgbClr val="161F68"/>
          </a:solidFill>
          <a:ln>
            <a:noFill/>
          </a:ln>
        </p:spPr>
        <p:txBody>
          <a:bodyPr spcFirstLastPara="1" wrap="square" lIns="91425" tIns="45700" rIns="91425" bIns="45700" anchor="t" anchorCtr="0">
            <a:spAutoFit/>
          </a:bodyPr>
          <a:lstStyle/>
          <a:p>
            <a:r>
              <a:rPr lang="en-US" sz="2000" dirty="0">
                <a:solidFill>
                  <a:schemeClr val="lt1"/>
                </a:solidFill>
                <a:latin typeface="Franklin Gothic Medium" panose="020B0603020102020204" pitchFamily="34" charset="0"/>
                <a:ea typeface="Libre Franklin Medium"/>
                <a:cs typeface="Libre Franklin Medium"/>
                <a:sym typeface="Libre Franklin Medium"/>
              </a:rPr>
              <a:t>REDUCED VISIBILITY RISK </a:t>
            </a:r>
            <a:r>
              <a:rPr lang="en-US" sz="1800" dirty="0">
                <a:solidFill>
                  <a:schemeClr val="lt1"/>
                </a:solidFill>
                <a:latin typeface="Franklin Gothic Medium" panose="020B0603020102020204" pitchFamily="34" charset="0"/>
                <a:ea typeface="Libre Franklin Medium"/>
                <a:cs typeface="Libre Franklin Medium"/>
                <a:sym typeface="Libre Franklin Medium"/>
              </a:rPr>
              <a:t>– Today After Sundown Through Saturday Morning</a:t>
            </a:r>
            <a:endParaRPr sz="18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lt2"/>
        </a:solidFill>
        <a:effectLst/>
      </p:bgPr>
    </p:bg>
    <p:spTree>
      <p:nvGrpSpPr>
        <p:cNvPr id="1" name="Shape 242"/>
        <p:cNvGrpSpPr/>
        <p:nvPr/>
      </p:nvGrpSpPr>
      <p:grpSpPr>
        <a:xfrm>
          <a:off x="0" y="0"/>
          <a:ext cx="0" cy="0"/>
          <a:chOff x="0" y="0"/>
          <a:chExt cx="0" cy="0"/>
        </a:xfrm>
      </p:grpSpPr>
      <p:grpSp>
        <p:nvGrpSpPr>
          <p:cNvPr id="252" name="Google Shape;252;p10"/>
          <p:cNvGrpSpPr/>
          <p:nvPr/>
        </p:nvGrpSpPr>
        <p:grpSpPr>
          <a:xfrm>
            <a:off x="7773039" y="1420042"/>
            <a:ext cx="1813541" cy="2787827"/>
            <a:chOff x="7709722" y="1547829"/>
            <a:chExt cx="1654995" cy="2243256"/>
          </a:xfrm>
        </p:grpSpPr>
        <p:grpSp>
          <p:nvGrpSpPr>
            <p:cNvPr id="253" name="Google Shape;253;p10"/>
            <p:cNvGrpSpPr/>
            <p:nvPr/>
          </p:nvGrpSpPr>
          <p:grpSpPr>
            <a:xfrm rot="-5400000">
              <a:off x="7131756" y="2125795"/>
              <a:ext cx="2229421" cy="1073490"/>
              <a:chOff x="8718148" y="5163564"/>
              <a:chExt cx="2050444" cy="419452"/>
            </a:xfrm>
          </p:grpSpPr>
          <p:sp>
            <p:nvSpPr>
              <p:cNvPr id="254" name="Google Shape;254;p10"/>
              <p:cNvSpPr/>
              <p:nvPr/>
            </p:nvSpPr>
            <p:spPr>
              <a:xfrm>
                <a:off x="8718148" y="5163564"/>
                <a:ext cx="2050444" cy="380715"/>
              </a:xfrm>
              <a:prstGeom prst="rect">
                <a:avLst/>
              </a:prstGeom>
              <a:gradFill>
                <a:gsLst>
                  <a:gs pos="0">
                    <a:srgbClr val="00B050"/>
                  </a:gs>
                  <a:gs pos="49000">
                    <a:schemeClr val="lt1"/>
                  </a:gs>
                  <a:gs pos="100000">
                    <a:srgbClr val="FF0000"/>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255" name="Google Shape;255;p10"/>
              <p:cNvSpPr txBox="1"/>
              <p:nvPr/>
            </p:nvSpPr>
            <p:spPr>
              <a:xfrm rot="5400000">
                <a:off x="10204675" y="5199065"/>
                <a:ext cx="380715" cy="387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dk1"/>
                    </a:solidFill>
                    <a:latin typeface="Franklin Gothic Medium" panose="020B0603020102020204" pitchFamily="34" charset="0"/>
                    <a:ea typeface="Libre Franklin Medium"/>
                    <a:cs typeface="Libre Franklin Medium"/>
                    <a:sym typeface="Libre Franklin Medium"/>
                  </a:rPr>
                  <a:t>Above Normal</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pic>
          <p:nvPicPr>
            <p:cNvPr id="256" name="Google Shape;256;p10"/>
            <p:cNvPicPr preferRelativeResize="0"/>
            <p:nvPr/>
          </p:nvPicPr>
          <p:blipFill rotWithShape="1">
            <a:blip>
              <a:alphaModFix/>
            </a:blip>
            <a:srcRect/>
            <a:stretch/>
          </p:blipFill>
          <p:spPr>
            <a:xfrm rot="16200000">
              <a:off x="8122188" y="2548555"/>
              <a:ext cx="1317238" cy="1167821"/>
            </a:xfrm>
            <a:prstGeom prst="rect">
              <a:avLst/>
            </a:prstGeom>
            <a:noFill/>
            <a:ln>
              <a:noFill/>
            </a:ln>
          </p:spPr>
        </p:pic>
        <p:sp>
          <p:nvSpPr>
            <p:cNvPr id="257" name="Google Shape;257;p10"/>
            <p:cNvSpPr txBox="1"/>
            <p:nvPr/>
          </p:nvSpPr>
          <p:spPr>
            <a:xfrm>
              <a:off x="7808925" y="2970441"/>
              <a:ext cx="974357" cy="4209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dk1"/>
                  </a:solidFill>
                  <a:latin typeface="Franklin Gothic Medium" panose="020B0603020102020204" pitchFamily="34" charset="0"/>
                  <a:ea typeface="Libre Franklin Medium"/>
                  <a:cs typeface="Libre Franklin Medium"/>
                  <a:sym typeface="Libre Franklin Medium"/>
                </a:rPr>
                <a:t>Below Normal</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grpSp>
        <p:nvGrpSpPr>
          <p:cNvPr id="259" name="Google Shape;259;p10"/>
          <p:cNvGrpSpPr/>
          <p:nvPr/>
        </p:nvGrpSpPr>
        <p:grpSpPr>
          <a:xfrm>
            <a:off x="7664522" y="903037"/>
            <a:ext cx="1467488" cy="400110"/>
            <a:chOff x="-4" y="1909513"/>
            <a:chExt cx="4572002" cy="594336"/>
          </a:xfrm>
        </p:grpSpPr>
        <p:sp>
          <p:nvSpPr>
            <p:cNvPr id="260" name="Google Shape;260;p10"/>
            <p:cNvSpPr/>
            <p:nvPr/>
          </p:nvSpPr>
          <p:spPr>
            <a:xfrm>
              <a:off x="-1" y="1951053"/>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261" name="Google Shape;261;p10"/>
            <p:cNvSpPr/>
            <p:nvPr/>
          </p:nvSpPr>
          <p:spPr>
            <a:xfrm>
              <a:off x="-4" y="1909513"/>
              <a:ext cx="4572002" cy="5943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chemeClr val="lt1"/>
                  </a:solidFill>
                  <a:latin typeface="Franklin Gothic Medium" panose="020B0603020102020204" pitchFamily="34" charset="0"/>
                  <a:ea typeface="Libre Franklin Medium"/>
                  <a:cs typeface="Libre Franklin Medium"/>
                  <a:sym typeface="Libre Franklin Medium"/>
                </a:rPr>
                <a:t>Confidence</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sp>
        <p:nvSpPr>
          <p:cNvPr id="262" name="Google Shape;262;p10"/>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pic>
        <p:nvPicPr>
          <p:cNvPr id="263" name="Google Shape;263;p10"/>
          <p:cNvPicPr preferRelativeResize="0"/>
          <p:nvPr/>
        </p:nvPicPr>
        <p:blipFill rotWithShape="1">
          <a:blip r:embed="rId3">
            <a:alphaModFix/>
          </a:blip>
          <a:srcRect/>
          <a:stretch/>
        </p:blipFill>
        <p:spPr>
          <a:xfrm>
            <a:off x="8117227" y="68835"/>
            <a:ext cx="965771" cy="570215"/>
          </a:xfrm>
          <a:prstGeom prst="rect">
            <a:avLst/>
          </a:prstGeom>
          <a:noFill/>
          <a:ln>
            <a:noFill/>
          </a:ln>
        </p:spPr>
      </p:pic>
      <p:sp>
        <p:nvSpPr>
          <p:cNvPr id="264" name="Google Shape;264;p10"/>
          <p:cNvSpPr txBox="1"/>
          <p:nvPr/>
        </p:nvSpPr>
        <p:spPr>
          <a:xfrm>
            <a:off x="-1" y="1"/>
            <a:ext cx="914400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u="none" strike="noStrike" cap="none" dirty="0">
                <a:solidFill>
                  <a:schemeClr val="dk1"/>
                </a:solidFill>
                <a:latin typeface="Franklin Gothic Medium" panose="020B0603020102020204" pitchFamily="34" charset="0"/>
                <a:ea typeface="Libre Franklin Medium"/>
                <a:cs typeface="Libre Franklin Medium"/>
                <a:sym typeface="Libre Franklin Medium"/>
              </a:rPr>
              <a:t>Houston Pilots Visibility Report</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pic>
        <p:nvPicPr>
          <p:cNvPr id="265" name="Google Shape;265;p10"/>
          <p:cNvPicPr preferRelativeResize="0"/>
          <p:nvPr/>
        </p:nvPicPr>
        <p:blipFill rotWithShape="1">
          <a:blip r:embed="rId4">
            <a:alphaModFix/>
          </a:blip>
          <a:srcRect/>
          <a:stretch/>
        </p:blipFill>
        <p:spPr>
          <a:xfrm>
            <a:off x="6832953" y="-79224"/>
            <a:ext cx="1376739" cy="865310"/>
          </a:xfrm>
          <a:prstGeom prst="rect">
            <a:avLst/>
          </a:prstGeom>
          <a:noFill/>
          <a:ln>
            <a:noFill/>
          </a:ln>
        </p:spPr>
      </p:pic>
      <p:grpSp>
        <p:nvGrpSpPr>
          <p:cNvPr id="2" name="Google Shape;337;p9">
            <a:extLst>
              <a:ext uri="{FF2B5EF4-FFF2-40B4-BE49-F238E27FC236}">
                <a16:creationId xmlns:a16="http://schemas.microsoft.com/office/drawing/2014/main" id="{3E2642F9-383E-1A9B-39CF-D58014D16E3C}"/>
              </a:ext>
            </a:extLst>
          </p:cNvPr>
          <p:cNvGrpSpPr/>
          <p:nvPr/>
        </p:nvGrpSpPr>
        <p:grpSpPr>
          <a:xfrm>
            <a:off x="3908190" y="4257615"/>
            <a:ext cx="5270313" cy="2600384"/>
            <a:chOff x="-32827" y="1543636"/>
            <a:chExt cx="4594705" cy="982646"/>
          </a:xfrm>
        </p:grpSpPr>
        <p:sp>
          <p:nvSpPr>
            <p:cNvPr id="3" name="Google Shape;338;p9">
              <a:extLst>
                <a:ext uri="{FF2B5EF4-FFF2-40B4-BE49-F238E27FC236}">
                  <a16:creationId xmlns:a16="http://schemas.microsoft.com/office/drawing/2014/main" id="{DE65C1AF-CD1B-8772-BC07-2DD67E11BDA3}"/>
                </a:ext>
              </a:extLst>
            </p:cNvPr>
            <p:cNvSpPr/>
            <p:nvPr/>
          </p:nvSpPr>
          <p:spPr>
            <a:xfrm>
              <a:off x="-32827" y="1543636"/>
              <a:ext cx="4572000" cy="982646"/>
            </a:xfrm>
            <a:prstGeom prst="rect">
              <a:avLst/>
            </a:prstGeom>
            <a:solidFill>
              <a:srgbClr val="00206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a:buNone/>
              </a:pPr>
              <a:endParaRPr lang="en-US" sz="2000" dirty="0">
                <a:latin typeface="Franklin Gothic Medium" panose="020B0603020102020204" pitchFamily="34" charset="0"/>
              </a:endParaRPr>
            </a:p>
          </p:txBody>
        </p:sp>
        <p:sp>
          <p:nvSpPr>
            <p:cNvPr id="4" name="Google Shape;339;p9">
              <a:extLst>
                <a:ext uri="{FF2B5EF4-FFF2-40B4-BE49-F238E27FC236}">
                  <a16:creationId xmlns:a16="http://schemas.microsoft.com/office/drawing/2014/main" id="{BA25FC4D-2D3E-56C8-D60B-DCFB3C4FB322}"/>
                </a:ext>
              </a:extLst>
            </p:cNvPr>
            <p:cNvSpPr/>
            <p:nvPr/>
          </p:nvSpPr>
          <p:spPr>
            <a:xfrm>
              <a:off x="-10124" y="1737618"/>
              <a:ext cx="4572002" cy="19592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solidFill>
                  <a:srgbClr val="FF0000"/>
                </a:solidFill>
                <a:latin typeface="Franklin Gothic Medium" panose="020B0603020102020204" pitchFamily="34" charset="0"/>
                <a:ea typeface="Libre Franklin"/>
                <a:cs typeface="Libre Franklin"/>
                <a:sym typeface="Libre Franklin"/>
              </a:endParaRPr>
            </a:p>
          </p:txBody>
        </p:sp>
      </p:grpSp>
      <p:graphicFrame>
        <p:nvGraphicFramePr>
          <p:cNvPr id="6" name="Table 6">
            <a:extLst>
              <a:ext uri="{FF2B5EF4-FFF2-40B4-BE49-F238E27FC236}">
                <a16:creationId xmlns:a16="http://schemas.microsoft.com/office/drawing/2014/main" id="{60C00A69-98DC-3801-1C91-EF7837691BCA}"/>
              </a:ext>
            </a:extLst>
          </p:cNvPr>
          <p:cNvGraphicFramePr>
            <a:graphicFrameLocks noGrp="1"/>
          </p:cNvGraphicFramePr>
          <p:nvPr>
            <p:extLst>
              <p:ext uri="{D42A27DB-BD31-4B8C-83A1-F6EECF244321}">
                <p14:modId xmlns:p14="http://schemas.microsoft.com/office/powerpoint/2010/main" val="3571926773"/>
              </p:ext>
            </p:extLst>
          </p:nvPr>
        </p:nvGraphicFramePr>
        <p:xfrm>
          <a:off x="234792" y="5099680"/>
          <a:ext cx="3564685" cy="1280160"/>
        </p:xfrm>
        <a:graphic>
          <a:graphicData uri="http://schemas.openxmlformats.org/drawingml/2006/table">
            <a:tbl>
              <a:tblPr firstRow="1" bandRow="1"/>
              <a:tblGrid>
                <a:gridCol w="2182842">
                  <a:extLst>
                    <a:ext uri="{9D8B030D-6E8A-4147-A177-3AD203B41FA5}">
                      <a16:colId xmlns:a16="http://schemas.microsoft.com/office/drawing/2014/main" val="4284923514"/>
                    </a:ext>
                  </a:extLst>
                </a:gridCol>
                <a:gridCol w="1381843">
                  <a:extLst>
                    <a:ext uri="{9D8B030D-6E8A-4147-A177-3AD203B41FA5}">
                      <a16:colId xmlns:a16="http://schemas.microsoft.com/office/drawing/2014/main" val="4230939345"/>
                    </a:ext>
                  </a:extLst>
                </a:gridCol>
              </a:tblGrid>
              <a:tr h="370840">
                <a:tc>
                  <a:txBody>
                    <a:bodyPr/>
                    <a:lstStyle/>
                    <a:p>
                      <a:pPr algn="ctr"/>
                      <a:r>
                        <a:rPr lang="en-US" sz="1800" b="0" i="0" dirty="0">
                          <a:latin typeface="Franklin Gothic Medium" panose="020B0603020102020204" pitchFamily="34" charset="0"/>
                        </a:rPr>
                        <a:t>TIMEFRAME DISCUSSED</a:t>
                      </a:r>
                    </a:p>
                  </a:txBody>
                  <a:tcPr/>
                </a:tc>
                <a:tc>
                  <a:txBody>
                    <a:bodyPr/>
                    <a:lstStyle/>
                    <a:p>
                      <a:pPr algn="ctr"/>
                      <a:r>
                        <a:rPr lang="en-US" sz="1800" b="0" i="0" dirty="0">
                          <a:latin typeface="Franklin Gothic Medium" panose="020B0603020102020204" pitchFamily="34" charset="0"/>
                        </a:rPr>
                        <a:t>THREAT</a:t>
                      </a:r>
                    </a:p>
                  </a:txBody>
                  <a:tcPr/>
                </a:tc>
                <a:extLst>
                  <a:ext uri="{0D108BD9-81ED-4DB2-BD59-A6C34878D82A}">
                    <a16:rowId xmlns:a16="http://schemas.microsoft.com/office/drawing/2014/main" val="48991742"/>
                  </a:ext>
                </a:extLst>
              </a:tr>
              <a:tr h="370840">
                <a:tc>
                  <a:txBody>
                    <a:bodyPr/>
                    <a:lstStyle/>
                    <a:p>
                      <a:pPr algn="ctr"/>
                      <a:r>
                        <a:rPr lang="en-US" sz="1400" b="0" i="0" dirty="0">
                          <a:latin typeface="Franklin Gothic Medium" panose="020B0603020102020204" pitchFamily="34" charset="0"/>
                        </a:rPr>
                        <a:t>CURRENT– Early PM</a:t>
                      </a:r>
                    </a:p>
                  </a:txBody>
                  <a:tcPr/>
                </a:tc>
                <a:tc>
                  <a:txBody>
                    <a:bodyPr/>
                    <a:lstStyle/>
                    <a:p>
                      <a:pPr algn="ctr"/>
                      <a:r>
                        <a:rPr lang="en-US" sz="1800" b="0" i="0" dirty="0">
                          <a:latin typeface="Franklin Gothic Medium" panose="020B0603020102020204" pitchFamily="34" charset="0"/>
                        </a:rPr>
                        <a:t>MEDIUM - HIGH</a:t>
                      </a:r>
                    </a:p>
                  </a:txBody>
                  <a:tcPr>
                    <a:solidFill>
                      <a:srgbClr val="FFC000"/>
                    </a:solidFill>
                  </a:tcPr>
                </a:tc>
                <a:extLst>
                  <a:ext uri="{0D108BD9-81ED-4DB2-BD59-A6C34878D82A}">
                    <a16:rowId xmlns:a16="http://schemas.microsoft.com/office/drawing/2014/main" val="2623806380"/>
                  </a:ext>
                </a:extLst>
              </a:tr>
            </a:tbl>
          </a:graphicData>
        </a:graphic>
      </p:graphicFrame>
      <p:sp>
        <p:nvSpPr>
          <p:cNvPr id="7" name="TextBox 6">
            <a:extLst>
              <a:ext uri="{FF2B5EF4-FFF2-40B4-BE49-F238E27FC236}">
                <a16:creationId xmlns:a16="http://schemas.microsoft.com/office/drawing/2014/main" id="{C95D2E9E-5A7A-965D-D973-E599CE70A856}"/>
              </a:ext>
            </a:extLst>
          </p:cNvPr>
          <p:cNvSpPr txBox="1"/>
          <p:nvPr/>
        </p:nvSpPr>
        <p:spPr>
          <a:xfrm>
            <a:off x="4082080" y="4029029"/>
            <a:ext cx="5000918" cy="2893100"/>
          </a:xfrm>
          <a:prstGeom prst="rect">
            <a:avLst/>
          </a:prstGeom>
          <a:noFill/>
        </p:spPr>
        <p:txBody>
          <a:bodyPr wrap="square" rtlCol="0">
            <a:spAutoFit/>
          </a:bodyPr>
          <a:lstStyle/>
          <a:p>
            <a:pPr marL="171450" indent="-171450">
              <a:buClr>
                <a:schemeClr val="bg1"/>
              </a:buClr>
              <a:buFont typeface="Wingdings" pitchFamily="2" charset="2"/>
              <a:buChar char="Ø"/>
            </a:pPr>
            <a:endParaRPr lang="en-US" sz="1300" b="1" dirty="0">
              <a:solidFill>
                <a:schemeClr val="bg1"/>
              </a:solidFill>
              <a:latin typeface="Franklin Gothic Medium" panose="020B0603020102020204" pitchFamily="34" charset="0"/>
            </a:endParaRPr>
          </a:p>
          <a:p>
            <a:pPr marL="171450" indent="-171450">
              <a:buClr>
                <a:schemeClr val="bg1"/>
              </a:buClr>
              <a:buFont typeface="Arial" panose="020B0604020202020204" pitchFamily="34" charset="0"/>
              <a:buChar char="•"/>
            </a:pPr>
            <a:r>
              <a:rPr lang="en-US" sz="1300" b="1" u="none" strike="noStrike" dirty="0">
                <a:solidFill>
                  <a:schemeClr val="bg1"/>
                </a:solidFill>
                <a:effectLst/>
                <a:latin typeface="Franklin Gothic Medium" panose="020B0603020102020204" pitchFamily="34" charset="0"/>
              </a:rPr>
              <a:t>A blanket of clouds aloft has allowed for fog to not lift as quickly across the N half of stations vs the S half where visibilities are much better.</a:t>
            </a:r>
          </a:p>
          <a:p>
            <a:pPr marL="171450" indent="-171450">
              <a:buClr>
                <a:schemeClr val="bg1"/>
              </a:buClr>
              <a:buFont typeface="Arial" panose="020B0604020202020204" pitchFamily="34" charset="0"/>
              <a:buChar char="•"/>
            </a:pPr>
            <a:endParaRPr lang="en-US" sz="1300" b="1" u="none" strike="noStrike" dirty="0">
              <a:solidFill>
                <a:schemeClr val="bg1"/>
              </a:solidFill>
              <a:effectLst/>
              <a:latin typeface="Franklin Gothic Medium" panose="020B0603020102020204" pitchFamily="34" charset="0"/>
            </a:endParaRPr>
          </a:p>
          <a:p>
            <a:pPr marL="171450" indent="-171450">
              <a:buClr>
                <a:schemeClr val="bg1"/>
              </a:buClr>
              <a:buFont typeface="Arial" panose="020B0604020202020204" pitchFamily="34" charset="0"/>
              <a:buChar char="•"/>
            </a:pPr>
            <a:r>
              <a:rPr lang="en-US" sz="1300" b="1" u="none" strike="noStrike" dirty="0">
                <a:solidFill>
                  <a:schemeClr val="bg1"/>
                </a:solidFill>
                <a:effectLst/>
                <a:latin typeface="Franklin Gothic Medium" panose="020B0603020102020204" pitchFamily="34" charset="0"/>
              </a:rPr>
              <a:t>Confidence on when this will lift the area is a bit lower than average as there is 0 data handling the current fog setup well.</a:t>
            </a:r>
          </a:p>
          <a:p>
            <a:pPr marL="171450" indent="-171450">
              <a:buClr>
                <a:schemeClr val="bg1"/>
              </a:buClr>
              <a:buFont typeface="Arial" panose="020B0604020202020204" pitchFamily="34" charset="0"/>
              <a:buChar char="•"/>
            </a:pPr>
            <a:endParaRPr lang="en-US" sz="1300" b="1" u="none" strike="noStrike" dirty="0">
              <a:solidFill>
                <a:schemeClr val="bg1"/>
              </a:solidFill>
              <a:effectLst/>
              <a:latin typeface="Franklin Gothic Medium" panose="020B0603020102020204" pitchFamily="34" charset="0"/>
            </a:endParaRPr>
          </a:p>
          <a:p>
            <a:pPr marL="171450" indent="-171450">
              <a:buClr>
                <a:schemeClr val="bg1"/>
              </a:buClr>
              <a:buFont typeface="Arial" panose="020B0604020202020204" pitchFamily="34" charset="0"/>
              <a:buChar char="•"/>
            </a:pPr>
            <a:r>
              <a:rPr lang="en-US" sz="1300" b="1" u="none" strike="noStrike" dirty="0">
                <a:solidFill>
                  <a:schemeClr val="bg1"/>
                </a:solidFill>
                <a:effectLst/>
                <a:latin typeface="Franklin Gothic Medium" panose="020B0603020102020204" pitchFamily="34" charset="0"/>
              </a:rPr>
              <a:t>With that said, we do think the areas outlined in blue do run the risk of continuing to see fog/ reduced visibility for at least the next 2-3 hours.</a:t>
            </a:r>
          </a:p>
          <a:p>
            <a:pPr marL="171450" indent="-171450">
              <a:buClr>
                <a:schemeClr val="bg1"/>
              </a:buClr>
              <a:buFont typeface="Arial" panose="020B0604020202020204" pitchFamily="34" charset="0"/>
              <a:buChar char="•"/>
            </a:pPr>
            <a:endParaRPr lang="en-US" sz="1300" b="1" u="none" strike="noStrike" dirty="0">
              <a:solidFill>
                <a:schemeClr val="bg1"/>
              </a:solidFill>
              <a:effectLst/>
              <a:latin typeface="Franklin Gothic Medium" panose="020B0603020102020204" pitchFamily="34" charset="0"/>
            </a:endParaRPr>
          </a:p>
          <a:p>
            <a:pPr marL="171450" indent="-171450">
              <a:buClr>
                <a:schemeClr val="bg1"/>
              </a:buClr>
              <a:buFont typeface="Arial" panose="020B0604020202020204" pitchFamily="34" charset="0"/>
              <a:buChar char="•"/>
            </a:pPr>
            <a:r>
              <a:rPr lang="en-US" sz="1300" b="1" u="none" strike="noStrike" dirty="0">
                <a:solidFill>
                  <a:schemeClr val="bg1"/>
                </a:solidFill>
                <a:effectLst/>
                <a:latin typeface="Franklin Gothic Medium" panose="020B0603020102020204" pitchFamily="34" charset="0"/>
              </a:rPr>
              <a:t>Clouds look to stick around, which will help limit sunshine in those areas and thus limit how fast fog can lift. </a:t>
            </a:r>
            <a:endParaRPr lang="en-US" sz="1300" b="1" dirty="0">
              <a:solidFill>
                <a:schemeClr val="bg1"/>
              </a:solidFill>
              <a:latin typeface="Franklin Gothic Medium" panose="020B0603020102020204" pitchFamily="34" charset="0"/>
            </a:endParaRPr>
          </a:p>
        </p:txBody>
      </p:sp>
      <p:pic>
        <p:nvPicPr>
          <p:cNvPr id="12" name="Picture 11">
            <a:extLst>
              <a:ext uri="{FF2B5EF4-FFF2-40B4-BE49-F238E27FC236}">
                <a16:creationId xmlns:a16="http://schemas.microsoft.com/office/drawing/2014/main" id="{F6198728-FD01-24B7-03F3-B32E050B658B}"/>
              </a:ext>
            </a:extLst>
          </p:cNvPr>
          <p:cNvPicPr>
            <a:picLocks noChangeAspect="1"/>
          </p:cNvPicPr>
          <p:nvPr/>
        </p:nvPicPr>
        <p:blipFill>
          <a:blip/>
          <a:stretch>
            <a:fillRect/>
          </a:stretch>
        </p:blipFill>
        <p:spPr>
          <a:xfrm>
            <a:off x="1655752" y="757633"/>
            <a:ext cx="4316477" cy="3473415"/>
          </a:xfrm>
          <a:prstGeom prst="rect">
            <a:avLst/>
          </a:prstGeom>
        </p:spPr>
      </p:pic>
    </p:spTree>
    <p:extLst>
      <p:ext uri="{BB962C8B-B14F-4D97-AF65-F5344CB8AC3E}">
        <p14:creationId xmlns:p14="http://schemas.microsoft.com/office/powerpoint/2010/main" val="3267246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lt2"/>
        </a:solidFill>
        <a:effectLst/>
      </p:bgPr>
    </p:bg>
    <p:spTree>
      <p:nvGrpSpPr>
        <p:cNvPr id="1" name="Shape 242"/>
        <p:cNvGrpSpPr/>
        <p:nvPr/>
      </p:nvGrpSpPr>
      <p:grpSpPr>
        <a:xfrm>
          <a:off x="0" y="0"/>
          <a:ext cx="0" cy="0"/>
          <a:chOff x="0" y="0"/>
          <a:chExt cx="0" cy="0"/>
        </a:xfrm>
      </p:grpSpPr>
      <p:sp>
        <p:nvSpPr>
          <p:cNvPr id="247" name="Google Shape;247;p10"/>
          <p:cNvSpPr/>
          <p:nvPr/>
        </p:nvSpPr>
        <p:spPr>
          <a:xfrm>
            <a:off x="-1" y="931007"/>
            <a:ext cx="7491108" cy="36187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grpSp>
        <p:nvGrpSpPr>
          <p:cNvPr id="249" name="Google Shape;249;p10"/>
          <p:cNvGrpSpPr/>
          <p:nvPr/>
        </p:nvGrpSpPr>
        <p:grpSpPr>
          <a:xfrm>
            <a:off x="-1053548" y="734693"/>
            <a:ext cx="369292" cy="4136336"/>
            <a:chOff x="-6029978" y="1333426"/>
            <a:chExt cx="433435" cy="6144243"/>
          </a:xfrm>
        </p:grpSpPr>
        <p:sp>
          <p:nvSpPr>
            <p:cNvPr id="250" name="Google Shape;250;p10"/>
            <p:cNvSpPr/>
            <p:nvPr/>
          </p:nvSpPr>
          <p:spPr>
            <a:xfrm rot="5400000">
              <a:off x="-8764704" y="4318216"/>
              <a:ext cx="5894179" cy="424728"/>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251" name="Google Shape;251;p10"/>
            <p:cNvSpPr/>
            <p:nvPr/>
          </p:nvSpPr>
          <p:spPr>
            <a:xfrm rot="16200000">
              <a:off x="-8706433" y="4009882"/>
              <a:ext cx="5786346" cy="433434"/>
            </a:xfrm>
            <a:prstGeom prst="rect">
              <a:avLst/>
            </a:prstGeom>
            <a:noFill/>
            <a:ln>
              <a:noFill/>
            </a:ln>
          </p:spPr>
          <p:txBody>
            <a:bodyPr spcFirstLastPara="1" wrap="square" lIns="91425" tIns="45700" rIns="91425" bIns="45700" anchor="t" anchorCtr="0">
              <a:spAutoFit/>
            </a:bodyPr>
            <a:lstStyle/>
            <a:p>
              <a:r>
                <a:rPr lang="en-US" sz="1800" dirty="0">
                  <a:solidFill>
                    <a:schemeClr val="bg1"/>
                  </a:solidFill>
                  <a:latin typeface="Franklin Gothic Medium" panose="020B0603020102020204" pitchFamily="34" charset="0"/>
                  <a:ea typeface="Libre Franklin Medium"/>
                  <a:cs typeface="Libre Franklin Medium"/>
                  <a:sym typeface="Libre Franklin Medium"/>
                </a:rPr>
                <a:t> 5 </a:t>
              </a:r>
              <a:r>
                <a:rPr lang="en-US" sz="1800" u="none" strike="noStrike" cap="none" dirty="0">
                  <a:solidFill>
                    <a:schemeClr val="bg1"/>
                  </a:solidFill>
                  <a:latin typeface="Franklin Gothic Medium" panose="020B0603020102020204" pitchFamily="34" charset="0"/>
                  <a:ea typeface="Libre Franklin Medium"/>
                  <a:cs typeface="Libre Franklin Medium"/>
                  <a:sym typeface="Libre Franklin Medium"/>
                </a:rPr>
                <a:t>AM SUN VISIBILITY</a:t>
              </a:r>
              <a:endParaRPr sz="1800" u="none" strike="noStrike" cap="none" dirty="0">
                <a:solidFill>
                  <a:schemeClr val="bg1"/>
                </a:solidFill>
                <a:latin typeface="Franklin Gothic Medium" panose="020B0603020102020204" pitchFamily="34" charset="0"/>
                <a:ea typeface="Libre Franklin Medium"/>
                <a:cs typeface="Libre Franklin Medium"/>
                <a:sym typeface="Libre Franklin Medium"/>
              </a:endParaRPr>
            </a:p>
          </p:txBody>
        </p:sp>
      </p:grpSp>
      <p:grpSp>
        <p:nvGrpSpPr>
          <p:cNvPr id="252" name="Google Shape;252;p10"/>
          <p:cNvGrpSpPr/>
          <p:nvPr/>
        </p:nvGrpSpPr>
        <p:grpSpPr>
          <a:xfrm>
            <a:off x="7837777" y="1298634"/>
            <a:ext cx="1708258" cy="2767508"/>
            <a:chOff x="7709722" y="1547829"/>
            <a:chExt cx="1558916" cy="2229421"/>
          </a:xfrm>
        </p:grpSpPr>
        <p:grpSp>
          <p:nvGrpSpPr>
            <p:cNvPr id="253" name="Google Shape;253;p10"/>
            <p:cNvGrpSpPr/>
            <p:nvPr/>
          </p:nvGrpSpPr>
          <p:grpSpPr>
            <a:xfrm rot="-5400000">
              <a:off x="7131756" y="2125795"/>
              <a:ext cx="2229421" cy="1073490"/>
              <a:chOff x="8718148" y="5163564"/>
              <a:chExt cx="2050444" cy="419452"/>
            </a:xfrm>
          </p:grpSpPr>
          <p:sp>
            <p:nvSpPr>
              <p:cNvPr id="254" name="Google Shape;254;p10"/>
              <p:cNvSpPr/>
              <p:nvPr/>
            </p:nvSpPr>
            <p:spPr>
              <a:xfrm>
                <a:off x="8718148" y="5163564"/>
                <a:ext cx="2050444" cy="380715"/>
              </a:xfrm>
              <a:prstGeom prst="rect">
                <a:avLst/>
              </a:prstGeom>
              <a:gradFill>
                <a:gsLst>
                  <a:gs pos="0">
                    <a:srgbClr val="00B050"/>
                  </a:gs>
                  <a:gs pos="49000">
                    <a:schemeClr val="lt1"/>
                  </a:gs>
                  <a:gs pos="100000">
                    <a:srgbClr val="FF0000"/>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255" name="Google Shape;255;p10"/>
              <p:cNvSpPr txBox="1"/>
              <p:nvPr/>
            </p:nvSpPr>
            <p:spPr>
              <a:xfrm rot="5400000">
                <a:off x="10204675" y="5199065"/>
                <a:ext cx="380715" cy="387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dk1"/>
                    </a:solidFill>
                    <a:latin typeface="Franklin Gothic Medium" panose="020B0603020102020204" pitchFamily="34" charset="0"/>
                    <a:ea typeface="Libre Franklin Medium"/>
                    <a:cs typeface="Libre Franklin Medium"/>
                    <a:sym typeface="Libre Franklin Medium"/>
                  </a:rPr>
                  <a:t>Above Normal</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pic>
          <p:nvPicPr>
            <p:cNvPr id="256" name="Google Shape;256;p10"/>
            <p:cNvPicPr preferRelativeResize="0"/>
            <p:nvPr/>
          </p:nvPicPr>
          <p:blipFill rotWithShape="1">
            <a:blip>
              <a:alphaModFix/>
            </a:blip>
            <a:srcRect/>
            <a:stretch/>
          </p:blipFill>
          <p:spPr>
            <a:xfrm rot="16200000">
              <a:off x="8026109" y="2349422"/>
              <a:ext cx="1317238" cy="1167821"/>
            </a:xfrm>
            <a:prstGeom prst="rect">
              <a:avLst/>
            </a:prstGeom>
            <a:noFill/>
            <a:ln>
              <a:noFill/>
            </a:ln>
          </p:spPr>
        </p:pic>
        <p:sp>
          <p:nvSpPr>
            <p:cNvPr id="257" name="Google Shape;257;p10"/>
            <p:cNvSpPr txBox="1"/>
            <p:nvPr/>
          </p:nvSpPr>
          <p:spPr>
            <a:xfrm>
              <a:off x="7808925" y="2970441"/>
              <a:ext cx="974357" cy="4209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dk1"/>
                  </a:solidFill>
                  <a:latin typeface="Franklin Gothic Medium" panose="020B0603020102020204" pitchFamily="34" charset="0"/>
                  <a:ea typeface="Libre Franklin Medium"/>
                  <a:cs typeface="Libre Franklin Medium"/>
                  <a:sym typeface="Libre Franklin Medium"/>
                </a:rPr>
                <a:t>Below Normal</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grpSp>
        <p:nvGrpSpPr>
          <p:cNvPr id="259" name="Google Shape;259;p10"/>
          <p:cNvGrpSpPr/>
          <p:nvPr/>
        </p:nvGrpSpPr>
        <p:grpSpPr>
          <a:xfrm>
            <a:off x="7664522" y="903037"/>
            <a:ext cx="1467488" cy="400110"/>
            <a:chOff x="-4" y="1909513"/>
            <a:chExt cx="4572002" cy="594336"/>
          </a:xfrm>
        </p:grpSpPr>
        <p:sp>
          <p:nvSpPr>
            <p:cNvPr id="260" name="Google Shape;260;p10"/>
            <p:cNvSpPr/>
            <p:nvPr/>
          </p:nvSpPr>
          <p:spPr>
            <a:xfrm>
              <a:off x="-1" y="1951053"/>
              <a:ext cx="4571999" cy="53753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sp>
          <p:nvSpPr>
            <p:cNvPr id="261" name="Google Shape;261;p10"/>
            <p:cNvSpPr/>
            <p:nvPr/>
          </p:nvSpPr>
          <p:spPr>
            <a:xfrm>
              <a:off x="-4" y="1909513"/>
              <a:ext cx="4572002" cy="5943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chemeClr val="lt1"/>
                  </a:solidFill>
                  <a:latin typeface="Franklin Gothic Medium" panose="020B0603020102020204" pitchFamily="34" charset="0"/>
                  <a:ea typeface="Libre Franklin Medium"/>
                  <a:cs typeface="Libre Franklin Medium"/>
                  <a:sym typeface="Libre Franklin Medium"/>
                </a:rPr>
                <a:t>Confidence</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grpSp>
      <p:sp>
        <p:nvSpPr>
          <p:cNvPr id="262" name="Google Shape;262;p10"/>
          <p:cNvSpPr/>
          <p:nvPr/>
        </p:nvSpPr>
        <p:spPr>
          <a:xfrm>
            <a:off x="0" y="0"/>
            <a:ext cx="9144000" cy="707886"/>
          </a:xfrm>
          <a:prstGeom prst="rect">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lt1"/>
              </a:solidFill>
              <a:latin typeface="Franklin Gothic Medium" panose="020B0603020102020204" pitchFamily="34" charset="0"/>
              <a:ea typeface="Calibri"/>
              <a:cs typeface="Calibri"/>
              <a:sym typeface="Calibri"/>
            </a:endParaRPr>
          </a:p>
        </p:txBody>
      </p:sp>
      <p:pic>
        <p:nvPicPr>
          <p:cNvPr id="263" name="Google Shape;263;p10"/>
          <p:cNvPicPr preferRelativeResize="0"/>
          <p:nvPr/>
        </p:nvPicPr>
        <p:blipFill rotWithShape="1">
          <a:blip r:embed="rId3">
            <a:alphaModFix/>
          </a:blip>
          <a:srcRect/>
          <a:stretch/>
        </p:blipFill>
        <p:spPr>
          <a:xfrm>
            <a:off x="8117227" y="68835"/>
            <a:ext cx="965771" cy="570215"/>
          </a:xfrm>
          <a:prstGeom prst="rect">
            <a:avLst/>
          </a:prstGeom>
          <a:noFill/>
          <a:ln>
            <a:noFill/>
          </a:ln>
        </p:spPr>
      </p:pic>
      <p:sp>
        <p:nvSpPr>
          <p:cNvPr id="264" name="Google Shape;264;p10"/>
          <p:cNvSpPr txBox="1"/>
          <p:nvPr/>
        </p:nvSpPr>
        <p:spPr>
          <a:xfrm>
            <a:off x="-1" y="1"/>
            <a:ext cx="914400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u="none" strike="noStrike" cap="none" dirty="0">
                <a:solidFill>
                  <a:schemeClr val="dk1"/>
                </a:solidFill>
                <a:latin typeface="Franklin Gothic Medium" panose="020B0603020102020204" pitchFamily="34" charset="0"/>
                <a:ea typeface="Libre Franklin Medium"/>
                <a:cs typeface="Libre Franklin Medium"/>
                <a:sym typeface="Libre Franklin Medium"/>
              </a:rPr>
              <a:t>Houston Pilots Visibility Report</a:t>
            </a:r>
            <a:endParaRPr sz="14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pic>
        <p:nvPicPr>
          <p:cNvPr id="265" name="Google Shape;265;p10"/>
          <p:cNvPicPr preferRelativeResize="0"/>
          <p:nvPr/>
        </p:nvPicPr>
        <p:blipFill rotWithShape="1">
          <a:blip r:embed="rId4">
            <a:alphaModFix/>
          </a:blip>
          <a:srcRect/>
          <a:stretch/>
        </p:blipFill>
        <p:spPr>
          <a:xfrm>
            <a:off x="6832953" y="-79224"/>
            <a:ext cx="1376739" cy="865310"/>
          </a:xfrm>
          <a:prstGeom prst="rect">
            <a:avLst/>
          </a:prstGeom>
          <a:noFill/>
          <a:ln>
            <a:noFill/>
          </a:ln>
        </p:spPr>
      </p:pic>
      <p:grpSp>
        <p:nvGrpSpPr>
          <p:cNvPr id="2" name="Google Shape;337;p9">
            <a:extLst>
              <a:ext uri="{FF2B5EF4-FFF2-40B4-BE49-F238E27FC236}">
                <a16:creationId xmlns:a16="http://schemas.microsoft.com/office/drawing/2014/main" id="{3E2642F9-383E-1A9B-39CF-D58014D16E3C}"/>
              </a:ext>
            </a:extLst>
          </p:cNvPr>
          <p:cNvGrpSpPr/>
          <p:nvPr/>
        </p:nvGrpSpPr>
        <p:grpSpPr>
          <a:xfrm>
            <a:off x="3908190" y="4257615"/>
            <a:ext cx="5270313" cy="2600384"/>
            <a:chOff x="-32827" y="1543636"/>
            <a:chExt cx="4594705" cy="982646"/>
          </a:xfrm>
        </p:grpSpPr>
        <p:sp>
          <p:nvSpPr>
            <p:cNvPr id="3" name="Google Shape;338;p9">
              <a:extLst>
                <a:ext uri="{FF2B5EF4-FFF2-40B4-BE49-F238E27FC236}">
                  <a16:creationId xmlns:a16="http://schemas.microsoft.com/office/drawing/2014/main" id="{DE65C1AF-CD1B-8772-BC07-2DD67E11BDA3}"/>
                </a:ext>
              </a:extLst>
            </p:cNvPr>
            <p:cNvSpPr/>
            <p:nvPr/>
          </p:nvSpPr>
          <p:spPr>
            <a:xfrm>
              <a:off x="-32827" y="1543636"/>
              <a:ext cx="4572000" cy="982646"/>
            </a:xfrm>
            <a:prstGeom prst="rect">
              <a:avLst/>
            </a:prstGeom>
            <a:solidFill>
              <a:srgbClr val="00206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a:buNone/>
              </a:pPr>
              <a:endParaRPr lang="en-US" sz="2000" dirty="0">
                <a:latin typeface="Franklin Gothic Medium" panose="020B0603020102020204" pitchFamily="34" charset="0"/>
              </a:endParaRPr>
            </a:p>
          </p:txBody>
        </p:sp>
        <p:sp>
          <p:nvSpPr>
            <p:cNvPr id="4" name="Google Shape;339;p9">
              <a:extLst>
                <a:ext uri="{FF2B5EF4-FFF2-40B4-BE49-F238E27FC236}">
                  <a16:creationId xmlns:a16="http://schemas.microsoft.com/office/drawing/2014/main" id="{BA25FC4D-2D3E-56C8-D60B-DCFB3C4FB322}"/>
                </a:ext>
              </a:extLst>
            </p:cNvPr>
            <p:cNvSpPr/>
            <p:nvPr/>
          </p:nvSpPr>
          <p:spPr>
            <a:xfrm>
              <a:off x="-10124" y="1737618"/>
              <a:ext cx="4572002" cy="19592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solidFill>
                  <a:srgbClr val="FF0000"/>
                </a:solidFill>
                <a:latin typeface="Franklin Gothic Medium" panose="020B0603020102020204" pitchFamily="34" charset="0"/>
                <a:ea typeface="Libre Franklin"/>
                <a:cs typeface="Libre Franklin"/>
                <a:sym typeface="Libre Franklin"/>
              </a:endParaRPr>
            </a:p>
          </p:txBody>
        </p:sp>
      </p:grpSp>
      <p:graphicFrame>
        <p:nvGraphicFramePr>
          <p:cNvPr id="6" name="Table 6">
            <a:extLst>
              <a:ext uri="{FF2B5EF4-FFF2-40B4-BE49-F238E27FC236}">
                <a16:creationId xmlns:a16="http://schemas.microsoft.com/office/drawing/2014/main" id="{60C00A69-98DC-3801-1C91-EF7837691BCA}"/>
              </a:ext>
            </a:extLst>
          </p:cNvPr>
          <p:cNvGraphicFramePr>
            <a:graphicFrameLocks noGrp="1"/>
          </p:cNvGraphicFramePr>
          <p:nvPr>
            <p:extLst>
              <p:ext uri="{D42A27DB-BD31-4B8C-83A1-F6EECF244321}">
                <p14:modId xmlns:p14="http://schemas.microsoft.com/office/powerpoint/2010/main" val="553768542"/>
              </p:ext>
            </p:extLst>
          </p:nvPr>
        </p:nvGraphicFramePr>
        <p:xfrm>
          <a:off x="234792" y="5099680"/>
          <a:ext cx="3564685" cy="1010920"/>
        </p:xfrm>
        <a:graphic>
          <a:graphicData uri="http://schemas.openxmlformats.org/drawingml/2006/table">
            <a:tbl>
              <a:tblPr firstRow="1" bandRow="1"/>
              <a:tblGrid>
                <a:gridCol w="2182842">
                  <a:extLst>
                    <a:ext uri="{9D8B030D-6E8A-4147-A177-3AD203B41FA5}">
                      <a16:colId xmlns:a16="http://schemas.microsoft.com/office/drawing/2014/main" val="4284923514"/>
                    </a:ext>
                  </a:extLst>
                </a:gridCol>
                <a:gridCol w="1381843">
                  <a:extLst>
                    <a:ext uri="{9D8B030D-6E8A-4147-A177-3AD203B41FA5}">
                      <a16:colId xmlns:a16="http://schemas.microsoft.com/office/drawing/2014/main" val="4230939345"/>
                    </a:ext>
                  </a:extLst>
                </a:gridCol>
              </a:tblGrid>
              <a:tr h="370840">
                <a:tc>
                  <a:txBody>
                    <a:bodyPr/>
                    <a:lstStyle/>
                    <a:p>
                      <a:pPr algn="ctr"/>
                      <a:r>
                        <a:rPr lang="en-US" sz="1800" b="0" i="0" dirty="0">
                          <a:latin typeface="Franklin Gothic Medium" panose="020B0603020102020204" pitchFamily="34" charset="0"/>
                        </a:rPr>
                        <a:t>TIMEFRAME DISCUSSED</a:t>
                      </a:r>
                    </a:p>
                  </a:txBody>
                  <a:tcPr/>
                </a:tc>
                <a:tc>
                  <a:txBody>
                    <a:bodyPr/>
                    <a:lstStyle/>
                    <a:p>
                      <a:pPr algn="ctr"/>
                      <a:r>
                        <a:rPr lang="en-US" sz="1800" b="0" i="0" dirty="0">
                          <a:latin typeface="Franklin Gothic Medium" panose="020B0603020102020204" pitchFamily="34" charset="0"/>
                        </a:rPr>
                        <a:t>THREAT</a:t>
                      </a:r>
                    </a:p>
                  </a:txBody>
                  <a:tcPr/>
                </a:tc>
                <a:extLst>
                  <a:ext uri="{0D108BD9-81ED-4DB2-BD59-A6C34878D82A}">
                    <a16:rowId xmlns:a16="http://schemas.microsoft.com/office/drawing/2014/main" val="48991742"/>
                  </a:ext>
                </a:extLst>
              </a:tr>
              <a:tr h="370840">
                <a:tc>
                  <a:txBody>
                    <a:bodyPr/>
                    <a:lstStyle/>
                    <a:p>
                      <a:pPr algn="ctr"/>
                      <a:r>
                        <a:rPr lang="en-US" sz="1400" b="0" i="0" dirty="0">
                          <a:latin typeface="Franklin Gothic Medium" panose="020B0603020102020204" pitchFamily="34" charset="0"/>
                        </a:rPr>
                        <a:t>9 PM SAT – 12 AM SUN</a:t>
                      </a:r>
                    </a:p>
                  </a:txBody>
                  <a:tcPr/>
                </a:tc>
                <a:tc>
                  <a:txBody>
                    <a:bodyPr/>
                    <a:lstStyle/>
                    <a:p>
                      <a:pPr algn="ctr"/>
                      <a:r>
                        <a:rPr lang="en-US" sz="1800" b="0" i="0" dirty="0">
                          <a:latin typeface="Franklin Gothic Medium" panose="020B0603020102020204" pitchFamily="34" charset="0"/>
                        </a:rPr>
                        <a:t>Low</a:t>
                      </a:r>
                    </a:p>
                  </a:txBody>
                  <a:tcPr>
                    <a:solidFill>
                      <a:srgbClr val="FFC000"/>
                    </a:solidFill>
                  </a:tcPr>
                </a:tc>
                <a:extLst>
                  <a:ext uri="{0D108BD9-81ED-4DB2-BD59-A6C34878D82A}">
                    <a16:rowId xmlns:a16="http://schemas.microsoft.com/office/drawing/2014/main" val="2623806380"/>
                  </a:ext>
                </a:extLst>
              </a:tr>
            </a:tbl>
          </a:graphicData>
        </a:graphic>
      </p:graphicFrame>
      <p:sp>
        <p:nvSpPr>
          <p:cNvPr id="7" name="TextBox 6">
            <a:extLst>
              <a:ext uri="{FF2B5EF4-FFF2-40B4-BE49-F238E27FC236}">
                <a16:creationId xmlns:a16="http://schemas.microsoft.com/office/drawing/2014/main" id="{C95D2E9E-5A7A-965D-D973-E599CE70A856}"/>
              </a:ext>
            </a:extLst>
          </p:cNvPr>
          <p:cNvSpPr txBox="1"/>
          <p:nvPr/>
        </p:nvSpPr>
        <p:spPr>
          <a:xfrm>
            <a:off x="4013187" y="4304533"/>
            <a:ext cx="5000918" cy="2785378"/>
          </a:xfrm>
          <a:prstGeom prst="rect">
            <a:avLst/>
          </a:prstGeom>
          <a:noFill/>
        </p:spPr>
        <p:txBody>
          <a:bodyPr wrap="square" rtlCol="0">
            <a:spAutoFit/>
          </a:bodyPr>
          <a:lstStyle/>
          <a:p>
            <a:pPr marL="171450" indent="-171450">
              <a:buClr>
                <a:schemeClr val="bg1"/>
              </a:buClr>
              <a:buFont typeface="Wingdings" pitchFamily="2" charset="2"/>
              <a:buChar char="Ø"/>
            </a:pPr>
            <a:r>
              <a:rPr lang="en-US" sz="1150" dirty="0">
                <a:solidFill>
                  <a:schemeClr val="bg1"/>
                </a:solidFill>
                <a:latin typeface="Franklin Gothic Medium" panose="020B0603020102020204" pitchFamily="34" charset="0"/>
              </a:rPr>
              <a:t>Low end risk for patchy fog development Sat. PM into Sun. AM as showers/storms work through the area. With that being said, favoring heavy rain to be the main cause for reduced visibility as we get into the early Sunday AM hours.</a:t>
            </a:r>
          </a:p>
          <a:p>
            <a:pPr>
              <a:buClr>
                <a:schemeClr val="bg1"/>
              </a:buClr>
            </a:pPr>
            <a:endParaRPr lang="en-US" sz="1150" dirty="0">
              <a:solidFill>
                <a:schemeClr val="bg1"/>
              </a:solidFill>
              <a:latin typeface="Franklin Gothic Medium" panose="020B0603020102020204" pitchFamily="34" charset="0"/>
            </a:endParaRPr>
          </a:p>
          <a:p>
            <a:pPr marL="171450" indent="-171450">
              <a:buClr>
                <a:schemeClr val="bg1"/>
              </a:buClr>
              <a:buFont typeface="Wingdings" pitchFamily="2" charset="2"/>
              <a:buChar char="Ø"/>
            </a:pPr>
            <a:r>
              <a:rPr lang="en-US" sz="1150" dirty="0">
                <a:solidFill>
                  <a:schemeClr val="bg1"/>
                </a:solidFill>
                <a:latin typeface="Franklin Gothic Medium" panose="020B0603020102020204" pitchFamily="34" charset="0"/>
              </a:rPr>
              <a:t>Favoring the area at “greatest risk” for fog development to be between stations 63/64 and Morgan’s Point (mainly for stations within the northern half of the Bay.)</a:t>
            </a:r>
          </a:p>
          <a:p>
            <a:pPr marL="171450" indent="-171450">
              <a:buClr>
                <a:schemeClr val="bg1"/>
              </a:buClr>
              <a:buFont typeface="Wingdings" pitchFamily="2" charset="2"/>
              <a:buChar char="Ø"/>
            </a:pPr>
            <a:endParaRPr lang="en-US" sz="1150" dirty="0">
              <a:solidFill>
                <a:schemeClr val="bg1"/>
              </a:solidFill>
              <a:latin typeface="Franklin Gothic Medium" panose="020B0603020102020204" pitchFamily="34" charset="0"/>
            </a:endParaRPr>
          </a:p>
          <a:p>
            <a:pPr marL="171450" indent="-171450">
              <a:buClr>
                <a:schemeClr val="bg1"/>
              </a:buClr>
              <a:buFont typeface="Wingdings" pitchFamily="2" charset="2"/>
              <a:buChar char="Ø"/>
            </a:pPr>
            <a:r>
              <a:rPr lang="en-US" sz="1150" dirty="0">
                <a:solidFill>
                  <a:schemeClr val="bg1"/>
                </a:solidFill>
                <a:latin typeface="Franklin Gothic Medium" panose="020B0603020102020204" pitchFamily="34" charset="0"/>
              </a:rPr>
              <a:t>Any fog that develops could temporarily reduce visibility down to 3 – 5 miles.</a:t>
            </a:r>
          </a:p>
          <a:p>
            <a:pPr marL="171450" indent="-171450">
              <a:buClr>
                <a:schemeClr val="bg1"/>
              </a:buClr>
              <a:buFont typeface="Wingdings" pitchFamily="2" charset="2"/>
              <a:buChar char="Ø"/>
            </a:pPr>
            <a:endParaRPr lang="en-US" sz="1150" dirty="0">
              <a:solidFill>
                <a:schemeClr val="bg1"/>
              </a:solidFill>
              <a:latin typeface="Franklin Gothic Medium" panose="020B0603020102020204" pitchFamily="34" charset="0"/>
            </a:endParaRPr>
          </a:p>
          <a:p>
            <a:pPr marL="171450" indent="-171450">
              <a:buClr>
                <a:schemeClr val="bg1"/>
              </a:buClr>
              <a:buFont typeface="Wingdings" pitchFamily="2" charset="2"/>
              <a:buChar char="Ø"/>
            </a:pPr>
            <a:r>
              <a:rPr lang="en-US" sz="1150" dirty="0">
                <a:solidFill>
                  <a:schemeClr val="bg1"/>
                </a:solidFill>
                <a:latin typeface="Franklin Gothic Medium" panose="020B0603020102020204" pitchFamily="34" charset="0"/>
              </a:rPr>
              <a:t>Lower confidence for likelihood of fog development as not all models show this threat.</a:t>
            </a:r>
          </a:p>
          <a:p>
            <a:pPr marL="171450" indent="-171450">
              <a:buClr>
                <a:schemeClr val="bg1"/>
              </a:buClr>
              <a:buFont typeface="Wingdings" pitchFamily="2" charset="2"/>
              <a:buChar char="Ø"/>
            </a:pPr>
            <a:endParaRPr lang="en-US" dirty="0">
              <a:solidFill>
                <a:schemeClr val="bg1"/>
              </a:solidFill>
              <a:latin typeface="Franklin Gothic Medium" panose="020B0603020102020204" pitchFamily="34" charset="0"/>
            </a:endParaRPr>
          </a:p>
        </p:txBody>
      </p:sp>
      <p:sp>
        <p:nvSpPr>
          <p:cNvPr id="5" name="Google Shape;248;p10">
            <a:extLst>
              <a:ext uri="{FF2B5EF4-FFF2-40B4-BE49-F238E27FC236}">
                <a16:creationId xmlns:a16="http://schemas.microsoft.com/office/drawing/2014/main" id="{52540474-3644-484E-7587-B7BF0FAD7BF3}"/>
              </a:ext>
            </a:extLst>
          </p:cNvPr>
          <p:cNvSpPr/>
          <p:nvPr/>
        </p:nvSpPr>
        <p:spPr>
          <a:xfrm>
            <a:off x="2529331" y="928398"/>
            <a:ext cx="254029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dirty="0">
                <a:solidFill>
                  <a:schemeClr val="lt1"/>
                </a:solidFill>
                <a:latin typeface="Franklin Gothic Medium" panose="020B0603020102020204" pitchFamily="34" charset="0"/>
                <a:ea typeface="Libre Franklin Medium"/>
                <a:cs typeface="Libre Franklin Medium"/>
                <a:sym typeface="Libre Franklin Medium"/>
              </a:rPr>
              <a:t> 10 P</a:t>
            </a:r>
            <a:r>
              <a:rPr lang="en-US" sz="1800" u="none" strike="noStrike" cap="none" dirty="0">
                <a:solidFill>
                  <a:schemeClr val="lt1"/>
                </a:solidFill>
                <a:latin typeface="Franklin Gothic Medium" panose="020B0603020102020204" pitchFamily="34" charset="0"/>
                <a:ea typeface="Libre Franklin Medium"/>
                <a:cs typeface="Libre Franklin Medium"/>
                <a:sym typeface="Libre Franklin Medium"/>
              </a:rPr>
              <a:t>M </a:t>
            </a:r>
            <a:r>
              <a:rPr lang="en-US" sz="1800" dirty="0">
                <a:solidFill>
                  <a:schemeClr val="lt1"/>
                </a:solidFill>
                <a:latin typeface="Franklin Gothic Medium" panose="020B0603020102020204" pitchFamily="34" charset="0"/>
                <a:ea typeface="Libre Franklin Medium"/>
                <a:cs typeface="Libre Franklin Medium"/>
                <a:sym typeface="Libre Franklin Medium"/>
              </a:rPr>
              <a:t>SAT</a:t>
            </a:r>
            <a:r>
              <a:rPr lang="en-US" sz="1800" u="none" strike="noStrike" cap="none" dirty="0">
                <a:solidFill>
                  <a:schemeClr val="lt1"/>
                </a:solidFill>
                <a:latin typeface="Franklin Gothic Medium" panose="020B0603020102020204" pitchFamily="34" charset="0"/>
                <a:ea typeface="Libre Franklin Medium"/>
                <a:cs typeface="Libre Franklin Medium"/>
                <a:sym typeface="Libre Franklin Medium"/>
              </a:rPr>
              <a:t> VISIBILITY</a:t>
            </a:r>
            <a:endParaRPr sz="1200" u="none" strike="noStrike" cap="none" dirty="0">
              <a:solidFill>
                <a:srgbClr val="000000"/>
              </a:solidFill>
              <a:latin typeface="Franklin Gothic Medium" panose="020B0603020102020204" pitchFamily="34" charset="0"/>
              <a:ea typeface="Libre Franklin Medium"/>
              <a:cs typeface="Libre Franklin Medium"/>
              <a:sym typeface="Libre Franklin Medium"/>
            </a:endParaRPr>
          </a:p>
        </p:txBody>
      </p:sp>
      <p:pic>
        <p:nvPicPr>
          <p:cNvPr id="10" name="Picture 9">
            <a:extLst>
              <a:ext uri="{FF2B5EF4-FFF2-40B4-BE49-F238E27FC236}">
                <a16:creationId xmlns:a16="http://schemas.microsoft.com/office/drawing/2014/main" id="{B5F28D87-5E9E-66C8-A93B-5FCE0ECA8DDC}"/>
              </a:ext>
            </a:extLst>
          </p:cNvPr>
          <p:cNvPicPr>
            <a:picLocks noChangeAspect="1"/>
          </p:cNvPicPr>
          <p:nvPr/>
        </p:nvPicPr>
        <p:blipFill>
          <a:blip/>
          <a:srcRect/>
          <a:stretch/>
        </p:blipFill>
        <p:spPr>
          <a:xfrm>
            <a:off x="1804203" y="1321733"/>
            <a:ext cx="3849389" cy="288704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2492</Words>
  <Application>Microsoft Macintosh PowerPoint</Application>
  <PresentationFormat>On-screen Show (4:3)</PresentationFormat>
  <Paragraphs>278</Paragraphs>
  <Slides>17</Slides>
  <Notes>17</Notes>
  <HiddenSlides>8</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Franklin Gothic Medium</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Will Danby</cp:lastModifiedBy>
  <cp:revision>6</cp:revision>
  <dcterms:modified xsi:type="dcterms:W3CDTF">2023-01-31T20:25:25Z</dcterms:modified>
</cp:coreProperties>
</file>