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71" r:id="rId7"/>
    <p:sldId id="261" r:id="rId8"/>
    <p:sldId id="265" r:id="rId9"/>
    <p:sldId id="262" r:id="rId10"/>
    <p:sldId id="263" r:id="rId11"/>
    <p:sldId id="264" r:id="rId12"/>
    <p:sldId id="266" r:id="rId13"/>
    <p:sldId id="272" r:id="rId14"/>
    <p:sldId id="267" r:id="rId15"/>
    <p:sldId id="268" r:id="rId16"/>
    <p:sldId id="270"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Franklin Gothic Medium" panose="020B0603020102020204" pitchFamily="34" charset="0"/>
      <p:regular r:id="rId23"/>
      <p:italic r:id="rId24"/>
    </p:embeddedFont>
    <p:embeddedFont>
      <p:font typeface="Libre Franklin" pitchFamily="2" charset="0"/>
      <p:regular r:id="rId25"/>
      <p:bold r:id="rId26"/>
      <p:italic r:id="rId27"/>
      <p:boldItalic r:id="rId28"/>
    </p:embeddedFont>
    <p:embeddedFont>
      <p:font typeface="Libre Franklin Medium"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gjQ/5aqq0JR7zzktsy+gEwPSvW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154CD7-5590-4214-9E62-4D50870D3FC6}">
  <a:tblStyle styleId="{29154CD7-5590-4214-9E62-4D50870D3FC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5" autoAdjust="0"/>
    <p:restoredTop sz="96875"/>
  </p:normalViewPr>
  <p:slideViewPr>
    <p:cSldViewPr snapToGrid="0" snapToObjects="1">
      <p:cViewPr varScale="1">
        <p:scale>
          <a:sx n="82" d="100"/>
          <a:sy n="82" d="100"/>
        </p:scale>
        <p:origin x="1459"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6" name="Google Shape;4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1" name="Google Shape;3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413605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5"/>
          <p:cNvSpPr>
            <a:spLocks noGrp="1"/>
          </p:cNvSpPr>
          <p:nvPr>
            <p:ph type="pic" idx="2"/>
          </p:nvPr>
        </p:nvSpPr>
        <p:spPr>
          <a:xfrm>
            <a:off x="3887391" y="987426"/>
            <a:ext cx="4629150" cy="4873625"/>
          </a:xfrm>
          <a:prstGeom prst="rect">
            <a:avLst/>
          </a:prstGeom>
          <a:noFill/>
          <a:ln>
            <a:noFill/>
          </a:ln>
        </p:spPr>
      </p:sp>
      <p:sp>
        <p:nvSpPr>
          <p:cNvPr id="68" name="Google Shape;68;p2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files.slack.com/files-pri/T010W6Z5L3H-F047NM1E94N/screen_shot_2022-10-24_at_1.43.15_pm.png" TargetMode="External"/><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1.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8"/>
        <p:cNvGrpSpPr/>
        <p:nvPr/>
      </p:nvGrpSpPr>
      <p:grpSpPr>
        <a:xfrm>
          <a:off x="0" y="0"/>
          <a:ext cx="0" cy="0"/>
          <a:chOff x="0" y="0"/>
          <a:chExt cx="0" cy="0"/>
        </a:xfrm>
      </p:grpSpPr>
      <p:sp>
        <p:nvSpPr>
          <p:cNvPr id="89" name="Google Shape;89;p1"/>
          <p:cNvSpPr/>
          <p:nvPr/>
        </p:nvSpPr>
        <p:spPr>
          <a:xfrm>
            <a:off x="4653430" y="5054840"/>
            <a:ext cx="4415156" cy="59917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8164" y="3514"/>
            <a:ext cx="9144000" cy="1354128"/>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1" name="Google Shape;91;p1"/>
          <p:cNvPicPr preferRelativeResize="0"/>
          <p:nvPr/>
        </p:nvPicPr>
        <p:blipFill rotWithShape="1">
          <a:blip r:embed="rId3">
            <a:alphaModFix/>
          </a:blip>
          <a:srcRect/>
          <a:stretch/>
        </p:blipFill>
        <p:spPr>
          <a:xfrm>
            <a:off x="-2" y="5676897"/>
            <a:ext cx="1834608" cy="1181103"/>
          </a:xfrm>
          <a:prstGeom prst="rect">
            <a:avLst/>
          </a:prstGeom>
          <a:noFill/>
          <a:ln>
            <a:noFill/>
          </a:ln>
        </p:spPr>
      </p:pic>
      <p:sp>
        <p:nvSpPr>
          <p:cNvPr id="92" name="Google Shape;92;p1"/>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u="none" strike="noStrike" cap="none" dirty="0">
                <a:solidFill>
                  <a:schemeClr val="dk1"/>
                </a:solidFill>
                <a:latin typeface="Franklin Gothic Medium" panose="020B0603020102020204" pitchFamily="34" charset="0"/>
                <a:ea typeface="Libre Franklin"/>
                <a:cs typeface="Libre Franklin"/>
                <a:sym typeface="Libre Franklin"/>
              </a:rPr>
              <a:t>Houston Pilots Forecast Package</a:t>
            </a:r>
            <a:endParaRPr dirty="0">
              <a:latin typeface="Franklin Gothic Medium" panose="020B0603020102020204" pitchFamily="34" charset="0"/>
            </a:endParaRPr>
          </a:p>
        </p:txBody>
      </p:sp>
      <p:sp>
        <p:nvSpPr>
          <p:cNvPr id="93" name="Google Shape;93;p1"/>
          <p:cNvSpPr/>
          <p:nvPr/>
        </p:nvSpPr>
        <p:spPr>
          <a:xfrm>
            <a:off x="-2" y="596925"/>
            <a:ext cx="4004735" cy="707846"/>
          </a:xfrm>
          <a:prstGeom prst="rect">
            <a:avLst/>
          </a:prstGeom>
          <a:noFill/>
          <a:ln>
            <a:noFill/>
          </a:ln>
        </p:spPr>
        <p:txBody>
          <a:bodyPr spcFirstLastPara="1" wrap="square" lIns="91425" tIns="45700" rIns="91425" bIns="45700" anchor="t" anchorCtr="0">
            <a:spAutoFit/>
          </a:bodyPr>
          <a:lstStyle/>
          <a:p>
            <a:r>
              <a:rPr lang="en-US" sz="2000" dirty="0">
                <a:solidFill>
                  <a:schemeClr val="dk1"/>
                </a:solidFill>
                <a:latin typeface="Franklin Gothic Medium"/>
                <a:ea typeface="Libre Franklin"/>
                <a:cs typeface="Libre Franklin"/>
                <a:sym typeface="Libre Franklin"/>
              </a:rPr>
              <a:t>Updated: 1:15 PM CT</a:t>
            </a:r>
            <a:endParaRPr lang="en-US" dirty="0">
              <a:solidFill>
                <a:schemeClr val="dk1"/>
              </a:solidFill>
              <a:sym typeface="Libre Franklin"/>
            </a:endParaRPr>
          </a:p>
          <a:p>
            <a:fld id="{D38739F5-5AA2-4DFB-A05C-80631DF4AB28}" type="datetime2">
              <a:rPr lang="en-US" sz="2000" smtClean="0">
                <a:solidFill>
                  <a:schemeClr val="dk1"/>
                </a:solidFill>
                <a:latin typeface="Franklin Gothic Medium"/>
                <a:sym typeface="Libre Franklin"/>
              </a:rPr>
              <a:t>Monday, October 24, 2022</a:t>
            </a:fld>
            <a:endParaRPr lang="en-US" dirty="0">
              <a:solidFill>
                <a:schemeClr val="dk1"/>
              </a:solidFill>
              <a:latin typeface="Franklin Gothic Medium"/>
            </a:endParaRPr>
          </a:p>
        </p:txBody>
      </p:sp>
      <p:sp>
        <p:nvSpPr>
          <p:cNvPr id="94" name="Google Shape;94;p1"/>
          <p:cNvSpPr/>
          <p:nvPr/>
        </p:nvSpPr>
        <p:spPr>
          <a:xfrm>
            <a:off x="2817845" y="857708"/>
            <a:ext cx="4913570" cy="461624"/>
          </a:xfrm>
          <a:prstGeom prst="rect">
            <a:avLst/>
          </a:prstGeom>
          <a:noFill/>
          <a:ln>
            <a:noFill/>
          </a:ln>
        </p:spPr>
        <p:txBody>
          <a:bodyPr spcFirstLastPara="1" wrap="square" lIns="91425" tIns="45700" rIns="91425" bIns="45700" anchor="t" anchorCtr="0">
            <a:spAutoFit/>
          </a:bodyPr>
          <a:lstStyle/>
          <a:p>
            <a:pPr algn="r"/>
            <a:r>
              <a:rPr lang="en-US" sz="2400" dirty="0">
                <a:solidFill>
                  <a:schemeClr val="dk1"/>
                </a:solidFill>
                <a:latin typeface="Franklin Gothic Medium"/>
                <a:ea typeface="Libre Franklin"/>
                <a:cs typeface="Libre Franklin"/>
                <a:sym typeface="Libre Franklin"/>
              </a:rPr>
              <a:t>Forecaster: Will Danby</a:t>
            </a:r>
            <a:endParaRPr sz="2400" dirty="0">
              <a:solidFill>
                <a:schemeClr val="dk1"/>
              </a:solidFill>
              <a:latin typeface="Franklin Gothic Medium"/>
              <a:ea typeface="Libre Franklin"/>
              <a:cs typeface="Libre Franklin"/>
              <a:sym typeface="Libre Franklin"/>
            </a:endParaRPr>
          </a:p>
        </p:txBody>
      </p:sp>
      <p:pic>
        <p:nvPicPr>
          <p:cNvPr id="95" name="Google Shape;95;p1"/>
          <p:cNvPicPr preferRelativeResize="0"/>
          <p:nvPr/>
        </p:nvPicPr>
        <p:blipFill rotWithShape="1">
          <a:blip r:embed="rId4">
            <a:alphaModFix/>
          </a:blip>
          <a:srcRect/>
          <a:stretch/>
        </p:blipFill>
        <p:spPr>
          <a:xfrm>
            <a:off x="7366571" y="46103"/>
            <a:ext cx="1623317" cy="1017142"/>
          </a:xfrm>
          <a:prstGeom prst="rect">
            <a:avLst/>
          </a:prstGeom>
          <a:noFill/>
          <a:ln>
            <a:noFill/>
          </a:ln>
        </p:spPr>
      </p:pic>
      <p:sp>
        <p:nvSpPr>
          <p:cNvPr id="96" name="Google Shape;96;p1"/>
          <p:cNvSpPr txBox="1"/>
          <p:nvPr/>
        </p:nvSpPr>
        <p:spPr>
          <a:xfrm>
            <a:off x="1571946" y="5842336"/>
            <a:ext cx="7572054" cy="101566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dirty="0">
                <a:solidFill>
                  <a:schemeClr val="dk1"/>
                </a:solidFill>
                <a:latin typeface="Franklin Gothic Medium" panose="020B0603020102020204" pitchFamily="34" charset="0"/>
                <a:ea typeface="Libre Franklin Medium"/>
                <a:cs typeface="Libre Franklin Medium"/>
                <a:sym typeface="Libre Franklin Medium"/>
              </a:rPr>
              <a:t>As always, please do not hesitate to reach out to us with any forecast questions via the chat option on the Weather Porthole or our on-call number, </a:t>
            </a:r>
            <a:r>
              <a:rPr lang="en-US" sz="2000" dirty="0">
                <a:solidFill>
                  <a:srgbClr val="FF0000"/>
                </a:solidFill>
                <a:latin typeface="Franklin Gothic Medium" panose="020B0603020102020204" pitchFamily="34" charset="0"/>
                <a:ea typeface="Libre Franklin Medium"/>
                <a:cs typeface="Libre Franklin Medium"/>
                <a:sym typeface="Libre Franklin Medium"/>
              </a:rPr>
              <a:t>(317)-560-8122</a:t>
            </a:r>
            <a:r>
              <a:rPr lang="en-US" sz="2000" dirty="0">
                <a:solidFill>
                  <a:schemeClr val="dk1"/>
                </a:solidFill>
                <a:latin typeface="Franklin Gothic Medium" panose="020B0603020102020204" pitchFamily="34" charset="0"/>
                <a:ea typeface="Libre Franklin Medium"/>
                <a:cs typeface="Libre Franklin Medium"/>
                <a:sym typeface="Libre Franklin Medium"/>
              </a:rPr>
              <a:t> press 1 for forecast questions. </a:t>
            </a:r>
            <a:endParaRPr dirty="0">
              <a:latin typeface="Franklin Gothic Medium" panose="020B0603020102020204" pitchFamily="34" charset="0"/>
            </a:endParaRPr>
          </a:p>
        </p:txBody>
      </p:sp>
      <p:sp>
        <p:nvSpPr>
          <p:cNvPr id="97" name="Google Shape;97;p1"/>
          <p:cNvSpPr/>
          <p:nvPr/>
        </p:nvSpPr>
        <p:spPr>
          <a:xfrm>
            <a:off x="-8164" y="1595568"/>
            <a:ext cx="4572000" cy="405579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1"/>
          <p:cNvSpPr/>
          <p:nvPr/>
        </p:nvSpPr>
        <p:spPr>
          <a:xfrm>
            <a:off x="0" y="1453130"/>
            <a:ext cx="4572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lt1"/>
                </a:solidFill>
                <a:latin typeface="Franklin Gothic Medium" panose="020B0603020102020204" pitchFamily="34" charset="0"/>
                <a:ea typeface="Libre Franklin Medium"/>
                <a:cs typeface="Libre Franklin Medium"/>
                <a:sym typeface="Libre Franklin Medium"/>
              </a:rPr>
              <a:t>Weather Headlines</a:t>
            </a:r>
            <a:endParaRPr dirty="0">
              <a:latin typeface="Franklin Gothic Medium" panose="020B0603020102020204" pitchFamily="34" charset="0"/>
            </a:endParaRPr>
          </a:p>
        </p:txBody>
      </p:sp>
      <p:sp>
        <p:nvSpPr>
          <p:cNvPr id="99" name="Google Shape;99;p1"/>
          <p:cNvSpPr/>
          <p:nvPr/>
        </p:nvSpPr>
        <p:spPr>
          <a:xfrm>
            <a:off x="4473614" y="5127341"/>
            <a:ext cx="478619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Franklin Gothic Medium"/>
                <a:ea typeface="Libre Franklin Medium"/>
                <a:cs typeface="Libre Franklin Medium"/>
                <a:sym typeface="Libre Franklin Medium"/>
              </a:rPr>
              <a:t>Radar/ NWS Alerts: 1:02 PM CT</a:t>
            </a:r>
            <a:endParaRPr sz="2400" dirty="0">
              <a:solidFill>
                <a:schemeClr val="dk1"/>
              </a:solidFill>
              <a:latin typeface="Franklin Gothic Medium"/>
            </a:endParaRPr>
          </a:p>
        </p:txBody>
      </p:sp>
      <p:sp>
        <p:nvSpPr>
          <p:cNvPr id="100" name="Google Shape;100;p1"/>
          <p:cNvSpPr/>
          <p:nvPr/>
        </p:nvSpPr>
        <p:spPr>
          <a:xfrm>
            <a:off x="32551" y="1657454"/>
            <a:ext cx="4476751" cy="400105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lt1"/>
              </a:buClr>
              <a:buSzPts val="1650"/>
            </a:pPr>
            <a:endParaRPr lang="en-US" sz="1600" dirty="0">
              <a:solidFill>
                <a:schemeClr val="lt1"/>
              </a:solidFill>
              <a:latin typeface="Franklin Gothic Medium" panose="020B0603020102020204" pitchFamily="34" charset="0"/>
              <a:ea typeface="Libre Franklin"/>
              <a:cs typeface="Libre Franklin"/>
              <a:sym typeface="Libre Franklin"/>
            </a:endParaRPr>
          </a:p>
          <a:p>
            <a:pPr marR="0" lvl="0" algn="l" rtl="0">
              <a:spcBef>
                <a:spcPts val="0"/>
              </a:spcBef>
              <a:spcAft>
                <a:spcPts val="0"/>
              </a:spcAft>
              <a:buClr>
                <a:schemeClr val="lt1"/>
              </a:buClr>
              <a:buSzPts val="1650"/>
            </a:pPr>
            <a:endParaRPr lang="en-US" dirty="0">
              <a:solidFill>
                <a:schemeClr val="lt1"/>
              </a:solidFill>
              <a:latin typeface="Franklin Gothic Medium" panose="020B0603020102020204" pitchFamily="34" charset="0"/>
              <a:ea typeface="Libre Franklin"/>
              <a:cs typeface="Libre Franklin"/>
              <a:sym typeface="Libre Franklin"/>
            </a:endParaRPr>
          </a:p>
          <a:p>
            <a:pPr marL="457200" indent="-457200">
              <a:buClr>
                <a:schemeClr val="lt1"/>
              </a:buClr>
              <a:buSzPts val="1650"/>
              <a:buFont typeface="Wingdings" pitchFamily="2" charset="2"/>
              <a:buChar char="Ø"/>
            </a:pPr>
            <a:r>
              <a:rPr lang="en-US" sz="1600" dirty="0">
                <a:solidFill>
                  <a:schemeClr val="lt1"/>
                </a:solidFill>
                <a:latin typeface="Franklin Gothic Medium"/>
                <a:ea typeface="Libre Franklin"/>
                <a:cs typeface="Libre Franklin"/>
                <a:sym typeface="Libre Franklin"/>
              </a:rPr>
              <a:t>Chances of scattered showers/storms this evening with best chances of widespread rain late Mon. into early Tues. morning.</a:t>
            </a:r>
          </a:p>
          <a:p>
            <a:pPr>
              <a:buClr>
                <a:schemeClr val="lt1"/>
              </a:buClr>
              <a:buSzPts val="1650"/>
            </a:pPr>
            <a:endParaRPr lang="en-US" sz="1600" dirty="0">
              <a:solidFill>
                <a:schemeClr val="lt1"/>
              </a:solidFill>
              <a:latin typeface="Franklin Gothic Medium" panose="020B0603020102020204" pitchFamily="34" charset="0"/>
              <a:ea typeface="Libre Franklin"/>
              <a:cs typeface="Libre Franklin"/>
            </a:endParaRPr>
          </a:p>
          <a:p>
            <a:pPr marL="457200" lvl="0" indent="-457200">
              <a:buClr>
                <a:schemeClr val="lt1"/>
              </a:buClr>
              <a:buSzPts val="1650"/>
              <a:buFont typeface="Wingdings" pitchFamily="2" charset="2"/>
              <a:buChar char="Ø"/>
            </a:pPr>
            <a:r>
              <a:rPr lang="en-US" sz="1600" dirty="0">
                <a:solidFill>
                  <a:srgbClr val="FFFFFF"/>
                </a:solidFill>
                <a:latin typeface="Franklin Gothic Medium"/>
              </a:rPr>
              <a:t>No direct tropical activity is favored in SE TX over the next 7-10 days.</a:t>
            </a:r>
          </a:p>
          <a:p>
            <a:pPr marL="457200" lvl="0" indent="-457200">
              <a:buClr>
                <a:schemeClr val="lt1"/>
              </a:buClr>
              <a:buSzPts val="1650"/>
              <a:buFont typeface="Wingdings" pitchFamily="2" charset="2"/>
              <a:buChar char="Ø"/>
            </a:pPr>
            <a:endParaRPr sz="1600" dirty="0">
              <a:solidFill>
                <a:schemeClr val="lt1"/>
              </a:solidFill>
              <a:latin typeface="Franklin Gothic Medium" panose="020B0603020102020204" pitchFamily="34" charset="0"/>
              <a:ea typeface="Libre Franklin"/>
              <a:cs typeface="Libre Franklin"/>
            </a:endParaRPr>
          </a:p>
          <a:p>
            <a:pPr marL="457200" indent="-457200">
              <a:buClr>
                <a:schemeClr val="lt1"/>
              </a:buClr>
              <a:buSzPts val="1650"/>
              <a:buFont typeface="Wingdings" pitchFamily="2" charset="2"/>
              <a:buChar char="Ø"/>
            </a:pPr>
            <a:r>
              <a:rPr lang="en-US" sz="1600" dirty="0">
                <a:solidFill>
                  <a:schemeClr val="bg1"/>
                </a:solidFill>
                <a:latin typeface="Franklin Gothic Medium"/>
              </a:rPr>
              <a:t>Some gusts of 45 – 50  MPH possible for the next few days. More details on wind forecasts for each day below.</a:t>
            </a:r>
          </a:p>
          <a:p>
            <a:pPr marL="457200" indent="-457200">
              <a:buClr>
                <a:schemeClr val="lt1"/>
              </a:buClr>
              <a:buSzPts val="1650"/>
              <a:buFont typeface="Wingdings" pitchFamily="2" charset="2"/>
              <a:buChar char="Ø"/>
            </a:pPr>
            <a:endParaRPr lang="en-US" sz="1600" dirty="0">
              <a:solidFill>
                <a:schemeClr val="bg1"/>
              </a:solidFill>
              <a:latin typeface="Franklin Gothic Medium"/>
            </a:endParaRPr>
          </a:p>
          <a:p>
            <a:pPr marL="457200" indent="-457200">
              <a:buClr>
                <a:schemeClr val="lt1"/>
              </a:buClr>
              <a:buSzPts val="1650"/>
              <a:buFont typeface="Wingdings" pitchFamily="2" charset="2"/>
              <a:buChar char="Ø"/>
            </a:pPr>
            <a:r>
              <a:rPr lang="en-US" sz="1600" dirty="0">
                <a:solidFill>
                  <a:schemeClr val="bg1"/>
                </a:solidFill>
                <a:latin typeface="Franklin Gothic Medium"/>
              </a:rPr>
              <a:t>No visibility concerns over the next few days.</a:t>
            </a:r>
          </a:p>
          <a:p>
            <a:pPr marR="0" lvl="0" algn="l" rtl="0">
              <a:spcBef>
                <a:spcPts val="0"/>
              </a:spcBef>
              <a:spcAft>
                <a:spcPts val="0"/>
              </a:spcAft>
              <a:buClr>
                <a:schemeClr val="lt1"/>
              </a:buClr>
              <a:buSzPts val="1650"/>
            </a:pPr>
            <a:endParaRPr lang="en-US" sz="1600" dirty="0">
              <a:solidFill>
                <a:schemeClr val="bg1"/>
              </a:solidFill>
              <a:latin typeface="Franklin Gothic Medium" panose="020B0603020102020204" pitchFamily="34" charset="0"/>
              <a:ea typeface="Libre Franklin"/>
              <a:cs typeface="Libre Franklin"/>
              <a:sym typeface="Libre Franklin"/>
            </a:endParaRPr>
          </a:p>
        </p:txBody>
      </p:sp>
      <p:pic>
        <p:nvPicPr>
          <p:cNvPr id="4" name="Picture 3">
            <a:extLst>
              <a:ext uri="{FF2B5EF4-FFF2-40B4-BE49-F238E27FC236}">
                <a16:creationId xmlns:a16="http://schemas.microsoft.com/office/drawing/2014/main" id="{D74D5D3D-A075-A781-5A24-D31B529F8E16}"/>
              </a:ext>
            </a:extLst>
          </p:cNvPr>
          <p:cNvPicPr>
            <a:picLocks noChangeAspect="1"/>
          </p:cNvPicPr>
          <p:nvPr/>
        </p:nvPicPr>
        <p:blipFill>
          <a:blip r:embed="rId5"/>
          <a:stretch>
            <a:fillRect/>
          </a:stretch>
        </p:blipFill>
        <p:spPr>
          <a:xfrm>
            <a:off x="4653429" y="1614196"/>
            <a:ext cx="4415157" cy="34260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9"/>
        <p:cNvGrpSpPr/>
        <p:nvPr/>
      </p:nvGrpSpPr>
      <p:grpSpPr>
        <a:xfrm>
          <a:off x="0" y="0"/>
          <a:ext cx="0" cy="0"/>
          <a:chOff x="0" y="0"/>
          <a:chExt cx="0" cy="0"/>
        </a:xfrm>
      </p:grpSpPr>
      <p:grpSp>
        <p:nvGrpSpPr>
          <p:cNvPr id="220" name="Google Shape;220;p8"/>
          <p:cNvGrpSpPr/>
          <p:nvPr/>
        </p:nvGrpSpPr>
        <p:grpSpPr>
          <a:xfrm>
            <a:off x="1570883" y="1025943"/>
            <a:ext cx="2889870" cy="987698"/>
            <a:chOff x="3136953" y="810500"/>
            <a:chExt cx="2889870" cy="987698"/>
          </a:xfrm>
        </p:grpSpPr>
        <p:grpSp>
          <p:nvGrpSpPr>
            <p:cNvPr id="221" name="Google Shape;221;p8"/>
            <p:cNvGrpSpPr/>
            <p:nvPr/>
          </p:nvGrpSpPr>
          <p:grpSpPr>
            <a:xfrm rot="-5400000">
              <a:off x="4182759" y="-24960"/>
              <a:ext cx="778484" cy="2867832"/>
              <a:chOff x="8110542" y="1547756"/>
              <a:chExt cx="1547490" cy="2229421"/>
            </a:xfrm>
          </p:grpSpPr>
          <p:grpSp>
            <p:nvGrpSpPr>
              <p:cNvPr id="222" name="Google Shape;222;p8"/>
              <p:cNvGrpSpPr/>
              <p:nvPr/>
            </p:nvGrpSpPr>
            <p:grpSpPr>
              <a:xfrm rot="-5400000">
                <a:off x="7483010" y="2175288"/>
                <a:ext cx="2229421" cy="974357"/>
                <a:chOff x="8718200" y="5320157"/>
                <a:chExt cx="2050444" cy="380715"/>
              </a:xfrm>
            </p:grpSpPr>
            <p:sp>
              <p:nvSpPr>
                <p:cNvPr id="223" name="Google Shape;223;p8"/>
                <p:cNvSpPr/>
                <p:nvPr/>
              </p:nvSpPr>
              <p:spPr>
                <a:xfrm>
                  <a:off x="8718200" y="5320157"/>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8"/>
                <p:cNvSpPr txBox="1"/>
                <p:nvPr/>
              </p:nvSpPr>
              <p:spPr>
                <a:xfrm rot="10800000">
                  <a:off x="10123576" y="5325221"/>
                  <a:ext cx="630169" cy="3585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Libre Franklin Medium"/>
                      <a:ea typeface="Libre Franklin Medium"/>
                      <a:cs typeface="Libre Franklin Medium"/>
                      <a:sym typeface="Libre Franklin Medium"/>
                    </a:rPr>
                    <a:t>Above Normal</a:t>
                  </a:r>
                  <a:endParaRPr/>
                </a:p>
              </p:txBody>
            </p:sp>
          </p:grpSp>
          <p:pic>
            <p:nvPicPr>
              <p:cNvPr id="225" name="Google Shape;225;p8"/>
              <p:cNvPicPr preferRelativeResize="0"/>
              <p:nvPr/>
            </p:nvPicPr>
            <p:blipFill rotWithShape="1">
              <a:blip r:embed="rId3">
                <a:alphaModFix/>
              </a:blip>
              <a:srcRect/>
              <a:stretch/>
            </p:blipFill>
            <p:spPr>
              <a:xfrm rot="16200000">
                <a:off x="8667785" y="2263641"/>
                <a:ext cx="592301" cy="1388192"/>
              </a:xfrm>
              <a:prstGeom prst="rect">
                <a:avLst/>
              </a:prstGeom>
              <a:noFill/>
              <a:ln>
                <a:noFill/>
              </a:ln>
            </p:spPr>
          </p:pic>
        </p:grpSp>
        <p:sp>
          <p:nvSpPr>
            <p:cNvPr id="226" name="Google Shape;226;p8"/>
            <p:cNvSpPr txBox="1"/>
            <p:nvPr/>
          </p:nvSpPr>
          <p:spPr>
            <a:xfrm>
              <a:off x="5307767" y="1318265"/>
              <a:ext cx="685175"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Below Normal</a:t>
              </a:r>
              <a:endParaRPr dirty="0">
                <a:latin typeface="Franklin Gothic Medium" panose="020B0603020102020204" pitchFamily="34" charset="0"/>
              </a:endParaRPr>
            </a:p>
          </p:txBody>
        </p:sp>
        <p:grpSp>
          <p:nvGrpSpPr>
            <p:cNvPr id="227" name="Google Shape;227;p8"/>
            <p:cNvGrpSpPr/>
            <p:nvPr/>
          </p:nvGrpSpPr>
          <p:grpSpPr>
            <a:xfrm>
              <a:off x="3136953" y="810500"/>
              <a:ext cx="2889870" cy="400110"/>
              <a:chOff x="-120" y="1535953"/>
              <a:chExt cx="4607134" cy="594336"/>
            </a:xfrm>
          </p:grpSpPr>
          <p:sp>
            <p:nvSpPr>
              <p:cNvPr id="228" name="Google Shape;228;p8"/>
              <p:cNvSpPr/>
              <p:nvPr/>
            </p:nvSpPr>
            <p:spPr>
              <a:xfrm>
                <a:off x="35015" y="1573788"/>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8"/>
              <p:cNvSpPr/>
              <p:nvPr/>
            </p:nvSpPr>
            <p:spPr>
              <a:xfrm>
                <a:off x="-120" y="1535953"/>
                <a:ext cx="4572002" cy="5943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Confidence</a:t>
                </a:r>
                <a:endParaRPr dirty="0">
                  <a:latin typeface="Franklin Gothic Medium" panose="020B0603020102020204" pitchFamily="34" charset="0"/>
                </a:endParaRPr>
              </a:p>
            </p:txBody>
          </p:sp>
        </p:grpSp>
      </p:grpSp>
      <p:sp>
        <p:nvSpPr>
          <p:cNvPr id="230" name="Google Shape;230;p8"/>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1" name="Google Shape;231;p8"/>
          <p:cNvPicPr preferRelativeResize="0"/>
          <p:nvPr/>
        </p:nvPicPr>
        <p:blipFill rotWithShape="1">
          <a:blip r:embed="rId4">
            <a:alphaModFix/>
          </a:blip>
          <a:srcRect/>
          <a:stretch/>
        </p:blipFill>
        <p:spPr>
          <a:xfrm>
            <a:off x="8117227" y="68835"/>
            <a:ext cx="965771" cy="570215"/>
          </a:xfrm>
          <a:prstGeom prst="rect">
            <a:avLst/>
          </a:prstGeom>
          <a:noFill/>
          <a:ln>
            <a:noFill/>
          </a:ln>
        </p:spPr>
      </p:pic>
      <p:sp>
        <p:nvSpPr>
          <p:cNvPr id="232" name="Google Shape;232;p8"/>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Franklin Gothic Medium" panose="020B0603020102020204" pitchFamily="34" charset="0"/>
                <a:ea typeface="Libre Franklin"/>
                <a:cs typeface="Libre Franklin"/>
                <a:sym typeface="Libre Franklin"/>
              </a:rPr>
              <a:t>Houston Pilots Wind Report</a:t>
            </a:r>
            <a:endParaRPr dirty="0">
              <a:latin typeface="Franklin Gothic Medium" panose="020B0603020102020204" pitchFamily="34" charset="0"/>
            </a:endParaRPr>
          </a:p>
        </p:txBody>
      </p:sp>
      <p:pic>
        <p:nvPicPr>
          <p:cNvPr id="233" name="Google Shape;233;p8"/>
          <p:cNvPicPr preferRelativeResize="0"/>
          <p:nvPr/>
        </p:nvPicPr>
        <p:blipFill rotWithShape="1">
          <a:blip r:embed="rId5">
            <a:alphaModFix/>
          </a:blip>
          <a:srcRect/>
          <a:stretch/>
        </p:blipFill>
        <p:spPr>
          <a:xfrm>
            <a:off x="6832953" y="-79224"/>
            <a:ext cx="1376739" cy="865310"/>
          </a:xfrm>
          <a:prstGeom prst="rect">
            <a:avLst/>
          </a:prstGeom>
          <a:noFill/>
          <a:ln>
            <a:noFill/>
          </a:ln>
        </p:spPr>
      </p:pic>
      <p:sp>
        <p:nvSpPr>
          <p:cNvPr id="235" name="Google Shape;235;p8"/>
          <p:cNvSpPr txBox="1"/>
          <p:nvPr/>
        </p:nvSpPr>
        <p:spPr>
          <a:xfrm>
            <a:off x="1" y="6388761"/>
            <a:ext cx="9143999" cy="369332"/>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Franklin Gothic Medium" panose="020B0603020102020204" pitchFamily="34" charset="0"/>
                <a:ea typeface="Libre Franklin Medium"/>
                <a:cs typeface="Libre Franklin Medium"/>
                <a:sym typeface="Libre Franklin Medium"/>
              </a:rPr>
              <a:t>See slides below for official thoughts on winds. </a:t>
            </a:r>
            <a:endParaRPr dirty="0">
              <a:latin typeface="Franklin Gothic Medium" panose="020B0603020102020204" pitchFamily="34" charset="0"/>
            </a:endParaRPr>
          </a:p>
        </p:txBody>
      </p:sp>
      <p:pic>
        <p:nvPicPr>
          <p:cNvPr id="236" name="Google Shape;236;p8"/>
          <p:cNvPicPr preferRelativeResize="0"/>
          <p:nvPr/>
        </p:nvPicPr>
        <p:blipFill rotWithShape="1">
          <a:blip r:embed="rId6">
            <a:alphaModFix/>
          </a:blip>
          <a:srcRect/>
          <a:stretch/>
        </p:blipFill>
        <p:spPr>
          <a:xfrm>
            <a:off x="7998512" y="1238868"/>
            <a:ext cx="875045" cy="939646"/>
          </a:xfrm>
          <a:prstGeom prst="rect">
            <a:avLst/>
          </a:prstGeom>
          <a:noFill/>
          <a:ln>
            <a:noFill/>
          </a:ln>
        </p:spPr>
      </p:pic>
      <p:sp>
        <p:nvSpPr>
          <p:cNvPr id="237" name="Google Shape;237;p8"/>
          <p:cNvSpPr/>
          <p:nvPr/>
        </p:nvSpPr>
        <p:spPr>
          <a:xfrm>
            <a:off x="7889966" y="848737"/>
            <a:ext cx="1092138" cy="36187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8"/>
          <p:cNvSpPr/>
          <p:nvPr/>
        </p:nvSpPr>
        <p:spPr>
          <a:xfrm>
            <a:off x="7850384" y="841277"/>
            <a:ext cx="1092138"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lt1"/>
                </a:solidFill>
                <a:latin typeface="Franklin Gothic Medium" panose="020B0603020102020204" pitchFamily="34" charset="0"/>
                <a:ea typeface="Libre Franklin"/>
                <a:cs typeface="Libre Franklin"/>
                <a:sym typeface="Libre Franklin"/>
              </a:rPr>
              <a:t>Example</a:t>
            </a:r>
            <a:endParaRPr dirty="0">
              <a:latin typeface="Franklin Gothic Medium" panose="020B0603020102020204" pitchFamily="34" charset="0"/>
            </a:endParaRPr>
          </a:p>
        </p:txBody>
      </p:sp>
      <p:sp>
        <p:nvSpPr>
          <p:cNvPr id="239" name="Google Shape;239;p8"/>
          <p:cNvSpPr/>
          <p:nvPr/>
        </p:nvSpPr>
        <p:spPr>
          <a:xfrm>
            <a:off x="5925480" y="1168311"/>
            <a:ext cx="1749453" cy="1015663"/>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Franklin Gothic Medium" panose="020B0603020102020204" pitchFamily="34" charset="0"/>
                <a:ea typeface="Libre Franklin"/>
                <a:cs typeface="Libre Franklin"/>
                <a:sym typeface="Libre Franklin"/>
              </a:rPr>
              <a:t>Sustained wind 13 MPH</a:t>
            </a:r>
            <a:endParaRPr dirty="0">
              <a:latin typeface="Franklin Gothic Medium" panose="020B0603020102020204" pitchFamily="34" charset="0"/>
            </a:endParaRPr>
          </a:p>
          <a:p>
            <a:pPr marL="0" marR="0" lvl="0" indent="0" algn="ctr" rtl="0">
              <a:spcBef>
                <a:spcPts val="0"/>
              </a:spcBef>
              <a:spcAft>
                <a:spcPts val="0"/>
              </a:spcAft>
              <a:buNone/>
            </a:pPr>
            <a:endParaRPr sz="1200" dirty="0">
              <a:solidFill>
                <a:schemeClr val="lt1"/>
              </a:solidFill>
              <a:latin typeface="Franklin Gothic Medium" panose="020B0603020102020204" pitchFamily="34" charset="0"/>
              <a:ea typeface="Libre Franklin"/>
              <a:cs typeface="Libre Franklin"/>
              <a:sym typeface="Libre Franklin"/>
            </a:endParaRPr>
          </a:p>
          <a:p>
            <a:pPr marL="0" marR="0" lvl="0" indent="0" algn="ctr" rtl="0">
              <a:spcBef>
                <a:spcPts val="0"/>
              </a:spcBef>
              <a:spcAft>
                <a:spcPts val="0"/>
              </a:spcAft>
              <a:buNone/>
            </a:pPr>
            <a:r>
              <a:rPr lang="en-US" sz="1200" dirty="0">
                <a:solidFill>
                  <a:schemeClr val="lt1"/>
                </a:solidFill>
                <a:latin typeface="Franklin Gothic Medium" panose="020B0603020102020204" pitchFamily="34" charset="0"/>
                <a:ea typeface="Libre Franklin"/>
                <a:cs typeface="Libre Franklin"/>
                <a:sym typeface="Libre Franklin"/>
              </a:rPr>
              <a:t>Gusts 18 MPH</a:t>
            </a:r>
            <a:endParaRPr dirty="0">
              <a:latin typeface="Franklin Gothic Medium" panose="020B0603020102020204" pitchFamily="34" charset="0"/>
            </a:endParaRPr>
          </a:p>
          <a:p>
            <a:pPr marL="0" marR="0" lvl="0" indent="0" algn="ctr" rtl="0">
              <a:spcBef>
                <a:spcPts val="0"/>
              </a:spcBef>
              <a:spcAft>
                <a:spcPts val="0"/>
              </a:spcAft>
              <a:buNone/>
            </a:pPr>
            <a:endParaRPr sz="1200" dirty="0">
              <a:solidFill>
                <a:schemeClr val="lt1"/>
              </a:solidFill>
              <a:latin typeface="Franklin Gothic Medium" panose="020B0603020102020204" pitchFamily="34" charset="0"/>
              <a:ea typeface="Libre Franklin"/>
              <a:cs typeface="Libre Franklin"/>
              <a:sym typeface="Libre Franklin"/>
            </a:endParaRPr>
          </a:p>
          <a:p>
            <a:pPr marL="0" marR="0" lvl="0" indent="0" algn="ctr" rtl="0">
              <a:spcBef>
                <a:spcPts val="0"/>
              </a:spcBef>
              <a:spcAft>
                <a:spcPts val="0"/>
              </a:spcAft>
              <a:buNone/>
            </a:pPr>
            <a:r>
              <a:rPr lang="en-US" sz="1200" dirty="0">
                <a:solidFill>
                  <a:schemeClr val="lt1"/>
                </a:solidFill>
                <a:latin typeface="Franklin Gothic Medium" panose="020B0603020102020204" pitchFamily="34" charset="0"/>
                <a:ea typeface="Libre Franklin"/>
                <a:cs typeface="Libre Franklin"/>
                <a:sym typeface="Libre Franklin"/>
              </a:rPr>
              <a:t>Wind from the N</a:t>
            </a:r>
            <a:endParaRPr dirty="0">
              <a:latin typeface="Franklin Gothic Medium" panose="020B0603020102020204" pitchFamily="34" charset="0"/>
            </a:endParaRPr>
          </a:p>
        </p:txBody>
      </p:sp>
      <p:cxnSp>
        <p:nvCxnSpPr>
          <p:cNvPr id="240" name="Google Shape;240;p8"/>
          <p:cNvCxnSpPr/>
          <p:nvPr/>
        </p:nvCxnSpPr>
        <p:spPr>
          <a:xfrm>
            <a:off x="7674933" y="1290637"/>
            <a:ext cx="323579" cy="196810"/>
          </a:xfrm>
          <a:prstGeom prst="straightConnector1">
            <a:avLst/>
          </a:prstGeom>
          <a:noFill/>
          <a:ln w="44450" cap="flat" cmpd="sng">
            <a:solidFill>
              <a:schemeClr val="dk1"/>
            </a:solidFill>
            <a:prstDash val="solid"/>
            <a:miter lim="800000"/>
            <a:headEnd type="none" w="sm" len="sm"/>
            <a:tailEnd type="triangle" w="med" len="med"/>
          </a:ln>
        </p:spPr>
      </p:cxnSp>
      <p:cxnSp>
        <p:nvCxnSpPr>
          <p:cNvPr id="241" name="Google Shape;241;p8"/>
          <p:cNvCxnSpPr>
            <a:endCxn id="236" idx="1"/>
          </p:cNvCxnSpPr>
          <p:nvPr/>
        </p:nvCxnSpPr>
        <p:spPr>
          <a:xfrm>
            <a:off x="7674812" y="1669091"/>
            <a:ext cx="323700" cy="39600"/>
          </a:xfrm>
          <a:prstGeom prst="straightConnector1">
            <a:avLst/>
          </a:prstGeom>
          <a:noFill/>
          <a:ln w="44450" cap="flat" cmpd="sng">
            <a:solidFill>
              <a:schemeClr val="dk1"/>
            </a:solidFill>
            <a:prstDash val="solid"/>
            <a:miter lim="800000"/>
            <a:headEnd type="none" w="sm" len="sm"/>
            <a:tailEnd type="triangle" w="med" len="med"/>
          </a:ln>
        </p:spPr>
      </p:cxnSp>
      <p:cxnSp>
        <p:nvCxnSpPr>
          <p:cNvPr id="242" name="Google Shape;242;p8"/>
          <p:cNvCxnSpPr/>
          <p:nvPr/>
        </p:nvCxnSpPr>
        <p:spPr>
          <a:xfrm rot="10800000" flipH="1">
            <a:off x="7687670" y="1991998"/>
            <a:ext cx="310842" cy="14145"/>
          </a:xfrm>
          <a:prstGeom prst="straightConnector1">
            <a:avLst/>
          </a:prstGeom>
          <a:noFill/>
          <a:ln w="44450" cap="flat" cmpd="sng">
            <a:solidFill>
              <a:schemeClr val="dk1"/>
            </a:solidFill>
            <a:prstDash val="solid"/>
            <a:miter lim="800000"/>
            <a:headEnd type="none" w="sm" len="sm"/>
            <a:tailEnd type="triangle" w="med" len="med"/>
          </a:ln>
        </p:spPr>
      </p:cxnSp>
      <p:pic>
        <p:nvPicPr>
          <p:cNvPr id="4" name="Picture 3">
            <a:extLst>
              <a:ext uri="{FF2B5EF4-FFF2-40B4-BE49-F238E27FC236}">
                <a16:creationId xmlns:a16="http://schemas.microsoft.com/office/drawing/2014/main" id="{2D18E386-39D3-02F3-3181-C7C3B629AF13}"/>
              </a:ext>
            </a:extLst>
          </p:cNvPr>
          <p:cNvPicPr>
            <a:picLocks noChangeAspect="1"/>
          </p:cNvPicPr>
          <p:nvPr/>
        </p:nvPicPr>
        <p:blipFill>
          <a:blip r:embed="rId7"/>
          <a:stretch>
            <a:fillRect/>
          </a:stretch>
        </p:blipFill>
        <p:spPr>
          <a:xfrm>
            <a:off x="1" y="2258542"/>
            <a:ext cx="9144000" cy="41377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248"/>
        <p:cNvGrpSpPr/>
        <p:nvPr/>
      </p:nvGrpSpPr>
      <p:grpSpPr>
        <a:xfrm>
          <a:off x="0" y="0"/>
          <a:ext cx="0" cy="0"/>
          <a:chOff x="0" y="0"/>
          <a:chExt cx="0" cy="0"/>
        </a:xfrm>
      </p:grpSpPr>
      <p:grpSp>
        <p:nvGrpSpPr>
          <p:cNvPr id="249" name="Google Shape;249;p9"/>
          <p:cNvGrpSpPr/>
          <p:nvPr/>
        </p:nvGrpSpPr>
        <p:grpSpPr>
          <a:xfrm>
            <a:off x="-3466" y="1354408"/>
            <a:ext cx="4460972" cy="1466236"/>
            <a:chOff x="-10124" y="1577639"/>
            <a:chExt cx="4572002" cy="982646"/>
          </a:xfrm>
        </p:grpSpPr>
        <p:sp>
          <p:nvSpPr>
            <p:cNvPr id="250" name="Google Shape;250;p9"/>
            <p:cNvSpPr/>
            <p:nvPr/>
          </p:nvSpPr>
          <p:spPr>
            <a:xfrm>
              <a:off x="-10122" y="1577639"/>
              <a:ext cx="4572000" cy="98264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9"/>
            <p:cNvSpPr/>
            <p:nvPr/>
          </p:nvSpPr>
          <p:spPr>
            <a:xfrm>
              <a:off x="-10124" y="1644784"/>
              <a:ext cx="4572002" cy="38159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300" dirty="0">
                  <a:solidFill>
                    <a:schemeClr val="lt1"/>
                  </a:solidFill>
                  <a:latin typeface="Franklin Gothic Medium" panose="020B0603020102020204" pitchFamily="34" charset="0"/>
                  <a:ea typeface="Libre Franklin"/>
                  <a:cs typeface="Libre Franklin"/>
                  <a:sym typeface="Libre Franklin"/>
                </a:rPr>
                <a:t>Currently not anticipating fog on Saturday.</a:t>
              </a:r>
              <a:endParaRPr dirty="0">
                <a:latin typeface="Franklin Gothic Medium" panose="020B0603020102020204" pitchFamily="34" charset="0"/>
              </a:endParaRPr>
            </a:p>
            <a:p>
              <a:pPr marL="0" marR="0" lvl="0" indent="0" algn="l" rtl="0">
                <a:spcBef>
                  <a:spcPts val="600"/>
                </a:spcBef>
                <a:spcAft>
                  <a:spcPts val="0"/>
                </a:spcAft>
                <a:buNone/>
              </a:pPr>
              <a:endParaRPr sz="1300" b="1" dirty="0">
                <a:solidFill>
                  <a:srgbClr val="FF0000"/>
                </a:solidFill>
                <a:latin typeface="Libre Franklin"/>
                <a:ea typeface="Libre Franklin"/>
                <a:cs typeface="Libre Franklin"/>
                <a:sym typeface="Libre Franklin"/>
              </a:endParaRPr>
            </a:p>
          </p:txBody>
        </p:sp>
      </p:grpSp>
      <p:grpSp>
        <p:nvGrpSpPr>
          <p:cNvPr id="252" name="Google Shape;252;p9"/>
          <p:cNvGrpSpPr/>
          <p:nvPr/>
        </p:nvGrpSpPr>
        <p:grpSpPr>
          <a:xfrm>
            <a:off x="0" y="925634"/>
            <a:ext cx="4469256" cy="400110"/>
            <a:chOff x="-4" y="1924774"/>
            <a:chExt cx="4572002" cy="594336"/>
          </a:xfrm>
        </p:grpSpPr>
        <p:sp>
          <p:nvSpPr>
            <p:cNvPr id="253" name="Google Shape;253;p9"/>
            <p:cNvSpPr/>
            <p:nvPr/>
          </p:nvSpPr>
          <p:spPr>
            <a:xfrm>
              <a:off x="-1" y="1951053"/>
              <a:ext cx="4571999" cy="5375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9"/>
            <p:cNvSpPr/>
            <p:nvPr/>
          </p:nvSpPr>
          <p:spPr>
            <a:xfrm>
              <a:off x="-4" y="1924774"/>
              <a:ext cx="4572002" cy="594336"/>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Franklin Gothic Medium"/>
                  <a:ea typeface="Libre Franklin"/>
                  <a:cs typeface="Libre Franklin"/>
                  <a:sym typeface="Libre Franklin"/>
                </a:rPr>
                <a:t>Tuesday 6/4/22</a:t>
              </a:r>
              <a:endParaRPr dirty="0">
                <a:solidFill>
                  <a:schemeClr val="lt1"/>
                </a:solidFill>
                <a:latin typeface="Franklin Gothic Medium"/>
              </a:endParaRPr>
            </a:p>
          </p:txBody>
        </p:sp>
      </p:grpSp>
      <p:graphicFrame>
        <p:nvGraphicFramePr>
          <p:cNvPr id="255" name="Google Shape;255;p9"/>
          <p:cNvGraphicFramePr/>
          <p:nvPr>
            <p:extLst>
              <p:ext uri="{D42A27DB-BD31-4B8C-83A1-F6EECF244321}">
                <p14:modId xmlns:p14="http://schemas.microsoft.com/office/powerpoint/2010/main" val="3058572216"/>
              </p:ext>
            </p:extLst>
          </p:nvPr>
        </p:nvGraphicFramePr>
        <p:xfrm>
          <a:off x="5061017" y="4409894"/>
          <a:ext cx="3675750" cy="1781400"/>
        </p:xfrm>
        <a:graphic>
          <a:graphicData uri="http://schemas.openxmlformats.org/drawingml/2006/table">
            <a:tbl>
              <a:tblPr firstRow="1" bandRow="1">
                <a:noFill/>
                <a:tableStyleId>{29154CD7-5590-4214-9E62-4D50870D3FC6}</a:tableStyleId>
              </a:tblPr>
              <a:tblGrid>
                <a:gridCol w="2537650">
                  <a:extLst>
                    <a:ext uri="{9D8B030D-6E8A-4147-A177-3AD203B41FA5}">
                      <a16:colId xmlns:a16="http://schemas.microsoft.com/office/drawing/2014/main" val="20000"/>
                    </a:ext>
                  </a:extLst>
                </a:gridCol>
                <a:gridCol w="1138100">
                  <a:extLst>
                    <a:ext uri="{9D8B030D-6E8A-4147-A177-3AD203B41FA5}">
                      <a16:colId xmlns:a16="http://schemas.microsoft.com/office/drawing/2014/main" val="20001"/>
                    </a:ext>
                  </a:extLst>
                </a:gridCol>
              </a:tblGrid>
              <a:tr h="424950">
                <a:tc gridSpan="2">
                  <a:txBody>
                    <a:bodyPr/>
                    <a:lstStyle/>
                    <a:p>
                      <a:pPr marL="0" marR="0" lvl="0" indent="0" algn="ctr" rtl="0">
                        <a:spcBef>
                          <a:spcPts val="0"/>
                        </a:spcBef>
                        <a:spcAft>
                          <a:spcPts val="0"/>
                        </a:spcAft>
                        <a:buNone/>
                      </a:pPr>
                      <a:r>
                        <a:rPr lang="en-US" sz="1800" b="0" i="0" u="none" strike="noStrike" cap="none" dirty="0">
                          <a:latin typeface="Franklin Gothic Medium" panose="020B0603020102020204" pitchFamily="34" charset="0"/>
                          <a:ea typeface="Libre Franklin"/>
                          <a:cs typeface="Libre Franklin"/>
                          <a:sym typeface="Libre Franklin"/>
                        </a:rPr>
                        <a:t>Daily Fog Chance</a:t>
                      </a:r>
                      <a:endParaRPr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48350">
                <a:tc>
                  <a:txBody>
                    <a:bodyPr/>
                    <a:lstStyle/>
                    <a:p>
                      <a:pPr marL="0" marR="0" lvl="0" indent="0" algn="ctr" rtl="0">
                        <a:spcBef>
                          <a:spcPts val="0"/>
                        </a:spcBef>
                        <a:spcAft>
                          <a:spcPts val="0"/>
                        </a:spcAft>
                        <a:buNone/>
                      </a:pPr>
                      <a:r>
                        <a:rPr lang="en-US" sz="2000" b="0" i="0" u="none" strike="noStrike" cap="none" dirty="0">
                          <a:latin typeface="Franklin Gothic Medium" panose="020B0603020102020204" pitchFamily="34" charset="0"/>
                          <a:ea typeface="Libre Franklin"/>
                          <a:cs typeface="Libre Franklin"/>
                          <a:sym typeface="Libre Franklin"/>
                        </a:rPr>
                        <a:t>Friday AM</a:t>
                      </a:r>
                      <a:endParaRPr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0" i="0" u="none" strike="noStrike" cap="none">
                          <a:latin typeface="Franklin Gothic Medium" panose="020B0603020102020204" pitchFamily="34" charset="0"/>
                          <a:ea typeface="Libre Franklin"/>
                          <a:cs typeface="Libre Franklin"/>
                          <a:sym typeface="Libre Franklin"/>
                        </a:rPr>
                        <a:t>Unlikely</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454050">
                <a:tc>
                  <a:txBody>
                    <a:bodyPr/>
                    <a:lstStyle/>
                    <a:p>
                      <a:pPr marL="0" marR="0" lvl="0" indent="0" algn="ctr" rtl="0">
                        <a:spcBef>
                          <a:spcPts val="0"/>
                        </a:spcBef>
                        <a:spcAft>
                          <a:spcPts val="0"/>
                        </a:spcAft>
                        <a:buNone/>
                      </a:pPr>
                      <a:r>
                        <a:rPr lang="en-US" sz="2000" b="0" i="0" u="none" strike="noStrike" cap="none" dirty="0">
                          <a:latin typeface="Franklin Gothic Medium" panose="020B0603020102020204" pitchFamily="34" charset="0"/>
                          <a:ea typeface="Libre Franklin"/>
                          <a:cs typeface="Libre Franklin"/>
                          <a:sym typeface="Libre Franklin"/>
                        </a:rPr>
                        <a:t>Saturday AM</a:t>
                      </a:r>
                      <a:endParaRPr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0" i="0" u="none" strike="noStrike" cap="none" dirty="0">
                          <a:latin typeface="Franklin Gothic Medium" panose="020B0603020102020204" pitchFamily="34" charset="0"/>
                          <a:ea typeface="Libre Franklin"/>
                          <a:cs typeface="Libre Franklin"/>
                          <a:sym typeface="Libre Franklin"/>
                        </a:rPr>
                        <a:t>Unlikely</a:t>
                      </a:r>
                      <a:endParaRPr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454050">
                <a:tc>
                  <a:txBody>
                    <a:bodyPr/>
                    <a:lstStyle/>
                    <a:p>
                      <a:pPr marL="0" marR="0" lvl="0" indent="0" algn="ctr" rtl="0">
                        <a:spcBef>
                          <a:spcPts val="0"/>
                        </a:spcBef>
                        <a:spcAft>
                          <a:spcPts val="0"/>
                        </a:spcAft>
                        <a:buNone/>
                      </a:pPr>
                      <a:r>
                        <a:rPr lang="en-US" sz="2000" b="0" i="0" u="none" strike="noStrike" cap="none">
                          <a:latin typeface="Franklin Gothic Medium" panose="020B0603020102020204" pitchFamily="34" charset="0"/>
                          <a:ea typeface="Libre Franklin"/>
                          <a:cs typeface="Libre Franklin"/>
                          <a:sym typeface="Libre Franklin"/>
                        </a:rPr>
                        <a:t>Sunday AM</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0" i="0" u="none" strike="noStrike" cap="none" dirty="0">
                          <a:latin typeface="Franklin Gothic Medium" panose="020B0603020102020204" pitchFamily="34" charset="0"/>
                          <a:ea typeface="Libre Franklin"/>
                          <a:cs typeface="Libre Franklin"/>
                          <a:sym typeface="Libre Franklin"/>
                        </a:rPr>
                        <a:t>Unlikely</a:t>
                      </a:r>
                      <a:endParaRPr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3"/>
                  </a:ext>
                </a:extLst>
              </a:tr>
            </a:tbl>
          </a:graphicData>
        </a:graphic>
      </p:graphicFrame>
      <p:sp>
        <p:nvSpPr>
          <p:cNvPr id="256" name="Google Shape;256;p9"/>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7" name="Google Shape;257;p9"/>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258" name="Google Shape;258;p9"/>
          <p:cNvSpPr txBox="1"/>
          <p:nvPr/>
        </p:nvSpPr>
        <p:spPr>
          <a:xfrm>
            <a:off x="-2" y="101254"/>
            <a:ext cx="6965880"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Franklin Gothic Medium" panose="020B0603020102020204" pitchFamily="34" charset="0"/>
                <a:ea typeface="Libre Franklin"/>
                <a:cs typeface="Libre Franklin"/>
                <a:sym typeface="Libre Franklin"/>
              </a:rPr>
              <a:t>Houston Pilots Extended Range Visibility Report</a:t>
            </a:r>
            <a:endParaRPr dirty="0">
              <a:latin typeface="Franklin Gothic Medium" panose="020B0603020102020204" pitchFamily="34" charset="0"/>
            </a:endParaRPr>
          </a:p>
        </p:txBody>
      </p:sp>
      <p:grpSp>
        <p:nvGrpSpPr>
          <p:cNvPr id="259" name="Google Shape;259;p9"/>
          <p:cNvGrpSpPr/>
          <p:nvPr/>
        </p:nvGrpSpPr>
        <p:grpSpPr>
          <a:xfrm>
            <a:off x="784229" y="2887713"/>
            <a:ext cx="2869940" cy="902856"/>
            <a:chOff x="3137026" y="1037676"/>
            <a:chExt cx="2868906" cy="1062988"/>
          </a:xfrm>
        </p:grpSpPr>
        <p:grpSp>
          <p:nvGrpSpPr>
            <p:cNvPr id="260" name="Google Shape;260;p9"/>
            <p:cNvGrpSpPr/>
            <p:nvPr/>
          </p:nvGrpSpPr>
          <p:grpSpPr>
            <a:xfrm rot="-5400000">
              <a:off x="4158407" y="253139"/>
              <a:ext cx="827216" cy="2867834"/>
              <a:chOff x="7509253" y="1547814"/>
              <a:chExt cx="1644353" cy="2229421"/>
            </a:xfrm>
          </p:grpSpPr>
          <p:grpSp>
            <p:nvGrpSpPr>
              <p:cNvPr id="261" name="Google Shape;261;p9"/>
              <p:cNvGrpSpPr/>
              <p:nvPr/>
            </p:nvGrpSpPr>
            <p:grpSpPr>
              <a:xfrm rot="-5400000">
                <a:off x="6934729" y="2122338"/>
                <a:ext cx="2229421" cy="1080373"/>
                <a:chOff x="8718148" y="5085211"/>
                <a:chExt cx="2050444" cy="422139"/>
              </a:xfrm>
            </p:grpSpPr>
            <p:sp>
              <p:nvSpPr>
                <p:cNvPr id="262" name="Google Shape;262;p9"/>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9"/>
                <p:cNvSpPr txBox="1"/>
                <p:nvPr/>
              </p:nvSpPr>
              <p:spPr>
                <a:xfrm rot="10800000">
                  <a:off x="10123525" y="5085211"/>
                  <a:ext cx="630169" cy="422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Above Normal</a:t>
                  </a:r>
                  <a:endParaRPr dirty="0">
                    <a:latin typeface="Franklin Gothic Medium" panose="020B0603020102020204" pitchFamily="34" charset="0"/>
                  </a:endParaRPr>
                </a:p>
              </p:txBody>
            </p:sp>
          </p:grpSp>
          <p:pic>
            <p:nvPicPr>
              <p:cNvPr id="264" name="Google Shape;264;p9"/>
              <p:cNvPicPr preferRelativeResize="0"/>
              <p:nvPr/>
            </p:nvPicPr>
            <p:blipFill rotWithShape="1">
              <a:blip r:embed="rId4">
                <a:alphaModFix/>
              </a:blip>
              <a:srcRect/>
              <a:stretch/>
            </p:blipFill>
            <p:spPr>
              <a:xfrm rot="-5400000">
                <a:off x="8163382" y="1362572"/>
                <a:ext cx="592301" cy="1388146"/>
              </a:xfrm>
              <a:prstGeom prst="rect">
                <a:avLst/>
              </a:prstGeom>
              <a:noFill/>
              <a:ln>
                <a:noFill/>
              </a:ln>
            </p:spPr>
          </p:pic>
        </p:grpSp>
        <p:sp>
          <p:nvSpPr>
            <p:cNvPr id="265" name="Google Shape;265;p9"/>
            <p:cNvSpPr txBox="1"/>
            <p:nvPr/>
          </p:nvSpPr>
          <p:spPr>
            <a:xfrm>
              <a:off x="5196703" y="1537159"/>
              <a:ext cx="685175" cy="543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Below Normal</a:t>
              </a:r>
              <a:endParaRPr dirty="0">
                <a:latin typeface="Franklin Gothic Medium" panose="020B0603020102020204" pitchFamily="34" charset="0"/>
              </a:endParaRPr>
            </a:p>
          </p:txBody>
        </p:sp>
        <p:grpSp>
          <p:nvGrpSpPr>
            <p:cNvPr id="266" name="Google Shape;266;p9"/>
            <p:cNvGrpSpPr/>
            <p:nvPr/>
          </p:nvGrpSpPr>
          <p:grpSpPr>
            <a:xfrm>
              <a:off x="3137026" y="1037676"/>
              <a:ext cx="2867833" cy="471026"/>
              <a:chOff x="-4" y="1873403"/>
              <a:chExt cx="4572002" cy="699675"/>
            </a:xfrm>
          </p:grpSpPr>
          <p:sp>
            <p:nvSpPr>
              <p:cNvPr id="267" name="Google Shape;267;p9"/>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9"/>
              <p:cNvSpPr/>
              <p:nvPr/>
            </p:nvSpPr>
            <p:spPr>
              <a:xfrm>
                <a:off x="-4" y="1873403"/>
                <a:ext cx="4572002" cy="6996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Confidence</a:t>
                </a:r>
                <a:endParaRPr dirty="0">
                  <a:latin typeface="Franklin Gothic Medium" panose="020B0603020102020204" pitchFamily="34" charset="0"/>
                </a:endParaRPr>
              </a:p>
            </p:txBody>
          </p:sp>
        </p:grpSp>
      </p:grpSp>
      <p:grpSp>
        <p:nvGrpSpPr>
          <p:cNvPr id="269" name="Google Shape;269;p9"/>
          <p:cNvGrpSpPr/>
          <p:nvPr/>
        </p:nvGrpSpPr>
        <p:grpSpPr>
          <a:xfrm>
            <a:off x="-27742" y="4327477"/>
            <a:ext cx="4472718" cy="1466236"/>
            <a:chOff x="-20575" y="1567577"/>
            <a:chExt cx="4592573" cy="982646"/>
          </a:xfrm>
        </p:grpSpPr>
        <p:sp>
          <p:nvSpPr>
            <p:cNvPr id="270" name="Google Shape;270;p9"/>
            <p:cNvSpPr/>
            <p:nvPr/>
          </p:nvSpPr>
          <p:spPr>
            <a:xfrm>
              <a:off x="-2" y="1567577"/>
              <a:ext cx="4572000" cy="98264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9"/>
            <p:cNvSpPr/>
            <p:nvPr/>
          </p:nvSpPr>
          <p:spPr>
            <a:xfrm>
              <a:off x="-20575" y="1572623"/>
              <a:ext cx="4572002" cy="19595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300" dirty="0">
                  <a:solidFill>
                    <a:schemeClr val="lt1"/>
                  </a:solidFill>
                  <a:latin typeface="Franklin Gothic Medium" panose="020B0603020102020204" pitchFamily="34" charset="0"/>
                  <a:ea typeface="Libre Franklin"/>
                  <a:cs typeface="Libre Franklin"/>
                  <a:sym typeface="Libre Franklin"/>
                </a:rPr>
                <a:t>Continuing to not see a fog signal for Monday.</a:t>
              </a:r>
              <a:endParaRPr dirty="0">
                <a:latin typeface="Franklin Gothic Medium" panose="020B0603020102020204" pitchFamily="34" charset="0"/>
              </a:endParaRPr>
            </a:p>
          </p:txBody>
        </p:sp>
      </p:grpSp>
      <p:grpSp>
        <p:nvGrpSpPr>
          <p:cNvPr id="272" name="Google Shape;272;p9"/>
          <p:cNvGrpSpPr/>
          <p:nvPr/>
        </p:nvGrpSpPr>
        <p:grpSpPr>
          <a:xfrm>
            <a:off x="-2" y="3881655"/>
            <a:ext cx="4460969" cy="400110"/>
            <a:chOff x="-4" y="1924773"/>
            <a:chExt cx="4572002" cy="594336"/>
          </a:xfrm>
        </p:grpSpPr>
        <p:sp>
          <p:nvSpPr>
            <p:cNvPr id="273" name="Google Shape;273;p9"/>
            <p:cNvSpPr/>
            <p:nvPr/>
          </p:nvSpPr>
          <p:spPr>
            <a:xfrm>
              <a:off x="-1" y="1951053"/>
              <a:ext cx="4571999" cy="5375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9"/>
            <p:cNvSpPr/>
            <p:nvPr/>
          </p:nvSpPr>
          <p:spPr>
            <a:xfrm>
              <a:off x="-4" y="1924773"/>
              <a:ext cx="4572002" cy="594336"/>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Monday 6/6/22</a:t>
              </a:r>
              <a:endParaRPr dirty="0">
                <a:latin typeface="Franklin Gothic Medium" panose="020B0603020102020204" pitchFamily="34" charset="0"/>
              </a:endParaRPr>
            </a:p>
          </p:txBody>
        </p:sp>
      </p:grpSp>
      <p:grpSp>
        <p:nvGrpSpPr>
          <p:cNvPr id="275" name="Google Shape;275;p9"/>
          <p:cNvGrpSpPr/>
          <p:nvPr/>
        </p:nvGrpSpPr>
        <p:grpSpPr>
          <a:xfrm>
            <a:off x="794462" y="5846953"/>
            <a:ext cx="2869996" cy="900763"/>
            <a:chOff x="3137026" y="1037674"/>
            <a:chExt cx="2868960" cy="1065653"/>
          </a:xfrm>
        </p:grpSpPr>
        <p:grpSp>
          <p:nvGrpSpPr>
            <p:cNvPr id="276" name="Google Shape;276;p9"/>
            <p:cNvGrpSpPr/>
            <p:nvPr/>
          </p:nvGrpSpPr>
          <p:grpSpPr>
            <a:xfrm rot="-5400000">
              <a:off x="4155853" y="253194"/>
              <a:ext cx="832433" cy="2867833"/>
              <a:chOff x="7504013" y="1547814"/>
              <a:chExt cx="1654736" cy="2229421"/>
            </a:xfrm>
          </p:grpSpPr>
          <p:grpSp>
            <p:nvGrpSpPr>
              <p:cNvPr id="277" name="Google Shape;277;p9"/>
              <p:cNvGrpSpPr/>
              <p:nvPr/>
            </p:nvGrpSpPr>
            <p:grpSpPr>
              <a:xfrm rot="-5400000">
                <a:off x="6932107" y="2119720"/>
                <a:ext cx="2229421" cy="1085609"/>
                <a:chOff x="8718148" y="5083165"/>
                <a:chExt cx="2050444" cy="424185"/>
              </a:xfrm>
            </p:grpSpPr>
            <p:sp>
              <p:nvSpPr>
                <p:cNvPr id="278" name="Google Shape;278;p9"/>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9"/>
                <p:cNvSpPr txBox="1"/>
                <p:nvPr/>
              </p:nvSpPr>
              <p:spPr>
                <a:xfrm rot="10800000">
                  <a:off x="10123525" y="5083165"/>
                  <a:ext cx="630169" cy="4241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Above Normal</a:t>
                  </a:r>
                  <a:endParaRPr dirty="0">
                    <a:latin typeface="Franklin Gothic Medium" panose="020B0603020102020204" pitchFamily="34" charset="0"/>
                  </a:endParaRPr>
                </a:p>
              </p:txBody>
            </p:sp>
          </p:grpSp>
          <p:pic>
            <p:nvPicPr>
              <p:cNvPr id="280" name="Google Shape;280;p9"/>
              <p:cNvPicPr preferRelativeResize="0"/>
              <p:nvPr/>
            </p:nvPicPr>
            <p:blipFill rotWithShape="1">
              <a:blip r:embed="rId4">
                <a:alphaModFix/>
              </a:blip>
              <a:srcRect/>
              <a:stretch/>
            </p:blipFill>
            <p:spPr>
              <a:xfrm rot="-5400000">
                <a:off x="8161665" y="1640381"/>
                <a:ext cx="596403" cy="1397765"/>
              </a:xfrm>
              <a:prstGeom prst="rect">
                <a:avLst/>
              </a:prstGeom>
              <a:noFill/>
              <a:ln>
                <a:noFill/>
              </a:ln>
            </p:spPr>
          </p:pic>
        </p:grpSp>
        <p:sp>
          <p:nvSpPr>
            <p:cNvPr id="281" name="Google Shape;281;p9"/>
            <p:cNvSpPr txBox="1"/>
            <p:nvPr/>
          </p:nvSpPr>
          <p:spPr>
            <a:xfrm>
              <a:off x="5290428" y="1545439"/>
              <a:ext cx="685175" cy="54612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Below Normal</a:t>
              </a:r>
              <a:endParaRPr dirty="0">
                <a:latin typeface="Franklin Gothic Medium" panose="020B0603020102020204" pitchFamily="34" charset="0"/>
              </a:endParaRPr>
            </a:p>
          </p:txBody>
        </p:sp>
        <p:grpSp>
          <p:nvGrpSpPr>
            <p:cNvPr id="282" name="Google Shape;282;p9"/>
            <p:cNvGrpSpPr/>
            <p:nvPr/>
          </p:nvGrpSpPr>
          <p:grpSpPr>
            <a:xfrm>
              <a:off x="3137026" y="1037674"/>
              <a:ext cx="2867833" cy="473304"/>
              <a:chOff x="-4" y="1873403"/>
              <a:chExt cx="4572002" cy="703060"/>
            </a:xfrm>
          </p:grpSpPr>
          <p:sp>
            <p:nvSpPr>
              <p:cNvPr id="283" name="Google Shape;283;p9"/>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9"/>
              <p:cNvSpPr/>
              <p:nvPr/>
            </p:nvSpPr>
            <p:spPr>
              <a:xfrm>
                <a:off x="-4" y="1873403"/>
                <a:ext cx="4572002" cy="7030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Confidence</a:t>
                </a:r>
                <a:endParaRPr dirty="0">
                  <a:latin typeface="Franklin Gothic Medium" panose="020B0603020102020204" pitchFamily="34" charset="0"/>
                </a:endParaRPr>
              </a:p>
            </p:txBody>
          </p:sp>
        </p:grpSp>
      </p:grpSp>
      <p:grpSp>
        <p:nvGrpSpPr>
          <p:cNvPr id="285" name="Google Shape;285;p9"/>
          <p:cNvGrpSpPr/>
          <p:nvPr/>
        </p:nvGrpSpPr>
        <p:grpSpPr>
          <a:xfrm>
            <a:off x="4674743" y="1355197"/>
            <a:ext cx="4466552" cy="1466234"/>
            <a:chOff x="-53558" y="1567577"/>
            <a:chExt cx="4577720" cy="982646"/>
          </a:xfrm>
        </p:grpSpPr>
        <p:sp>
          <p:nvSpPr>
            <p:cNvPr id="286" name="Google Shape;286;p9"/>
            <p:cNvSpPr/>
            <p:nvPr/>
          </p:nvSpPr>
          <p:spPr>
            <a:xfrm>
              <a:off x="-47839" y="1567577"/>
              <a:ext cx="4572001" cy="98264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9"/>
            <p:cNvSpPr/>
            <p:nvPr/>
          </p:nvSpPr>
          <p:spPr>
            <a:xfrm>
              <a:off x="-53558" y="1624367"/>
              <a:ext cx="4572002" cy="1959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300" dirty="0">
                  <a:solidFill>
                    <a:schemeClr val="lt1"/>
                  </a:solidFill>
                  <a:latin typeface="Franklin Gothic Medium" panose="020B0603020102020204" pitchFamily="34" charset="0"/>
                  <a:ea typeface="Libre Franklin"/>
                  <a:cs typeface="Libre Franklin"/>
                  <a:sym typeface="Libre Franklin"/>
                </a:rPr>
                <a:t>Not seeing a fog signal for the stations on Sunday.</a:t>
              </a:r>
              <a:endParaRPr dirty="0">
                <a:latin typeface="Franklin Gothic Medium" panose="020B0603020102020204" pitchFamily="34" charset="0"/>
              </a:endParaRPr>
            </a:p>
          </p:txBody>
        </p:sp>
      </p:grpSp>
      <p:grpSp>
        <p:nvGrpSpPr>
          <p:cNvPr id="288" name="Google Shape;288;p9"/>
          <p:cNvGrpSpPr/>
          <p:nvPr/>
        </p:nvGrpSpPr>
        <p:grpSpPr>
          <a:xfrm>
            <a:off x="4674743" y="910571"/>
            <a:ext cx="4460974" cy="400110"/>
            <a:chOff x="-4" y="1924774"/>
            <a:chExt cx="4572002" cy="594336"/>
          </a:xfrm>
        </p:grpSpPr>
        <p:sp>
          <p:nvSpPr>
            <p:cNvPr id="289" name="Google Shape;289;p9"/>
            <p:cNvSpPr/>
            <p:nvPr/>
          </p:nvSpPr>
          <p:spPr>
            <a:xfrm>
              <a:off x="-1" y="1951053"/>
              <a:ext cx="4571999" cy="5375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9"/>
            <p:cNvSpPr/>
            <p:nvPr/>
          </p:nvSpPr>
          <p:spPr>
            <a:xfrm>
              <a:off x="-4" y="1924774"/>
              <a:ext cx="4572002" cy="594336"/>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Sunday 6/5/22</a:t>
              </a:r>
              <a:endParaRPr dirty="0">
                <a:latin typeface="Franklin Gothic Medium" panose="020B0603020102020204" pitchFamily="34" charset="0"/>
              </a:endParaRPr>
            </a:p>
          </p:txBody>
        </p:sp>
      </p:grpSp>
      <p:grpSp>
        <p:nvGrpSpPr>
          <p:cNvPr id="291" name="Google Shape;291;p9"/>
          <p:cNvGrpSpPr/>
          <p:nvPr/>
        </p:nvGrpSpPr>
        <p:grpSpPr>
          <a:xfrm>
            <a:off x="5537071" y="2851761"/>
            <a:ext cx="2870127" cy="900731"/>
            <a:chOff x="3137026" y="1037676"/>
            <a:chExt cx="2869090" cy="1065620"/>
          </a:xfrm>
        </p:grpSpPr>
        <p:grpSp>
          <p:nvGrpSpPr>
            <p:cNvPr id="292" name="Google Shape;292;p9"/>
            <p:cNvGrpSpPr/>
            <p:nvPr/>
          </p:nvGrpSpPr>
          <p:grpSpPr>
            <a:xfrm rot="-5400000">
              <a:off x="4147075" y="244256"/>
              <a:ext cx="850249" cy="2867832"/>
              <a:chOff x="7504023" y="1547814"/>
              <a:chExt cx="1690141" cy="2229421"/>
            </a:xfrm>
          </p:grpSpPr>
          <p:grpSp>
            <p:nvGrpSpPr>
              <p:cNvPr id="293" name="Google Shape;293;p9"/>
              <p:cNvGrpSpPr/>
              <p:nvPr/>
            </p:nvGrpSpPr>
            <p:grpSpPr>
              <a:xfrm rot="-5400000">
                <a:off x="6932116" y="2119721"/>
                <a:ext cx="2229421" cy="1085607"/>
                <a:chOff x="8718148" y="5083166"/>
                <a:chExt cx="2050444" cy="424184"/>
              </a:xfrm>
            </p:grpSpPr>
            <p:sp>
              <p:nvSpPr>
                <p:cNvPr id="294" name="Google Shape;294;p9"/>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9"/>
                <p:cNvSpPr txBox="1"/>
                <p:nvPr/>
              </p:nvSpPr>
              <p:spPr>
                <a:xfrm rot="10800000">
                  <a:off x="10123525" y="5083166"/>
                  <a:ext cx="630169" cy="4241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Above Normal</a:t>
                  </a:r>
                  <a:endParaRPr dirty="0">
                    <a:latin typeface="Franklin Gothic Medium" panose="020B0603020102020204" pitchFamily="34" charset="0"/>
                  </a:endParaRPr>
                </a:p>
              </p:txBody>
            </p:sp>
          </p:grpSp>
          <p:pic>
            <p:nvPicPr>
              <p:cNvPr id="296" name="Google Shape;296;p9"/>
              <p:cNvPicPr preferRelativeResize="0"/>
              <p:nvPr/>
            </p:nvPicPr>
            <p:blipFill rotWithShape="1">
              <a:blip r:embed="rId4">
                <a:alphaModFix/>
              </a:blip>
              <a:srcRect/>
              <a:stretch/>
            </p:blipFill>
            <p:spPr>
              <a:xfrm rot="-5400000">
                <a:off x="8203941" y="1587629"/>
                <a:ext cx="592301" cy="1388145"/>
              </a:xfrm>
              <a:prstGeom prst="rect">
                <a:avLst/>
              </a:prstGeom>
              <a:noFill/>
              <a:ln>
                <a:noFill/>
              </a:ln>
            </p:spPr>
          </p:pic>
        </p:grpSp>
        <p:sp>
          <p:nvSpPr>
            <p:cNvPr id="297" name="Google Shape;297;p9"/>
            <p:cNvSpPr txBox="1"/>
            <p:nvPr/>
          </p:nvSpPr>
          <p:spPr>
            <a:xfrm>
              <a:off x="5299135" y="1545438"/>
              <a:ext cx="685175" cy="5461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Below Normal</a:t>
              </a:r>
              <a:endParaRPr dirty="0">
                <a:latin typeface="Franklin Gothic Medium" panose="020B0603020102020204" pitchFamily="34" charset="0"/>
              </a:endParaRPr>
            </a:p>
          </p:txBody>
        </p:sp>
        <p:grpSp>
          <p:nvGrpSpPr>
            <p:cNvPr id="298" name="Google Shape;298;p9"/>
            <p:cNvGrpSpPr/>
            <p:nvPr/>
          </p:nvGrpSpPr>
          <p:grpSpPr>
            <a:xfrm>
              <a:off x="3137026" y="1037676"/>
              <a:ext cx="2867833" cy="473306"/>
              <a:chOff x="-4" y="1873403"/>
              <a:chExt cx="4572002" cy="703062"/>
            </a:xfrm>
          </p:grpSpPr>
          <p:sp>
            <p:nvSpPr>
              <p:cNvPr id="299" name="Google Shape;299;p9"/>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9"/>
              <p:cNvSpPr/>
              <p:nvPr/>
            </p:nvSpPr>
            <p:spPr>
              <a:xfrm>
                <a:off x="-4" y="1873403"/>
                <a:ext cx="4572002" cy="7030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Confidence</a:t>
                </a:r>
                <a:endParaRPr dirty="0">
                  <a:latin typeface="Franklin Gothic Medium" panose="020B0603020102020204" pitchFamily="34" charset="0"/>
                </a:endParaRPr>
              </a:p>
            </p:txBody>
          </p:sp>
        </p:grpSp>
      </p:grpSp>
      <p:pic>
        <p:nvPicPr>
          <p:cNvPr id="301" name="Google Shape;301;p9"/>
          <p:cNvPicPr preferRelativeResize="0"/>
          <p:nvPr/>
        </p:nvPicPr>
        <p:blipFill rotWithShape="1">
          <a:blip r:embed="rId5">
            <a:alphaModFix/>
          </a:blip>
          <a:srcRect/>
          <a:stretch/>
        </p:blipFill>
        <p:spPr>
          <a:xfrm>
            <a:off x="6832953" y="-79224"/>
            <a:ext cx="1376739" cy="865310"/>
          </a:xfrm>
          <a:prstGeom prst="rect">
            <a:avLst/>
          </a:prstGeom>
          <a:noFill/>
          <a:ln>
            <a:noFill/>
          </a:ln>
        </p:spPr>
      </p:pic>
      <p:sp>
        <p:nvSpPr>
          <p:cNvPr id="302" name="Google Shape;302;p9"/>
          <p:cNvSpPr txBox="1"/>
          <p:nvPr/>
        </p:nvSpPr>
        <p:spPr>
          <a:xfrm>
            <a:off x="10497787" y="39188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D8D8D8"/>
        </a:solidFill>
        <a:effectLst/>
      </p:bgPr>
    </p:bg>
    <p:spTree>
      <p:nvGrpSpPr>
        <p:cNvPr id="1" name="Shape 336"/>
        <p:cNvGrpSpPr/>
        <p:nvPr/>
      </p:nvGrpSpPr>
      <p:grpSpPr>
        <a:xfrm>
          <a:off x="0" y="0"/>
          <a:ext cx="0" cy="0"/>
          <a:chOff x="0" y="0"/>
          <a:chExt cx="0" cy="0"/>
        </a:xfrm>
      </p:grpSpPr>
      <p:grpSp>
        <p:nvGrpSpPr>
          <p:cNvPr id="337" name="Google Shape;337;p11"/>
          <p:cNvGrpSpPr/>
          <p:nvPr/>
        </p:nvGrpSpPr>
        <p:grpSpPr>
          <a:xfrm>
            <a:off x="3764957" y="4368412"/>
            <a:ext cx="5367053" cy="2428703"/>
            <a:chOff x="-22389" y="1390698"/>
            <a:chExt cx="4584145" cy="1335417"/>
          </a:xfrm>
        </p:grpSpPr>
        <p:sp>
          <p:nvSpPr>
            <p:cNvPr id="338" name="Google Shape;338;p11"/>
            <p:cNvSpPr/>
            <p:nvPr/>
          </p:nvSpPr>
          <p:spPr>
            <a:xfrm>
              <a:off x="-22389" y="1390698"/>
              <a:ext cx="4572000" cy="1335417"/>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11"/>
            <p:cNvSpPr/>
            <p:nvPr/>
          </p:nvSpPr>
          <p:spPr>
            <a:xfrm>
              <a:off x="-10246" y="1657356"/>
              <a:ext cx="4572002" cy="786899"/>
            </a:xfrm>
            <a:prstGeom prst="rect">
              <a:avLst/>
            </a:prstGeom>
            <a:noFill/>
            <a:ln>
              <a:noFill/>
            </a:ln>
          </p:spPr>
          <p:txBody>
            <a:bodyPr spcFirstLastPara="1" wrap="square" lIns="91425" tIns="45700" rIns="91425" bIns="45700" anchor="ctr" anchorCtr="0">
              <a:spAutoFit/>
            </a:bodyPr>
            <a:lstStyle/>
            <a:p>
              <a:pPr marL="171450" indent="-171450">
                <a:buClr>
                  <a:schemeClr val="lt1"/>
                </a:buClr>
                <a:buSzPts val="1100"/>
                <a:buFont typeface="Wingdings" pitchFamily="2" charset="2"/>
                <a:buChar char="Ø"/>
              </a:pPr>
              <a:r>
                <a:rPr lang="en-US" sz="1100" dirty="0">
                  <a:solidFill>
                    <a:schemeClr val="lt1"/>
                  </a:solidFill>
                  <a:latin typeface="Franklin Gothic Medium"/>
                  <a:ea typeface="Libre Franklin"/>
                  <a:cs typeface="Libre Franklin"/>
                  <a:sym typeface="Libre Franklin"/>
                </a:rPr>
                <a:t>Patchy, hit and miss reduced visibilities are possible from stations I – N. These stations </a:t>
              </a:r>
              <a:endParaRPr lang="en-US" sz="1100">
                <a:solidFill>
                  <a:schemeClr val="lt1"/>
                </a:solidFill>
                <a:latin typeface="Franklin Gothic Medium" panose="020B0603020102020204" pitchFamily="34" charset="0"/>
              </a:endParaRPr>
            </a:p>
            <a:p>
              <a:pPr marL="171450" marR="0" lvl="0" indent="-171450" algn="l" rtl="0">
                <a:spcBef>
                  <a:spcPts val="600"/>
                </a:spcBef>
                <a:spcAft>
                  <a:spcPts val="0"/>
                </a:spcAft>
                <a:buClr>
                  <a:schemeClr val="lt1"/>
                </a:buClr>
                <a:buSzPts val="1100"/>
                <a:buFont typeface="Wingdings" pitchFamily="2" charset="2"/>
                <a:buChar char="Ø"/>
              </a:pPr>
              <a:r>
                <a:rPr lang="en-US" sz="1100" dirty="0">
                  <a:solidFill>
                    <a:schemeClr val="lt1"/>
                  </a:solidFill>
                  <a:latin typeface="Franklin Gothic Medium" panose="020B0603020102020204" pitchFamily="34" charset="0"/>
                  <a:ea typeface="Libre Franklin"/>
                  <a:cs typeface="Libre Franklin"/>
                  <a:sym typeface="Libre Franklin"/>
                </a:rPr>
                <a:t>Currently we are in favor of winds staying staying just elevated enough to make limited visibility likely come in the form of rain/mist/drizzle, however we want to make the note that if winds weaken any, a few instance of patchy fog would be possible for any stations S of Morgan’s Point. </a:t>
              </a:r>
              <a:endParaRPr dirty="0">
                <a:latin typeface="Franklin Gothic Medium" panose="020B0603020102020204" pitchFamily="34" charset="0"/>
              </a:endParaRPr>
            </a:p>
            <a:p>
              <a:pPr marL="171450" marR="0" lvl="0" indent="-171450" algn="l" rtl="0">
                <a:spcBef>
                  <a:spcPts val="600"/>
                </a:spcBef>
                <a:spcAft>
                  <a:spcPts val="0"/>
                </a:spcAft>
                <a:buClr>
                  <a:schemeClr val="lt1"/>
                </a:buClr>
                <a:buSzPts val="1100"/>
                <a:buFont typeface="Wingdings" pitchFamily="2" charset="2"/>
                <a:buChar char="Ø"/>
              </a:pPr>
              <a:r>
                <a:rPr lang="en-US" sz="1100" dirty="0">
                  <a:solidFill>
                    <a:schemeClr val="lt1"/>
                  </a:solidFill>
                  <a:latin typeface="Franklin Gothic Medium" panose="020B0603020102020204" pitchFamily="34" charset="0"/>
                  <a:ea typeface="Libre Franklin"/>
                  <a:cs typeface="Libre Franklin"/>
                  <a:sym typeface="Libre Franklin"/>
                </a:rPr>
                <a:t>After ~6 AM, the front should pass the area and sweep away any visibility concerns. </a:t>
              </a:r>
              <a:endParaRPr dirty="0">
                <a:latin typeface="Franklin Gothic Medium" panose="020B0603020102020204" pitchFamily="34" charset="0"/>
              </a:endParaRPr>
            </a:p>
          </p:txBody>
        </p:sp>
      </p:grpSp>
      <p:pic>
        <p:nvPicPr>
          <p:cNvPr id="340" name="Google Shape;340;p11" descr="Map&#10;&#10;Description automatically generated"/>
          <p:cNvPicPr preferRelativeResize="0"/>
          <p:nvPr/>
        </p:nvPicPr>
        <p:blipFill rotWithShape="1">
          <a:blip r:embed="rId3"/>
          <a:srcRect/>
          <a:stretch/>
        </p:blipFill>
        <p:spPr>
          <a:xfrm>
            <a:off x="216142" y="1693137"/>
            <a:ext cx="3297078" cy="2472808"/>
          </a:xfrm>
          <a:prstGeom prst="rect">
            <a:avLst/>
          </a:prstGeom>
          <a:solidFill>
            <a:schemeClr val="lt1"/>
          </a:solidFill>
          <a:ln>
            <a:noFill/>
          </a:ln>
        </p:spPr>
      </p:pic>
      <p:pic>
        <p:nvPicPr>
          <p:cNvPr id="341" name="Google Shape;341;p11" descr="Map&#10;&#10;Description automatically generated"/>
          <p:cNvPicPr preferRelativeResize="0"/>
          <p:nvPr/>
        </p:nvPicPr>
        <p:blipFill rotWithShape="1">
          <a:blip r:embed="rId4"/>
          <a:srcRect/>
          <a:stretch/>
        </p:blipFill>
        <p:spPr>
          <a:xfrm>
            <a:off x="3815853" y="1693137"/>
            <a:ext cx="3297078" cy="2472808"/>
          </a:xfrm>
          <a:prstGeom prst="rect">
            <a:avLst/>
          </a:prstGeom>
          <a:noFill/>
          <a:ln>
            <a:noFill/>
          </a:ln>
        </p:spPr>
      </p:pic>
      <p:grpSp>
        <p:nvGrpSpPr>
          <p:cNvPr id="342" name="Google Shape;342;p11"/>
          <p:cNvGrpSpPr/>
          <p:nvPr/>
        </p:nvGrpSpPr>
        <p:grpSpPr>
          <a:xfrm>
            <a:off x="-2" y="914037"/>
            <a:ext cx="3832700" cy="379563"/>
            <a:chOff x="-4" y="1924774"/>
            <a:chExt cx="4909748" cy="563815"/>
          </a:xfrm>
        </p:grpSpPr>
        <p:sp>
          <p:nvSpPr>
            <p:cNvPr id="343" name="Google Shape;343;p11"/>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11"/>
            <p:cNvSpPr/>
            <p:nvPr/>
          </p:nvSpPr>
          <p:spPr>
            <a:xfrm>
              <a:off x="-4" y="1924774"/>
              <a:ext cx="4909748" cy="5486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lt1"/>
                  </a:solidFill>
                  <a:latin typeface="Franklin Gothic Medium" panose="020B0603020102020204" pitchFamily="34" charset="0"/>
                  <a:ea typeface="Libre Franklin"/>
                  <a:cs typeface="Libre Franklin"/>
                  <a:sym typeface="Libre Franklin"/>
                </a:rPr>
                <a:t>11 PM THU Visibility (miles)</a:t>
              </a:r>
              <a:endParaRPr dirty="0">
                <a:latin typeface="Franklin Gothic Medium" panose="020B0603020102020204" pitchFamily="34" charset="0"/>
              </a:endParaRPr>
            </a:p>
          </p:txBody>
        </p:sp>
      </p:grpSp>
      <p:grpSp>
        <p:nvGrpSpPr>
          <p:cNvPr id="345" name="Google Shape;345;p11"/>
          <p:cNvGrpSpPr/>
          <p:nvPr/>
        </p:nvGrpSpPr>
        <p:grpSpPr>
          <a:xfrm>
            <a:off x="3571493" y="913674"/>
            <a:ext cx="3569045" cy="379563"/>
            <a:chOff x="-4" y="1924774"/>
            <a:chExt cx="4572002" cy="563815"/>
          </a:xfrm>
        </p:grpSpPr>
        <p:sp>
          <p:nvSpPr>
            <p:cNvPr id="346" name="Google Shape;346;p11"/>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11"/>
            <p:cNvSpPr/>
            <p:nvPr/>
          </p:nvSpPr>
          <p:spPr>
            <a:xfrm>
              <a:off x="-4" y="1924774"/>
              <a:ext cx="4572002" cy="5486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Franklin Gothic Medium" panose="020B0603020102020204" pitchFamily="34" charset="0"/>
                  <a:ea typeface="Libre Franklin"/>
                  <a:cs typeface="Libre Franklin"/>
                  <a:sym typeface="Libre Franklin"/>
                </a:rPr>
                <a:t>     4 AM FRI Visibility (miles)</a:t>
              </a:r>
              <a:endParaRPr dirty="0">
                <a:latin typeface="Franklin Gothic Medium" panose="020B0603020102020204" pitchFamily="34" charset="0"/>
              </a:endParaRPr>
            </a:p>
          </p:txBody>
        </p:sp>
      </p:grpSp>
      <p:grpSp>
        <p:nvGrpSpPr>
          <p:cNvPr id="348" name="Google Shape;348;p11"/>
          <p:cNvGrpSpPr/>
          <p:nvPr/>
        </p:nvGrpSpPr>
        <p:grpSpPr>
          <a:xfrm>
            <a:off x="7685685" y="1457071"/>
            <a:ext cx="1830170" cy="2910804"/>
            <a:chOff x="7610640" y="1547812"/>
            <a:chExt cx="1670161" cy="2229421"/>
          </a:xfrm>
        </p:grpSpPr>
        <p:grpSp>
          <p:nvGrpSpPr>
            <p:cNvPr id="349" name="Google Shape;349;p11"/>
            <p:cNvGrpSpPr/>
            <p:nvPr/>
          </p:nvGrpSpPr>
          <p:grpSpPr>
            <a:xfrm rot="-5400000">
              <a:off x="6983108" y="2175344"/>
              <a:ext cx="2229421" cy="974357"/>
              <a:chOff x="8718148" y="5124828"/>
              <a:chExt cx="2050444" cy="380715"/>
            </a:xfrm>
          </p:grpSpPr>
          <p:sp>
            <p:nvSpPr>
              <p:cNvPr id="350" name="Google Shape;350;p11"/>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11"/>
              <p:cNvSpPr txBox="1"/>
              <p:nvPr/>
            </p:nvSpPr>
            <p:spPr>
              <a:xfrm rot="5400000">
                <a:off x="10213997" y="5130915"/>
                <a:ext cx="380715" cy="3685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Franklin Gothic Medium" panose="020B0603020102020204" pitchFamily="34" charset="0"/>
                    <a:ea typeface="Libre Franklin Medium"/>
                    <a:cs typeface="Libre Franklin Medium"/>
                    <a:sym typeface="Libre Franklin Medium"/>
                  </a:rPr>
                  <a:t>Above Normal</a:t>
                </a:r>
                <a:endParaRPr dirty="0">
                  <a:latin typeface="Franklin Gothic Medium" panose="020B0603020102020204" pitchFamily="34" charset="0"/>
                </a:endParaRPr>
              </a:p>
            </p:txBody>
          </p:sp>
        </p:grpSp>
        <p:pic>
          <p:nvPicPr>
            <p:cNvPr id="352" name="Google Shape;352;p11"/>
            <p:cNvPicPr preferRelativeResize="0"/>
            <p:nvPr/>
          </p:nvPicPr>
          <p:blipFill rotWithShape="1">
            <a:blip r:embed="rId5">
              <a:alphaModFix/>
            </a:blip>
            <a:srcRect/>
            <a:stretch/>
          </p:blipFill>
          <p:spPr>
            <a:xfrm rot="16200000">
              <a:off x="8038272" y="2470606"/>
              <a:ext cx="1317238" cy="1167821"/>
            </a:xfrm>
            <a:prstGeom prst="rect">
              <a:avLst/>
            </a:prstGeom>
            <a:noFill/>
            <a:ln>
              <a:noFill/>
            </a:ln>
          </p:spPr>
        </p:pic>
        <p:sp>
          <p:nvSpPr>
            <p:cNvPr id="353" name="Google Shape;353;p11"/>
            <p:cNvSpPr txBox="1"/>
            <p:nvPr/>
          </p:nvSpPr>
          <p:spPr>
            <a:xfrm>
              <a:off x="7610645" y="2970441"/>
              <a:ext cx="974357" cy="400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Franklin Gothic Medium" panose="020B0603020102020204" pitchFamily="34" charset="0"/>
                  <a:ea typeface="Libre Franklin Medium"/>
                  <a:cs typeface="Libre Franklin Medium"/>
                  <a:sym typeface="Libre Franklin Medium"/>
                </a:rPr>
                <a:t>Below Normal</a:t>
              </a:r>
              <a:endParaRPr dirty="0">
                <a:latin typeface="Franklin Gothic Medium" panose="020B0603020102020204" pitchFamily="34" charset="0"/>
              </a:endParaRPr>
            </a:p>
          </p:txBody>
        </p:sp>
      </p:grpSp>
      <p:graphicFrame>
        <p:nvGraphicFramePr>
          <p:cNvPr id="354" name="Google Shape;354;p11"/>
          <p:cNvGraphicFramePr/>
          <p:nvPr>
            <p:extLst>
              <p:ext uri="{D42A27DB-BD31-4B8C-83A1-F6EECF244321}">
                <p14:modId xmlns:p14="http://schemas.microsoft.com/office/powerpoint/2010/main" val="183802725"/>
              </p:ext>
            </p:extLst>
          </p:nvPr>
        </p:nvGraphicFramePr>
        <p:xfrm>
          <a:off x="0" y="4359307"/>
          <a:ext cx="3688425" cy="1066820"/>
        </p:xfrm>
        <a:graphic>
          <a:graphicData uri="http://schemas.openxmlformats.org/drawingml/2006/table">
            <a:tbl>
              <a:tblPr firstRow="1" bandRow="1">
                <a:noFill/>
                <a:tableStyleId>{29154CD7-5590-4214-9E62-4D50870D3FC6}</a:tableStyleId>
              </a:tblPr>
              <a:tblGrid>
                <a:gridCol w="2388100">
                  <a:extLst>
                    <a:ext uri="{9D8B030D-6E8A-4147-A177-3AD203B41FA5}">
                      <a16:colId xmlns:a16="http://schemas.microsoft.com/office/drawing/2014/main" val="20000"/>
                    </a:ext>
                  </a:extLst>
                </a:gridCol>
                <a:gridCol w="1300325">
                  <a:extLst>
                    <a:ext uri="{9D8B030D-6E8A-4147-A177-3AD203B41FA5}">
                      <a16:colId xmlns:a16="http://schemas.microsoft.com/office/drawing/2014/main" val="20001"/>
                    </a:ext>
                  </a:extLst>
                </a:gridCol>
              </a:tblGrid>
              <a:tr h="352400">
                <a:tc gridSpan="2">
                  <a:txBody>
                    <a:bodyPr/>
                    <a:lstStyle/>
                    <a:p>
                      <a:pPr marL="0" marR="0" lvl="0" indent="0" algn="ctr" rtl="0">
                        <a:spcBef>
                          <a:spcPts val="0"/>
                        </a:spcBef>
                        <a:spcAft>
                          <a:spcPts val="0"/>
                        </a:spcAft>
                        <a:buNone/>
                      </a:pPr>
                      <a:r>
                        <a:rPr lang="en-US" sz="1800" b="0" i="0" u="none" strike="noStrike" cap="none" dirty="0">
                          <a:latin typeface="Franklin Gothic Medium" panose="020B0603020102020204" pitchFamily="34" charset="0"/>
                          <a:ea typeface="Libre Franklin"/>
                          <a:cs typeface="Libre Franklin"/>
                          <a:sym typeface="Libre Franklin"/>
                        </a:rPr>
                        <a:t>Reduced Visibility Threat</a:t>
                      </a:r>
                      <a:endParaRPr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6550">
                <a:tc>
                  <a:txBody>
                    <a:bodyPr/>
                    <a:lstStyle/>
                    <a:p>
                      <a:pPr marL="0" marR="0" lvl="0" indent="0" algn="ctr" rtl="0">
                        <a:spcBef>
                          <a:spcPts val="0"/>
                        </a:spcBef>
                        <a:spcAft>
                          <a:spcPts val="0"/>
                        </a:spcAft>
                        <a:buNone/>
                      </a:pPr>
                      <a:r>
                        <a:rPr lang="en-US" sz="1800" b="0" i="0" u="none" strike="noStrike" cap="none" dirty="0">
                          <a:latin typeface="Franklin Gothic Medium"/>
                        </a:rPr>
                        <a:t>5 – 9 AM WED</a:t>
                      </a:r>
                      <a:endParaRPr sz="1800" b="0" i="0" u="none" strike="noStrike" cap="none" dirty="0">
                        <a:latin typeface="Franklin Gothic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0" i="0" u="none" strike="noStrike" cap="none" dirty="0">
                          <a:latin typeface="Franklin Gothic Medium" panose="020B0603020102020204" pitchFamily="34" charset="0"/>
                          <a:ea typeface="Libre Franklin"/>
                          <a:cs typeface="Libre Franklin"/>
                          <a:sym typeface="Libre Franklin"/>
                        </a:rPr>
                        <a:t>Low-Medium</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bl>
          </a:graphicData>
        </a:graphic>
      </p:graphicFrame>
      <p:grpSp>
        <p:nvGrpSpPr>
          <p:cNvPr id="355" name="Google Shape;355;p11"/>
          <p:cNvGrpSpPr/>
          <p:nvPr/>
        </p:nvGrpSpPr>
        <p:grpSpPr>
          <a:xfrm>
            <a:off x="7263829" y="903037"/>
            <a:ext cx="1868181" cy="400110"/>
            <a:chOff x="-4" y="1909513"/>
            <a:chExt cx="4572002" cy="594336"/>
          </a:xfrm>
        </p:grpSpPr>
        <p:sp>
          <p:nvSpPr>
            <p:cNvPr id="356" name="Google Shape;356;p11"/>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11"/>
            <p:cNvSpPr/>
            <p:nvPr/>
          </p:nvSpPr>
          <p:spPr>
            <a:xfrm>
              <a:off x="-4" y="1909513"/>
              <a:ext cx="4572002" cy="5943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Confidence</a:t>
              </a:r>
              <a:endParaRPr dirty="0">
                <a:latin typeface="Franklin Gothic Medium" panose="020B0603020102020204" pitchFamily="34" charset="0"/>
              </a:endParaRPr>
            </a:p>
          </p:txBody>
        </p:sp>
      </p:grpSp>
      <p:sp>
        <p:nvSpPr>
          <p:cNvPr id="358" name="Google Shape;358;p11"/>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9" name="Google Shape;359;p11"/>
          <p:cNvPicPr preferRelativeResize="0"/>
          <p:nvPr/>
        </p:nvPicPr>
        <p:blipFill rotWithShape="1">
          <a:blip r:embed="rId6">
            <a:alphaModFix/>
          </a:blip>
          <a:srcRect/>
          <a:stretch/>
        </p:blipFill>
        <p:spPr>
          <a:xfrm>
            <a:off x="8117227" y="68835"/>
            <a:ext cx="965771" cy="570215"/>
          </a:xfrm>
          <a:prstGeom prst="rect">
            <a:avLst/>
          </a:prstGeom>
          <a:noFill/>
          <a:ln>
            <a:noFill/>
          </a:ln>
        </p:spPr>
      </p:pic>
      <p:sp>
        <p:nvSpPr>
          <p:cNvPr id="360" name="Google Shape;360;p11"/>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Franklin Gothic Medium" panose="020B0603020102020204" pitchFamily="34" charset="0"/>
                <a:ea typeface="Libre Franklin"/>
                <a:cs typeface="Libre Franklin"/>
                <a:sym typeface="Libre Franklin"/>
              </a:rPr>
              <a:t>Houston Pilots Visibility Report</a:t>
            </a:r>
            <a:endParaRPr dirty="0">
              <a:latin typeface="Franklin Gothic Medium" panose="020B0603020102020204" pitchFamily="34" charset="0"/>
            </a:endParaRPr>
          </a:p>
        </p:txBody>
      </p:sp>
      <p:pic>
        <p:nvPicPr>
          <p:cNvPr id="361" name="Google Shape;361;p11"/>
          <p:cNvPicPr preferRelativeResize="0"/>
          <p:nvPr/>
        </p:nvPicPr>
        <p:blipFill rotWithShape="1">
          <a:blip r:embed="rId7">
            <a:alphaModFix/>
          </a:blip>
          <a:srcRect/>
          <a:stretch/>
        </p:blipFill>
        <p:spPr>
          <a:xfrm>
            <a:off x="6832953" y="-79224"/>
            <a:ext cx="1376739" cy="8653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417"/>
        <p:cNvGrpSpPr/>
        <p:nvPr/>
      </p:nvGrpSpPr>
      <p:grpSpPr>
        <a:xfrm>
          <a:off x="0" y="0"/>
          <a:ext cx="0" cy="0"/>
          <a:chOff x="0" y="0"/>
          <a:chExt cx="0" cy="0"/>
        </a:xfrm>
      </p:grpSpPr>
      <p:sp>
        <p:nvSpPr>
          <p:cNvPr id="418" name="Google Shape;418;p14"/>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14"/>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Franklin Gothic Medium" panose="020B0603020102020204" pitchFamily="34" charset="0"/>
                <a:ea typeface="Libre Franklin"/>
                <a:cs typeface="Libre Franklin"/>
                <a:sym typeface="Libre Franklin"/>
              </a:rPr>
              <a:t>Houston Pilots: </a:t>
            </a:r>
            <a:r>
              <a:rPr lang="en-US" sz="2800" dirty="0">
                <a:solidFill>
                  <a:schemeClr val="dk1"/>
                </a:solidFill>
                <a:latin typeface="Franklin Gothic Medium" panose="020B0603020102020204" pitchFamily="34" charset="0"/>
                <a:ea typeface="Libre Franklin"/>
                <a:cs typeface="Libre Franklin"/>
                <a:sym typeface="Libre Franklin"/>
              </a:rPr>
              <a:t>Mon. 10/24/2022</a:t>
            </a:r>
            <a:endParaRPr sz="4000" dirty="0">
              <a:solidFill>
                <a:schemeClr val="dk1"/>
              </a:solidFill>
              <a:latin typeface="Franklin Gothic Medium" panose="020B0603020102020204" pitchFamily="34" charset="0"/>
              <a:ea typeface="Libre Franklin"/>
              <a:cs typeface="Libre Franklin"/>
              <a:sym typeface="Libre Franklin"/>
            </a:endParaRPr>
          </a:p>
        </p:txBody>
      </p:sp>
      <p:pic>
        <p:nvPicPr>
          <p:cNvPr id="420" name="Google Shape;420;p14"/>
          <p:cNvPicPr preferRelativeResize="0"/>
          <p:nvPr/>
        </p:nvPicPr>
        <p:blipFill rotWithShape="1">
          <a:blip r:embed="rId3">
            <a:alphaModFix/>
          </a:blip>
          <a:srcRect/>
          <a:stretch/>
        </p:blipFill>
        <p:spPr>
          <a:xfrm>
            <a:off x="8117227" y="68835"/>
            <a:ext cx="965771" cy="570215"/>
          </a:xfrm>
          <a:prstGeom prst="rect">
            <a:avLst/>
          </a:prstGeom>
          <a:noFill/>
          <a:ln>
            <a:noFill/>
          </a:ln>
        </p:spPr>
      </p:pic>
      <p:grpSp>
        <p:nvGrpSpPr>
          <p:cNvPr id="421" name="Google Shape;421;p14"/>
          <p:cNvGrpSpPr/>
          <p:nvPr/>
        </p:nvGrpSpPr>
        <p:grpSpPr>
          <a:xfrm>
            <a:off x="-1" y="777280"/>
            <a:ext cx="5335791" cy="461665"/>
            <a:chOff x="-4" y="1895690"/>
            <a:chExt cx="4572002" cy="685772"/>
          </a:xfrm>
        </p:grpSpPr>
        <p:sp>
          <p:nvSpPr>
            <p:cNvPr id="422" name="Google Shape;422;p14"/>
            <p:cNvSpPr/>
            <p:nvPr/>
          </p:nvSpPr>
          <p:spPr>
            <a:xfrm>
              <a:off x="-2" y="1951051"/>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14"/>
            <p:cNvSpPr/>
            <p:nvPr/>
          </p:nvSpPr>
          <p:spPr>
            <a:xfrm>
              <a:off x="-4" y="1895690"/>
              <a:ext cx="4572002" cy="6857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Franklin Gothic Medium" panose="020B0603020102020204" pitchFamily="34" charset="0"/>
                  <a:ea typeface="Libre Franklin"/>
                  <a:cs typeface="Libre Franklin"/>
                  <a:sym typeface="Libre Franklin"/>
                </a:rPr>
                <a:t>Forecast Discussion</a:t>
              </a:r>
              <a:endParaRPr dirty="0">
                <a:latin typeface="Franklin Gothic Medium" panose="020B0603020102020204" pitchFamily="34" charset="0"/>
              </a:endParaRPr>
            </a:p>
          </p:txBody>
        </p:sp>
      </p:grpSp>
      <p:sp>
        <p:nvSpPr>
          <p:cNvPr id="425" name="Google Shape;425;p14"/>
          <p:cNvSpPr/>
          <p:nvPr/>
        </p:nvSpPr>
        <p:spPr>
          <a:xfrm>
            <a:off x="2" y="1276253"/>
            <a:ext cx="5335791" cy="299224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427" name="Google Shape;427;p14"/>
          <p:cNvSpPr/>
          <p:nvPr/>
        </p:nvSpPr>
        <p:spPr>
          <a:xfrm>
            <a:off x="5430405" y="802646"/>
            <a:ext cx="3647968" cy="41233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14"/>
          <p:cNvSpPr/>
          <p:nvPr/>
        </p:nvSpPr>
        <p:spPr>
          <a:xfrm>
            <a:off x="5430404" y="813427"/>
            <a:ext cx="3647967" cy="369291"/>
          </a:xfrm>
          <a:prstGeom prst="rect">
            <a:avLst/>
          </a:prstGeom>
          <a:noFill/>
          <a:ln>
            <a:noFill/>
          </a:ln>
        </p:spPr>
        <p:txBody>
          <a:bodyPr spcFirstLastPara="1" wrap="square" lIns="91425" tIns="45700" rIns="91425" bIns="45700" anchor="t" anchorCtr="0">
            <a:spAutoFit/>
          </a:bodyPr>
          <a:lstStyle/>
          <a:p>
            <a:pPr lvl="0" algn="ctr"/>
            <a:r>
              <a:rPr lang="en-US" sz="1800" dirty="0">
                <a:solidFill>
                  <a:schemeClr val="dk1"/>
                </a:solidFill>
                <a:latin typeface="Franklin Gothic Medium"/>
                <a:ea typeface="Libre Franklin"/>
                <a:cs typeface="Libre Franklin"/>
                <a:sym typeface="Libre Franklin"/>
              </a:rPr>
              <a:t>Precip Forecast:  4 PM CT</a:t>
            </a:r>
            <a:endParaRPr dirty="0">
              <a:solidFill>
                <a:schemeClr val="dk1"/>
              </a:solidFill>
              <a:latin typeface="Franklin Gothic Medium"/>
            </a:endParaRPr>
          </a:p>
        </p:txBody>
      </p:sp>
      <p:sp>
        <p:nvSpPr>
          <p:cNvPr id="429" name="Google Shape;429;p14"/>
          <p:cNvSpPr/>
          <p:nvPr/>
        </p:nvSpPr>
        <p:spPr>
          <a:xfrm>
            <a:off x="95799" y="5228151"/>
            <a:ext cx="1017142" cy="509301"/>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14"/>
          <p:cNvSpPr/>
          <p:nvPr/>
        </p:nvSpPr>
        <p:spPr>
          <a:xfrm>
            <a:off x="95799" y="5228109"/>
            <a:ext cx="101714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Franklin Gothic Medium" panose="020B0603020102020204" pitchFamily="34" charset="0"/>
                <a:ea typeface="Libre Franklin"/>
                <a:cs typeface="Libre Franklin"/>
                <a:sym typeface="Libre Franklin"/>
              </a:rPr>
              <a:t>Wind Speed</a:t>
            </a:r>
          </a:p>
          <a:p>
            <a:pPr algn="ctr"/>
            <a:r>
              <a:rPr lang="en-US" sz="1200" dirty="0">
                <a:solidFill>
                  <a:schemeClr val="dk1"/>
                </a:solidFill>
                <a:latin typeface="Franklin Gothic Medium"/>
                <a:ea typeface="Libre Franklin"/>
                <a:cs typeface="Libre Franklin"/>
                <a:sym typeface="Libre Franklin"/>
              </a:rPr>
              <a:t>  6 PM CT</a:t>
            </a:r>
            <a:endParaRPr dirty="0">
              <a:solidFill>
                <a:schemeClr val="dk1"/>
              </a:solidFill>
              <a:latin typeface="Franklin Gothic Medium"/>
            </a:endParaRPr>
          </a:p>
        </p:txBody>
      </p:sp>
      <p:sp>
        <p:nvSpPr>
          <p:cNvPr id="431" name="Google Shape;431;p14"/>
          <p:cNvSpPr/>
          <p:nvPr/>
        </p:nvSpPr>
        <p:spPr>
          <a:xfrm>
            <a:off x="7979241" y="5228151"/>
            <a:ext cx="1017142" cy="50940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32" name="Google Shape;432;p14"/>
          <p:cNvSpPr/>
          <p:nvPr/>
        </p:nvSpPr>
        <p:spPr>
          <a:xfrm>
            <a:off x="7927423" y="5228109"/>
            <a:ext cx="112077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Franklin Gothic Medium" panose="020B0603020102020204" pitchFamily="34" charset="0"/>
                <a:sym typeface="Libre Franklin"/>
              </a:rPr>
              <a:t>Low Temps Tues AM</a:t>
            </a:r>
            <a:endParaRPr dirty="0">
              <a:latin typeface="Franklin Gothic Medium" panose="020B0603020102020204" pitchFamily="34" charset="0"/>
            </a:endParaRPr>
          </a:p>
        </p:txBody>
      </p:sp>
      <p:cxnSp>
        <p:nvCxnSpPr>
          <p:cNvPr id="433" name="Google Shape;433;p14"/>
          <p:cNvCxnSpPr>
            <a:cxnSpLocks/>
          </p:cNvCxnSpPr>
          <p:nvPr/>
        </p:nvCxnSpPr>
        <p:spPr>
          <a:xfrm>
            <a:off x="0" y="4346692"/>
            <a:ext cx="9144000" cy="0"/>
          </a:xfrm>
          <a:prstGeom prst="straightConnector1">
            <a:avLst/>
          </a:prstGeom>
          <a:noFill/>
          <a:ln w="76200" cap="flat" cmpd="sng">
            <a:solidFill>
              <a:schemeClr val="lt1"/>
            </a:solidFill>
            <a:prstDash val="solid"/>
            <a:miter lim="800000"/>
            <a:headEnd type="none" w="sm" len="sm"/>
            <a:tailEnd type="none" w="sm" len="sm"/>
          </a:ln>
        </p:spPr>
      </p:cxnSp>
      <p:pic>
        <p:nvPicPr>
          <p:cNvPr id="434" name="Google Shape;434;p14"/>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2" name="TextBox 1">
            <a:extLst>
              <a:ext uri="{FF2B5EF4-FFF2-40B4-BE49-F238E27FC236}">
                <a16:creationId xmlns:a16="http://schemas.microsoft.com/office/drawing/2014/main" id="{3F83FC9A-220A-B476-1A23-30807E465FA1}"/>
              </a:ext>
            </a:extLst>
          </p:cNvPr>
          <p:cNvSpPr txBox="1"/>
          <p:nvPr/>
        </p:nvSpPr>
        <p:spPr>
          <a:xfrm>
            <a:off x="1009934" y="-696036"/>
            <a:ext cx="184731" cy="307777"/>
          </a:xfrm>
          <a:prstGeom prst="rect">
            <a:avLst/>
          </a:prstGeom>
          <a:noFill/>
        </p:spPr>
        <p:txBody>
          <a:bodyPr wrap="none" rtlCol="0">
            <a:spAutoFit/>
          </a:bodyPr>
          <a:lstStyle/>
          <a:p>
            <a:endParaRPr lang="en-US"/>
          </a:p>
        </p:txBody>
      </p:sp>
      <p:grpSp>
        <p:nvGrpSpPr>
          <p:cNvPr id="3" name="Google Shape;424;p14">
            <a:extLst>
              <a:ext uri="{FF2B5EF4-FFF2-40B4-BE49-F238E27FC236}">
                <a16:creationId xmlns:a16="http://schemas.microsoft.com/office/drawing/2014/main" id="{07B42862-F399-8D07-9D60-284769655EBD}"/>
              </a:ext>
            </a:extLst>
          </p:cNvPr>
          <p:cNvGrpSpPr/>
          <p:nvPr/>
        </p:nvGrpSpPr>
        <p:grpSpPr>
          <a:xfrm>
            <a:off x="0" y="1217187"/>
            <a:ext cx="5335793" cy="3108504"/>
            <a:chOff x="-4" y="1945384"/>
            <a:chExt cx="4572002" cy="508552"/>
          </a:xfrm>
        </p:grpSpPr>
        <p:sp>
          <p:nvSpPr>
            <p:cNvPr id="4" name="Google Shape;425;p14">
              <a:extLst>
                <a:ext uri="{FF2B5EF4-FFF2-40B4-BE49-F238E27FC236}">
                  <a16:creationId xmlns:a16="http://schemas.microsoft.com/office/drawing/2014/main" id="{0CCCC568-1E2E-D7E1-2D58-E4E26FDECF29}"/>
                </a:ext>
              </a:extLst>
            </p:cNvPr>
            <p:cNvSpPr/>
            <p:nvPr/>
          </p:nvSpPr>
          <p:spPr>
            <a:xfrm>
              <a:off x="-2" y="1951052"/>
              <a:ext cx="4572000" cy="408085"/>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5" name="Google Shape;426;p14">
              <a:extLst>
                <a:ext uri="{FF2B5EF4-FFF2-40B4-BE49-F238E27FC236}">
                  <a16:creationId xmlns:a16="http://schemas.microsoft.com/office/drawing/2014/main" id="{ECF5100E-ECDD-A4E6-4D2E-7311F5648E92}"/>
                </a:ext>
              </a:extLst>
            </p:cNvPr>
            <p:cNvSpPr/>
            <p:nvPr/>
          </p:nvSpPr>
          <p:spPr>
            <a:xfrm>
              <a:off x="-4" y="1945384"/>
              <a:ext cx="4572002" cy="508552"/>
            </a:xfrm>
            <a:prstGeom prst="rect">
              <a:avLst/>
            </a:prstGeom>
            <a:noFill/>
            <a:ln>
              <a:noFill/>
            </a:ln>
          </p:spPr>
          <p:txBody>
            <a:bodyPr spcFirstLastPara="1" wrap="square" lIns="91425" tIns="45700" rIns="91425" bIns="45700" anchor="ctr" anchorCtr="0">
              <a:spAutoFit/>
            </a:bodyPr>
            <a:lstStyle/>
            <a:p>
              <a:pPr lvl="1">
                <a:tabLst>
                  <a:tab pos="1990725" algn="l"/>
                </a:tabLst>
              </a:pPr>
              <a:r>
                <a:rPr lang="en-US" dirty="0" err="1">
                  <a:solidFill>
                    <a:srgbClr val="FFFF00"/>
                  </a:solidFill>
                  <a:latin typeface="Franklin Gothic Medium"/>
                  <a:ea typeface="Libre Franklin"/>
                  <a:cs typeface="Libre Franklin"/>
                  <a:sym typeface="Libre Franklin"/>
                </a:rPr>
                <a:t>Precip</a:t>
              </a:r>
              <a:r>
                <a:rPr lang="en-US" dirty="0">
                  <a:solidFill>
                    <a:srgbClr val="FFFF00"/>
                  </a:solidFill>
                  <a:latin typeface="Franklin Gothic Medium"/>
                  <a:ea typeface="Libre Franklin"/>
                  <a:cs typeface="Libre Franklin"/>
                  <a:sym typeface="Libre Franklin"/>
                </a:rPr>
                <a:t>:</a:t>
              </a:r>
              <a:r>
                <a:rPr lang="en-US" dirty="0">
                  <a:solidFill>
                    <a:schemeClr val="bg1"/>
                  </a:solidFill>
                  <a:latin typeface="Franklin Gothic Medium"/>
                  <a:ea typeface="Libre Franklin"/>
                  <a:cs typeface="Libre Franklin"/>
                  <a:sym typeface="Libre Franklin"/>
                </a:rPr>
                <a:t>. Anticipating a 40% chance of scattered showers and thunderstorms about the area for the afternoon and evening. See next slide for more details on anticipated cold front to arrive in the area in the early morning. </a:t>
              </a:r>
            </a:p>
            <a:p>
              <a:pPr lvl="1">
                <a:tabLst>
                  <a:tab pos="1990725" algn="l"/>
                </a:tabLst>
              </a:pPr>
              <a:endParaRPr lang="en-US" dirty="0">
                <a:solidFill>
                  <a:schemeClr val="bg1"/>
                </a:solidFill>
                <a:latin typeface="Franklin Gothic Medium" panose="020B0603020102020204" pitchFamily="34" charset="0"/>
                <a:ea typeface="Libre Franklin"/>
                <a:cs typeface="Libre Franklin"/>
              </a:endParaRPr>
            </a:p>
            <a:p>
              <a:pPr lvl="1">
                <a:tabLst>
                  <a:tab pos="1990725" algn="l"/>
                </a:tabLst>
              </a:pPr>
              <a:r>
                <a:rPr lang="en-US" dirty="0">
                  <a:solidFill>
                    <a:srgbClr val="FFFF00"/>
                  </a:solidFill>
                  <a:latin typeface="Franklin Gothic Medium"/>
                  <a:ea typeface="Libre Franklin"/>
                  <a:cs typeface="Libre Franklin"/>
                  <a:sym typeface="Libre Franklin"/>
                </a:rPr>
                <a:t>Wind: </a:t>
              </a:r>
              <a:r>
                <a:rPr lang="en-US" dirty="0">
                  <a:solidFill>
                    <a:schemeClr val="bg1"/>
                  </a:solidFill>
                  <a:latin typeface="Franklin Gothic Medium"/>
                  <a:ea typeface="Libre Franklin"/>
                  <a:cs typeface="Libre Franklin"/>
                  <a:sym typeface="Libre Franklin"/>
                </a:rPr>
                <a:t>Sustained S winds throughout the afternoon and evening. Winds N of Morgan’s point will be 12-16 MPH, while winds south of Morgan’s point will be 15-20 MPH. All stations can expect wind gusts of 27 – 32 MPH during the 2PM-12AM timeframe. </a:t>
              </a:r>
            </a:p>
            <a:p>
              <a:pPr lvl="1">
                <a:tabLst>
                  <a:tab pos="1990725" algn="l"/>
                </a:tabLst>
              </a:pPr>
              <a:endParaRPr lang="en-US" dirty="0">
                <a:solidFill>
                  <a:srgbClr val="FFFF00"/>
                </a:solidFill>
                <a:latin typeface="Franklin Gothic Medium"/>
                <a:ea typeface="Libre Franklin"/>
                <a:cs typeface="Libre Franklin"/>
                <a:sym typeface="Libre Franklin"/>
              </a:endParaRPr>
            </a:p>
            <a:p>
              <a:pPr>
                <a:tabLst>
                  <a:tab pos="1990725" algn="l"/>
                </a:tabLst>
              </a:pPr>
              <a:r>
                <a:rPr lang="en-US" dirty="0">
                  <a:solidFill>
                    <a:srgbClr val="FFFF00"/>
                  </a:solidFill>
                  <a:latin typeface="Franklin Gothic Medium"/>
                  <a:ea typeface="Libre Franklin"/>
                  <a:cs typeface="Libre Franklin"/>
                  <a:sym typeface="Libre Franklin"/>
                </a:rPr>
                <a:t>Temps: </a:t>
              </a:r>
              <a:r>
                <a:rPr lang="en-US" dirty="0">
                  <a:solidFill>
                    <a:schemeClr val="bg1"/>
                  </a:solidFill>
                  <a:latin typeface="Franklin Gothic Medium"/>
                  <a:ea typeface="Libre Franklin"/>
                  <a:cs typeface="Libre Franklin"/>
                  <a:sym typeface="Libre Franklin"/>
                </a:rPr>
                <a:t>Low temps will be in the mid 60s F S of Morgan’s Point, and low 60s N of Morgan’s Point. </a:t>
              </a:r>
            </a:p>
            <a:p>
              <a:pPr>
                <a:tabLst>
                  <a:tab pos="1990725" algn="l"/>
                </a:tabLst>
              </a:pPr>
              <a:endParaRPr lang="en-US" dirty="0">
                <a:solidFill>
                  <a:schemeClr val="lt1"/>
                </a:solidFill>
                <a:latin typeface="Franklin Gothic Medium" panose="020B0603020102020204" pitchFamily="34" charset="0"/>
                <a:ea typeface="Libre Franklin"/>
                <a:cs typeface="Libre Franklin"/>
              </a:endParaRPr>
            </a:p>
            <a:p>
              <a:pPr>
                <a:tabLst>
                  <a:tab pos="1990725" algn="l"/>
                </a:tabLst>
              </a:pPr>
              <a:r>
                <a:rPr lang="en-US" dirty="0">
                  <a:solidFill>
                    <a:srgbClr val="FFFF00"/>
                  </a:solidFill>
                  <a:latin typeface="Franklin Gothic Medium"/>
                  <a:ea typeface="Libre Franklin"/>
                  <a:cs typeface="Libre Franklin"/>
                  <a:sym typeface="Libre Franklin"/>
                </a:rPr>
                <a:t>Visibility: </a:t>
              </a:r>
              <a:r>
                <a:rPr lang="en-US" dirty="0">
                  <a:solidFill>
                    <a:schemeClr val="bg1"/>
                  </a:solidFill>
                  <a:latin typeface="Franklin Gothic Medium"/>
                  <a:ea typeface="Libre Franklin"/>
                  <a:cs typeface="Libre Franklin"/>
                  <a:sym typeface="Libre Franklin"/>
                </a:rPr>
                <a:t>Not favoring any concerns for reduced visibility.</a:t>
              </a:r>
              <a:endParaRPr lang="en-US" dirty="0">
                <a:solidFill>
                  <a:schemeClr val="bg1"/>
                </a:solidFill>
                <a:latin typeface="Franklin Gothic Medium" panose="020B0603020102020204" pitchFamily="34" charset="0"/>
              </a:endParaRPr>
            </a:p>
          </p:txBody>
        </p:sp>
      </p:grpSp>
      <p:pic>
        <p:nvPicPr>
          <p:cNvPr id="9" name="Picture 8">
            <a:extLst>
              <a:ext uri="{FF2B5EF4-FFF2-40B4-BE49-F238E27FC236}">
                <a16:creationId xmlns:a16="http://schemas.microsoft.com/office/drawing/2014/main" id="{CADB17BA-1DD1-19B2-A809-95F8C0605167}"/>
              </a:ext>
            </a:extLst>
          </p:cNvPr>
          <p:cNvPicPr>
            <a:picLocks noChangeAspect="1"/>
          </p:cNvPicPr>
          <p:nvPr/>
        </p:nvPicPr>
        <p:blipFill>
          <a:blip r:embed="rId5"/>
          <a:stretch>
            <a:fillRect/>
          </a:stretch>
        </p:blipFill>
        <p:spPr>
          <a:xfrm>
            <a:off x="5430405" y="1238945"/>
            <a:ext cx="3652593" cy="3029549"/>
          </a:xfrm>
          <a:prstGeom prst="rect">
            <a:avLst/>
          </a:prstGeom>
        </p:spPr>
      </p:pic>
      <p:pic>
        <p:nvPicPr>
          <p:cNvPr id="12" name="Picture 11">
            <a:extLst>
              <a:ext uri="{FF2B5EF4-FFF2-40B4-BE49-F238E27FC236}">
                <a16:creationId xmlns:a16="http://schemas.microsoft.com/office/drawing/2014/main" id="{29883596-8A3F-E534-D350-329A1DDD363E}"/>
              </a:ext>
            </a:extLst>
          </p:cNvPr>
          <p:cNvPicPr>
            <a:picLocks noChangeAspect="1"/>
          </p:cNvPicPr>
          <p:nvPr/>
        </p:nvPicPr>
        <p:blipFill>
          <a:blip r:embed="rId6"/>
          <a:stretch>
            <a:fillRect/>
          </a:stretch>
        </p:blipFill>
        <p:spPr>
          <a:xfrm>
            <a:off x="1317163" y="4424891"/>
            <a:ext cx="2955576" cy="2360466"/>
          </a:xfrm>
          <a:prstGeom prst="rect">
            <a:avLst/>
          </a:prstGeom>
        </p:spPr>
      </p:pic>
      <p:pic>
        <p:nvPicPr>
          <p:cNvPr id="15" name="Picture 14">
            <a:extLst>
              <a:ext uri="{FF2B5EF4-FFF2-40B4-BE49-F238E27FC236}">
                <a16:creationId xmlns:a16="http://schemas.microsoft.com/office/drawing/2014/main" id="{43DD38B4-075F-CFCF-61B3-54953744A3C8}"/>
              </a:ext>
            </a:extLst>
          </p:cNvPr>
          <p:cNvPicPr>
            <a:picLocks noChangeAspect="1"/>
          </p:cNvPicPr>
          <p:nvPr/>
        </p:nvPicPr>
        <p:blipFill>
          <a:blip r:embed="rId7"/>
          <a:stretch>
            <a:fillRect/>
          </a:stretch>
        </p:blipFill>
        <p:spPr>
          <a:xfrm>
            <a:off x="4995564" y="4412962"/>
            <a:ext cx="2880041" cy="238641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7"/>
        <p:cNvGrpSpPr/>
        <p:nvPr/>
      </p:nvGrpSpPr>
      <p:grpSpPr>
        <a:xfrm>
          <a:off x="0" y="0"/>
          <a:ext cx="0" cy="0"/>
          <a:chOff x="0" y="0"/>
          <a:chExt cx="0" cy="0"/>
        </a:xfrm>
      </p:grpSpPr>
      <p:sp>
        <p:nvSpPr>
          <p:cNvPr id="368" name="Google Shape;368;p12"/>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2"/>
          <p:cNvSpPr txBox="1"/>
          <p:nvPr/>
        </p:nvSpPr>
        <p:spPr>
          <a:xfrm>
            <a:off x="-547" y="-558"/>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Franklin Gothic Medium" panose="020B0603020102020204" pitchFamily="34" charset="0"/>
                <a:ea typeface="Libre Franklin"/>
                <a:cs typeface="Libre Franklin"/>
                <a:sym typeface="Libre Franklin"/>
              </a:rPr>
              <a:t>Houston Pilots: </a:t>
            </a:r>
            <a:r>
              <a:rPr lang="en-US" sz="2800" dirty="0">
                <a:solidFill>
                  <a:schemeClr val="dk1"/>
                </a:solidFill>
                <a:latin typeface="Franklin Gothic Medium" panose="020B0603020102020204" pitchFamily="34" charset="0"/>
                <a:ea typeface="Libre Franklin"/>
                <a:cs typeface="Libre Franklin"/>
                <a:sym typeface="Libre Franklin"/>
              </a:rPr>
              <a:t>Tue. 10/25/2022</a:t>
            </a:r>
            <a:endParaRPr sz="4000" dirty="0">
              <a:solidFill>
                <a:schemeClr val="dk1"/>
              </a:solidFill>
              <a:latin typeface="Franklin Gothic Medium" panose="020B0603020102020204" pitchFamily="34" charset="0"/>
              <a:ea typeface="Libre Franklin"/>
              <a:cs typeface="Libre Franklin"/>
              <a:sym typeface="Libre Franklin"/>
            </a:endParaRPr>
          </a:p>
        </p:txBody>
      </p:sp>
      <p:pic>
        <p:nvPicPr>
          <p:cNvPr id="370" name="Google Shape;370;p12"/>
          <p:cNvPicPr preferRelativeResize="0"/>
          <p:nvPr/>
        </p:nvPicPr>
        <p:blipFill rotWithShape="1">
          <a:blip r:embed="rId3">
            <a:alphaModFix/>
          </a:blip>
          <a:srcRect/>
          <a:stretch/>
        </p:blipFill>
        <p:spPr>
          <a:xfrm>
            <a:off x="8117227" y="68835"/>
            <a:ext cx="965771" cy="570215"/>
          </a:xfrm>
          <a:prstGeom prst="rect">
            <a:avLst/>
          </a:prstGeom>
          <a:noFill/>
          <a:ln>
            <a:noFill/>
          </a:ln>
        </p:spPr>
      </p:pic>
      <p:grpSp>
        <p:nvGrpSpPr>
          <p:cNvPr id="371" name="Google Shape;371;p12"/>
          <p:cNvGrpSpPr/>
          <p:nvPr/>
        </p:nvGrpSpPr>
        <p:grpSpPr>
          <a:xfrm>
            <a:off x="-1" y="777280"/>
            <a:ext cx="5323967" cy="461665"/>
            <a:chOff x="-4" y="1895690"/>
            <a:chExt cx="4572002" cy="685772"/>
          </a:xfrm>
        </p:grpSpPr>
        <p:sp>
          <p:nvSpPr>
            <p:cNvPr id="372" name="Google Shape;372;p12"/>
            <p:cNvSpPr/>
            <p:nvPr/>
          </p:nvSpPr>
          <p:spPr>
            <a:xfrm>
              <a:off x="-2" y="1951051"/>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12"/>
            <p:cNvSpPr/>
            <p:nvPr/>
          </p:nvSpPr>
          <p:spPr>
            <a:xfrm>
              <a:off x="-4" y="1895690"/>
              <a:ext cx="4572002" cy="6857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Franklin Gothic Medium" panose="020B0603020102020204" pitchFamily="34" charset="0"/>
                  <a:ea typeface="Libre Franklin"/>
                  <a:cs typeface="Libre Franklin"/>
                  <a:sym typeface="Libre Franklin"/>
                </a:rPr>
                <a:t>Forecast Discussion</a:t>
              </a:r>
              <a:endParaRPr dirty="0">
                <a:latin typeface="Franklin Gothic Medium" panose="020B0603020102020204" pitchFamily="34" charset="0"/>
              </a:endParaRPr>
            </a:p>
          </p:txBody>
        </p:sp>
      </p:grpSp>
      <p:sp>
        <p:nvSpPr>
          <p:cNvPr id="375" name="Google Shape;375;p12"/>
          <p:cNvSpPr/>
          <p:nvPr/>
        </p:nvSpPr>
        <p:spPr>
          <a:xfrm>
            <a:off x="0" y="1276214"/>
            <a:ext cx="5325530" cy="3051374"/>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dirty="0">
              <a:solidFill>
                <a:schemeClr val="lt1"/>
              </a:solidFill>
              <a:latin typeface="Calibri"/>
              <a:ea typeface="Calibri"/>
              <a:cs typeface="Calibri"/>
              <a:sym typeface="Calibri"/>
            </a:endParaRPr>
          </a:p>
        </p:txBody>
      </p:sp>
      <p:sp>
        <p:nvSpPr>
          <p:cNvPr id="377" name="Google Shape;377;p12"/>
          <p:cNvSpPr/>
          <p:nvPr/>
        </p:nvSpPr>
        <p:spPr>
          <a:xfrm>
            <a:off x="5430405" y="802646"/>
            <a:ext cx="3647968" cy="41233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8" name="Google Shape;378;p12"/>
          <p:cNvSpPr/>
          <p:nvPr/>
        </p:nvSpPr>
        <p:spPr>
          <a:xfrm>
            <a:off x="5430404" y="813427"/>
            <a:ext cx="3647967" cy="369332"/>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en-US" sz="1800" dirty="0">
                <a:solidFill>
                  <a:schemeClr val="dk1"/>
                </a:solidFill>
                <a:latin typeface="Franklin Gothic Medium" panose="020B0603020102020204" pitchFamily="34" charset="0"/>
                <a:ea typeface="Libre Franklin"/>
                <a:cs typeface="Libre Franklin"/>
                <a:sym typeface="Libre Franklin"/>
              </a:rPr>
              <a:t>Precip Forecast:  3 AM CT</a:t>
            </a:r>
            <a:endParaRPr dirty="0">
              <a:latin typeface="Franklin Gothic Medium" panose="020B0603020102020204" pitchFamily="34" charset="0"/>
            </a:endParaRPr>
          </a:p>
        </p:txBody>
      </p:sp>
      <p:sp>
        <p:nvSpPr>
          <p:cNvPr id="379" name="Google Shape;379;p12"/>
          <p:cNvSpPr/>
          <p:nvPr/>
        </p:nvSpPr>
        <p:spPr>
          <a:xfrm>
            <a:off x="123051" y="5237241"/>
            <a:ext cx="1017142" cy="51065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 name="Google Shape;380;p12"/>
          <p:cNvSpPr/>
          <p:nvPr/>
        </p:nvSpPr>
        <p:spPr>
          <a:xfrm>
            <a:off x="8035061" y="5244319"/>
            <a:ext cx="1017142" cy="503578"/>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1" name="Google Shape;381;p12"/>
          <p:cNvSpPr/>
          <p:nvPr/>
        </p:nvSpPr>
        <p:spPr>
          <a:xfrm>
            <a:off x="-26135" y="5250843"/>
            <a:ext cx="125636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Franklin Gothic Medium" panose="020B0603020102020204" pitchFamily="34" charset="0"/>
                <a:ea typeface="Libre Franklin"/>
                <a:cs typeface="Libre Franklin"/>
                <a:sym typeface="Libre Franklin"/>
              </a:rPr>
              <a:t>   Wind Speed </a:t>
            </a:r>
            <a:endParaRPr dirty="0">
              <a:latin typeface="Franklin Gothic Medium" panose="020B0603020102020204" pitchFamily="34" charset="0"/>
            </a:endParaRPr>
          </a:p>
          <a:p>
            <a:pPr marL="0" marR="0" lvl="0" indent="0" algn="ctr" rtl="0">
              <a:spcBef>
                <a:spcPts val="0"/>
              </a:spcBef>
              <a:spcAft>
                <a:spcPts val="0"/>
              </a:spcAft>
              <a:buNone/>
            </a:pPr>
            <a:r>
              <a:rPr lang="en-US" sz="1200" dirty="0">
                <a:solidFill>
                  <a:schemeClr val="dk1"/>
                </a:solidFill>
                <a:latin typeface="Franklin Gothic Medium" panose="020B0603020102020204" pitchFamily="34" charset="0"/>
                <a:ea typeface="Libre Franklin"/>
                <a:cs typeface="Libre Franklin"/>
                <a:sym typeface="Libre Franklin"/>
              </a:rPr>
              <a:t>3 AM CT </a:t>
            </a:r>
            <a:endParaRPr dirty="0">
              <a:latin typeface="Franklin Gothic Medium" panose="020B0603020102020204" pitchFamily="34" charset="0"/>
            </a:endParaRPr>
          </a:p>
        </p:txBody>
      </p:sp>
      <p:cxnSp>
        <p:nvCxnSpPr>
          <p:cNvPr id="382" name="Google Shape;382;p12"/>
          <p:cNvCxnSpPr/>
          <p:nvPr/>
        </p:nvCxnSpPr>
        <p:spPr>
          <a:xfrm>
            <a:off x="-20549" y="4324673"/>
            <a:ext cx="9154275" cy="0"/>
          </a:xfrm>
          <a:prstGeom prst="straightConnector1">
            <a:avLst/>
          </a:prstGeom>
          <a:noFill/>
          <a:ln w="76200" cap="flat" cmpd="sng">
            <a:solidFill>
              <a:schemeClr val="lt1"/>
            </a:solidFill>
            <a:prstDash val="solid"/>
            <a:miter lim="800000"/>
            <a:headEnd type="none" w="sm" len="sm"/>
            <a:tailEnd type="none" w="sm" len="sm"/>
          </a:ln>
        </p:spPr>
      </p:cxnSp>
      <p:pic>
        <p:nvPicPr>
          <p:cNvPr id="383" name="Google Shape;383;p12"/>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384" name="Google Shape;384;p12"/>
          <p:cNvSpPr/>
          <p:nvPr/>
        </p:nvSpPr>
        <p:spPr>
          <a:xfrm>
            <a:off x="8074548" y="5286273"/>
            <a:ext cx="101104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Franklin Gothic Medium" panose="020B0603020102020204" pitchFamily="34" charset="0"/>
                <a:ea typeface="Libre Franklin"/>
                <a:cs typeface="Libre Franklin"/>
                <a:sym typeface="Libre Franklin"/>
              </a:rPr>
              <a:t>High Temps Tuesday</a:t>
            </a:r>
          </a:p>
        </p:txBody>
      </p:sp>
      <p:sp>
        <p:nvSpPr>
          <p:cNvPr id="2" name="TextBox 1">
            <a:extLst>
              <a:ext uri="{FF2B5EF4-FFF2-40B4-BE49-F238E27FC236}">
                <a16:creationId xmlns:a16="http://schemas.microsoft.com/office/drawing/2014/main" id="{AC7B4777-BAE3-A54A-87D1-F22E7593668D}"/>
              </a:ext>
            </a:extLst>
          </p:cNvPr>
          <p:cNvSpPr txBox="1"/>
          <p:nvPr/>
        </p:nvSpPr>
        <p:spPr>
          <a:xfrm>
            <a:off x="-1078523" y="3376246"/>
            <a:ext cx="184731" cy="307777"/>
          </a:xfrm>
          <a:prstGeom prst="rect">
            <a:avLst/>
          </a:prstGeom>
          <a:noFill/>
        </p:spPr>
        <p:txBody>
          <a:bodyPr wrap="none" rtlCol="0">
            <a:spAutoFit/>
          </a:bodyPr>
          <a:lstStyle/>
          <a:p>
            <a:endParaRPr lang="en-US" dirty="0"/>
          </a:p>
        </p:txBody>
      </p:sp>
      <p:sp>
        <p:nvSpPr>
          <p:cNvPr id="3" name="Google Shape;376;p12">
            <a:extLst>
              <a:ext uri="{FF2B5EF4-FFF2-40B4-BE49-F238E27FC236}">
                <a16:creationId xmlns:a16="http://schemas.microsoft.com/office/drawing/2014/main" id="{0BE63D30-683E-7858-D434-D59B419CDECB}"/>
              </a:ext>
            </a:extLst>
          </p:cNvPr>
          <p:cNvSpPr/>
          <p:nvPr/>
        </p:nvSpPr>
        <p:spPr>
          <a:xfrm>
            <a:off x="10340" y="1276214"/>
            <a:ext cx="5313626" cy="2869976"/>
          </a:xfrm>
          <a:prstGeom prst="rect">
            <a:avLst/>
          </a:prstGeom>
          <a:noFill/>
          <a:ln>
            <a:noFill/>
          </a:ln>
        </p:spPr>
        <p:txBody>
          <a:bodyPr spcFirstLastPara="1" wrap="square" lIns="91425" tIns="45700" rIns="91425" bIns="45700" anchor="ctr" anchorCtr="0">
            <a:spAutoFit/>
          </a:bodyPr>
          <a:lstStyle/>
          <a:p>
            <a:r>
              <a:rPr lang="en-US" sz="950" dirty="0">
                <a:solidFill>
                  <a:srgbClr val="FFFF00"/>
                </a:solidFill>
                <a:latin typeface="Franklin Gothic Medium"/>
                <a:ea typeface="Libre Franklin"/>
                <a:cs typeface="Libre Franklin"/>
                <a:sym typeface="Libre Franklin"/>
              </a:rPr>
              <a:t>Precip: </a:t>
            </a:r>
            <a:r>
              <a:rPr lang="en-US" sz="950" dirty="0">
                <a:solidFill>
                  <a:schemeClr val="bg1"/>
                </a:solidFill>
                <a:latin typeface="Franklin Gothic Medium"/>
                <a:ea typeface="Libre Franklin"/>
                <a:cs typeface="Libre Franklin"/>
                <a:sym typeface="Libre Franklin"/>
              </a:rPr>
              <a:t>Anticipating a line of showers/thunderstorms to move into the HOU Metro area beginning around 2AM. By 7 AM these showers/storms will have moved out of the area leaving clearing conditions the rest of the day. Gusty winds and a brief period of lightning, heavy rain, reduced visibilities of &lt; 2 mi and wind gusts of 45 – 50 MPH are expected with this line of storms. </a:t>
            </a:r>
            <a:r>
              <a:rPr lang="en-US" sz="950" dirty="0">
                <a:solidFill>
                  <a:srgbClr val="FFFF00"/>
                </a:solidFill>
                <a:latin typeface="Franklin Gothic Medium"/>
                <a:ea typeface="Libre Franklin"/>
                <a:cs typeface="Libre Franklin"/>
                <a:sym typeface="Libre Franklin"/>
              </a:rPr>
              <a:t>Cannot rule out the chance for a brief tornado (roughly 5%) </a:t>
            </a:r>
          </a:p>
          <a:p>
            <a:endParaRPr lang="en-US" sz="950" dirty="0">
              <a:solidFill>
                <a:schemeClr val="bg1"/>
              </a:solidFill>
              <a:latin typeface="Franklin Gothic Medium" panose="020B0603020102020204" pitchFamily="34" charset="0"/>
              <a:ea typeface="Libre Franklin"/>
              <a:cs typeface="Libre Franklin"/>
            </a:endParaRPr>
          </a:p>
          <a:p>
            <a:r>
              <a:rPr lang="en-US" sz="950" dirty="0">
                <a:solidFill>
                  <a:srgbClr val="FFFF00"/>
                </a:solidFill>
                <a:latin typeface="Franklin Gothic Medium"/>
                <a:ea typeface="Libre Franklin"/>
                <a:cs typeface="Libre Franklin"/>
                <a:sym typeface="Libre Franklin"/>
              </a:rPr>
              <a:t>Wind:</a:t>
            </a:r>
            <a:r>
              <a:rPr lang="en-US" sz="950" dirty="0">
                <a:solidFill>
                  <a:schemeClr val="lt1"/>
                </a:solidFill>
                <a:latin typeface="Franklin Gothic Medium"/>
                <a:ea typeface="Libre Franklin"/>
                <a:cs typeface="Libre Franklin"/>
                <a:sym typeface="Libre Franklin"/>
              </a:rPr>
              <a:t> Sustained S winds in the very early AM with a front moving through from the NW starting around 2AM Tuesday.  Winds will be 20-25 MPH veering from the SW ahead of the front south of Morgan’s Point. Winds north of Morgan’s Point will be 12-17 MPH.  Winds associated the cold front are expected to be 22-27 MPH with gusts to 45-50 MPH. Anticipated timeframe of frontal passage will be from 2-5 AM. After the front moves through, winds will shift from the NW and lull for a brief period N of Morgan’s point to 6-11 MPH, then pick back up by 7 AM to  11-16 MPH. After the passage of the cold front around 5 AM, winds remain elevated for all stations S of Morgan’s point, with winds of 21-26 MPH and gusts of 25 – 30 MPH.  By 7 PM, winds rapidly diminish N of Morgan’s point 2-7 MPH, while S of Morgan’s point winds will be 13-18 MPH. </a:t>
            </a:r>
          </a:p>
          <a:p>
            <a:endParaRPr lang="en-US" sz="950" dirty="0">
              <a:solidFill>
                <a:schemeClr val="lt1"/>
              </a:solidFill>
              <a:latin typeface="Franklin Gothic Medium"/>
              <a:ea typeface="Libre Franklin"/>
              <a:cs typeface="Libre Franklin"/>
              <a:sym typeface="Libre Franklin"/>
            </a:endParaRPr>
          </a:p>
          <a:p>
            <a:r>
              <a:rPr lang="en-US" sz="950" dirty="0">
                <a:solidFill>
                  <a:srgbClr val="FFFF00"/>
                </a:solidFill>
                <a:latin typeface="Franklin Gothic Medium"/>
                <a:ea typeface="Libre Franklin"/>
                <a:cs typeface="Libre Franklin"/>
                <a:sym typeface="Libre Franklin"/>
              </a:rPr>
              <a:t>Temps: </a:t>
            </a:r>
            <a:r>
              <a:rPr lang="en-US" sz="950" dirty="0">
                <a:solidFill>
                  <a:schemeClr val="bg1"/>
                </a:solidFill>
                <a:latin typeface="Franklin Gothic Medium"/>
                <a:ea typeface="Libre Franklin"/>
                <a:cs typeface="Libre Franklin"/>
                <a:sym typeface="Libre Franklin"/>
              </a:rPr>
              <a:t>High temps Tuesday for all stations in the low 70s F.</a:t>
            </a:r>
          </a:p>
          <a:p>
            <a:endParaRPr lang="en-US" sz="950" dirty="0">
              <a:solidFill>
                <a:schemeClr val="bg1"/>
              </a:solidFill>
              <a:latin typeface="Franklin Gothic Medium" panose="020B0603020102020204" pitchFamily="34" charset="0"/>
              <a:ea typeface="Libre Franklin"/>
              <a:cs typeface="Libre Franklin"/>
            </a:endParaRPr>
          </a:p>
          <a:p>
            <a:r>
              <a:rPr lang="en-US" sz="950" dirty="0">
                <a:solidFill>
                  <a:srgbClr val="FFFF00"/>
                </a:solidFill>
                <a:latin typeface="Franklin Gothic Medium"/>
                <a:ea typeface="Libre Franklin"/>
                <a:cs typeface="Libre Franklin"/>
                <a:sym typeface="Libre Franklin"/>
              </a:rPr>
              <a:t>Visibility:</a:t>
            </a:r>
            <a:r>
              <a:rPr lang="en-US" sz="950" dirty="0">
                <a:solidFill>
                  <a:schemeClr val="bg1"/>
                </a:solidFill>
                <a:latin typeface="Franklin Gothic Medium"/>
                <a:ea typeface="Libre Franklin"/>
                <a:cs typeface="Libre Franklin"/>
                <a:sym typeface="Libre Franklin"/>
              </a:rPr>
              <a:t> Not anticipating visibility concerns at this time. </a:t>
            </a:r>
            <a:endParaRPr sz="950" dirty="0">
              <a:solidFill>
                <a:schemeClr val="bg1"/>
              </a:solidFill>
              <a:latin typeface="Franklin Gothic Medium" panose="020B0603020102020204" pitchFamily="34" charset="0"/>
            </a:endParaRPr>
          </a:p>
        </p:txBody>
      </p:sp>
      <p:pic>
        <p:nvPicPr>
          <p:cNvPr id="11" name="Picture 10">
            <a:extLst>
              <a:ext uri="{FF2B5EF4-FFF2-40B4-BE49-F238E27FC236}">
                <a16:creationId xmlns:a16="http://schemas.microsoft.com/office/drawing/2014/main" id="{EE824A0A-AD66-E7B0-6A4C-D8F26EF23FD8}"/>
              </a:ext>
            </a:extLst>
          </p:cNvPr>
          <p:cNvPicPr>
            <a:picLocks noChangeAspect="1"/>
          </p:cNvPicPr>
          <p:nvPr/>
        </p:nvPicPr>
        <p:blipFill>
          <a:blip r:embed="rId5"/>
          <a:stretch>
            <a:fillRect/>
          </a:stretch>
        </p:blipFill>
        <p:spPr>
          <a:xfrm>
            <a:off x="4735994" y="4364857"/>
            <a:ext cx="3107122" cy="2421196"/>
          </a:xfrm>
          <a:prstGeom prst="rect">
            <a:avLst/>
          </a:prstGeom>
        </p:spPr>
      </p:pic>
      <p:pic>
        <p:nvPicPr>
          <p:cNvPr id="8" name="Picture 7">
            <a:extLst>
              <a:ext uri="{FF2B5EF4-FFF2-40B4-BE49-F238E27FC236}">
                <a16:creationId xmlns:a16="http://schemas.microsoft.com/office/drawing/2014/main" id="{096235BC-83DC-1BEE-A505-08A2DAF311BD}"/>
              </a:ext>
            </a:extLst>
          </p:cNvPr>
          <p:cNvPicPr>
            <a:picLocks noChangeAspect="1"/>
          </p:cNvPicPr>
          <p:nvPr/>
        </p:nvPicPr>
        <p:blipFill>
          <a:blip r:embed="rId6"/>
          <a:stretch>
            <a:fillRect/>
          </a:stretch>
        </p:blipFill>
        <p:spPr>
          <a:xfrm>
            <a:off x="1332138" y="4372858"/>
            <a:ext cx="3107122" cy="2405194"/>
          </a:xfrm>
          <a:prstGeom prst="rect">
            <a:avLst/>
          </a:prstGeom>
        </p:spPr>
      </p:pic>
      <p:pic>
        <p:nvPicPr>
          <p:cNvPr id="12" name="Picture 11">
            <a:extLst>
              <a:ext uri="{FF2B5EF4-FFF2-40B4-BE49-F238E27FC236}">
                <a16:creationId xmlns:a16="http://schemas.microsoft.com/office/drawing/2014/main" id="{FAC1BCB2-1708-3371-F231-5700B1A9282C}"/>
              </a:ext>
            </a:extLst>
          </p:cNvPr>
          <p:cNvPicPr>
            <a:picLocks noChangeAspect="1"/>
          </p:cNvPicPr>
          <p:nvPr/>
        </p:nvPicPr>
        <p:blipFill>
          <a:blip r:embed="rId7"/>
          <a:stretch>
            <a:fillRect/>
          </a:stretch>
        </p:blipFill>
        <p:spPr>
          <a:xfrm>
            <a:off x="5430404" y="1212074"/>
            <a:ext cx="3631003" cy="30191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92"/>
        <p:cNvGrpSpPr/>
        <p:nvPr/>
      </p:nvGrpSpPr>
      <p:grpSpPr>
        <a:xfrm>
          <a:off x="0" y="0"/>
          <a:ext cx="0" cy="0"/>
          <a:chOff x="0" y="0"/>
          <a:chExt cx="0" cy="0"/>
        </a:xfrm>
      </p:grpSpPr>
      <p:sp>
        <p:nvSpPr>
          <p:cNvPr id="393" name="Google Shape;393;p13"/>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3"/>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Franklin Gothic Medium" panose="020B0603020102020204" pitchFamily="34" charset="0"/>
                <a:ea typeface="Libre Franklin"/>
                <a:cs typeface="Libre Franklin"/>
                <a:sym typeface="Libre Franklin"/>
              </a:rPr>
              <a:t>Houston Pilots: </a:t>
            </a:r>
            <a:r>
              <a:rPr lang="en-US" sz="2800" dirty="0">
                <a:solidFill>
                  <a:schemeClr val="dk1"/>
                </a:solidFill>
                <a:latin typeface="Franklin Gothic Medium" panose="020B0603020102020204" pitchFamily="34" charset="0"/>
                <a:ea typeface="Libre Franklin"/>
                <a:cs typeface="Libre Franklin"/>
                <a:sym typeface="Libre Franklin"/>
              </a:rPr>
              <a:t>Wed. 10/26/2022</a:t>
            </a:r>
            <a:endParaRPr sz="4000" dirty="0">
              <a:solidFill>
                <a:schemeClr val="dk1"/>
              </a:solidFill>
              <a:latin typeface="Franklin Gothic Medium" panose="020B0603020102020204" pitchFamily="34" charset="0"/>
              <a:ea typeface="Libre Franklin"/>
              <a:cs typeface="Libre Franklin"/>
              <a:sym typeface="Libre Franklin"/>
            </a:endParaRPr>
          </a:p>
        </p:txBody>
      </p:sp>
      <p:pic>
        <p:nvPicPr>
          <p:cNvPr id="395" name="Google Shape;395;p13"/>
          <p:cNvPicPr preferRelativeResize="0"/>
          <p:nvPr/>
        </p:nvPicPr>
        <p:blipFill rotWithShape="1">
          <a:blip r:embed="rId3">
            <a:alphaModFix/>
          </a:blip>
          <a:srcRect/>
          <a:stretch/>
        </p:blipFill>
        <p:spPr>
          <a:xfrm>
            <a:off x="8117227" y="68835"/>
            <a:ext cx="965771" cy="570215"/>
          </a:xfrm>
          <a:prstGeom prst="rect">
            <a:avLst/>
          </a:prstGeom>
          <a:noFill/>
          <a:ln>
            <a:noFill/>
          </a:ln>
        </p:spPr>
      </p:pic>
      <p:grpSp>
        <p:nvGrpSpPr>
          <p:cNvPr id="396" name="Google Shape;396;p13"/>
          <p:cNvGrpSpPr/>
          <p:nvPr/>
        </p:nvGrpSpPr>
        <p:grpSpPr>
          <a:xfrm>
            <a:off x="-1" y="777280"/>
            <a:ext cx="5335791" cy="461665"/>
            <a:chOff x="-4" y="1895690"/>
            <a:chExt cx="4572002" cy="685772"/>
          </a:xfrm>
        </p:grpSpPr>
        <p:sp>
          <p:nvSpPr>
            <p:cNvPr id="397" name="Google Shape;397;p13"/>
            <p:cNvSpPr/>
            <p:nvPr/>
          </p:nvSpPr>
          <p:spPr>
            <a:xfrm>
              <a:off x="-2" y="1951051"/>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13"/>
            <p:cNvSpPr/>
            <p:nvPr/>
          </p:nvSpPr>
          <p:spPr>
            <a:xfrm>
              <a:off x="-4" y="1895690"/>
              <a:ext cx="4572002" cy="6857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Franklin Gothic Medium" panose="020B0603020102020204" pitchFamily="34" charset="0"/>
                  <a:ea typeface="Libre Franklin"/>
                  <a:cs typeface="Libre Franklin"/>
                  <a:sym typeface="Libre Franklin"/>
                </a:rPr>
                <a:t>Forecast Discussion</a:t>
              </a:r>
              <a:endParaRPr dirty="0">
                <a:latin typeface="Franklin Gothic Medium" panose="020B0603020102020204" pitchFamily="34" charset="0"/>
              </a:endParaRPr>
            </a:p>
          </p:txBody>
        </p:sp>
      </p:grpSp>
      <p:sp>
        <p:nvSpPr>
          <p:cNvPr id="400" name="Google Shape;400;p13"/>
          <p:cNvSpPr/>
          <p:nvPr/>
        </p:nvSpPr>
        <p:spPr>
          <a:xfrm>
            <a:off x="310" y="1256182"/>
            <a:ext cx="5335791" cy="305137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Calibri"/>
              <a:ea typeface="Calibri"/>
              <a:cs typeface="Calibri"/>
              <a:sym typeface="Calibri"/>
            </a:endParaRPr>
          </a:p>
        </p:txBody>
      </p:sp>
      <p:sp>
        <p:nvSpPr>
          <p:cNvPr id="402" name="Google Shape;402;p13"/>
          <p:cNvSpPr/>
          <p:nvPr/>
        </p:nvSpPr>
        <p:spPr>
          <a:xfrm>
            <a:off x="5430404" y="808912"/>
            <a:ext cx="3647968" cy="41233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13"/>
          <p:cNvSpPr/>
          <p:nvPr/>
        </p:nvSpPr>
        <p:spPr>
          <a:xfrm>
            <a:off x="5430404" y="813427"/>
            <a:ext cx="3647967" cy="369291"/>
          </a:xfrm>
          <a:prstGeom prst="rect">
            <a:avLst/>
          </a:prstGeom>
          <a:noFill/>
          <a:ln>
            <a:noFill/>
          </a:ln>
        </p:spPr>
        <p:txBody>
          <a:bodyPr spcFirstLastPara="1" wrap="square" lIns="91425" tIns="45700" rIns="91425" bIns="45700" anchor="t" anchorCtr="0">
            <a:spAutoFit/>
          </a:bodyPr>
          <a:lstStyle/>
          <a:p>
            <a:pPr algn="ctr"/>
            <a:r>
              <a:rPr lang="en-US" sz="1800" dirty="0">
                <a:solidFill>
                  <a:schemeClr val="dk1"/>
                </a:solidFill>
                <a:latin typeface="Franklin Gothic Medium"/>
                <a:ea typeface="Libre Franklin"/>
                <a:cs typeface="Libre Franklin"/>
                <a:sym typeface="Libre Franklin"/>
              </a:rPr>
              <a:t>Precip Forecast:  6 AM CT</a:t>
            </a:r>
            <a:endParaRPr dirty="0">
              <a:solidFill>
                <a:schemeClr val="dk1"/>
              </a:solidFill>
              <a:latin typeface="Franklin Gothic Medium"/>
            </a:endParaRPr>
          </a:p>
        </p:txBody>
      </p:sp>
      <p:sp>
        <p:nvSpPr>
          <p:cNvPr id="404" name="Google Shape;404;p13"/>
          <p:cNvSpPr/>
          <p:nvPr/>
        </p:nvSpPr>
        <p:spPr>
          <a:xfrm>
            <a:off x="116225" y="5364361"/>
            <a:ext cx="1017142" cy="55517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13"/>
          <p:cNvSpPr/>
          <p:nvPr/>
        </p:nvSpPr>
        <p:spPr>
          <a:xfrm>
            <a:off x="8032195" y="5386886"/>
            <a:ext cx="1017142" cy="46166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06" name="Google Shape;406;p13"/>
          <p:cNvSpPr/>
          <p:nvPr/>
        </p:nvSpPr>
        <p:spPr>
          <a:xfrm>
            <a:off x="116225" y="5411137"/>
            <a:ext cx="108133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Franklin Gothic Medium" panose="020B0603020102020204" pitchFamily="34" charset="0"/>
                <a:ea typeface="Libre Franklin"/>
                <a:cs typeface="Libre Franklin"/>
                <a:sym typeface="Libre Franklin"/>
              </a:rPr>
              <a:t>Wind Speed</a:t>
            </a:r>
          </a:p>
          <a:p>
            <a:pPr algn="ctr"/>
            <a:r>
              <a:rPr lang="en-US" sz="1200" dirty="0">
                <a:solidFill>
                  <a:schemeClr val="dk1"/>
                </a:solidFill>
                <a:latin typeface="Franklin Gothic Medium"/>
                <a:ea typeface="Libre Franklin"/>
                <a:cs typeface="Libre Franklin"/>
                <a:sym typeface="Libre Franklin"/>
              </a:rPr>
              <a:t>9 AM CT</a:t>
            </a:r>
            <a:endParaRPr dirty="0">
              <a:solidFill>
                <a:schemeClr val="dk1"/>
              </a:solidFill>
              <a:latin typeface="Franklin Gothic Medium"/>
            </a:endParaRPr>
          </a:p>
        </p:txBody>
      </p:sp>
      <p:cxnSp>
        <p:nvCxnSpPr>
          <p:cNvPr id="407" name="Google Shape;407;p13"/>
          <p:cNvCxnSpPr/>
          <p:nvPr/>
        </p:nvCxnSpPr>
        <p:spPr>
          <a:xfrm>
            <a:off x="-14941" y="4311669"/>
            <a:ext cx="9154275" cy="0"/>
          </a:xfrm>
          <a:prstGeom prst="straightConnector1">
            <a:avLst/>
          </a:prstGeom>
          <a:noFill/>
          <a:ln w="76200" cap="flat" cmpd="sng">
            <a:solidFill>
              <a:schemeClr val="lt1"/>
            </a:solidFill>
            <a:prstDash val="solid"/>
            <a:miter lim="800000"/>
            <a:headEnd type="none" w="sm" len="sm"/>
            <a:tailEnd type="none" w="sm" len="sm"/>
          </a:ln>
        </p:spPr>
      </p:cxnSp>
      <p:pic>
        <p:nvPicPr>
          <p:cNvPr id="408" name="Google Shape;408;p13"/>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409" name="Google Shape;409;p13"/>
          <p:cNvSpPr/>
          <p:nvPr/>
        </p:nvSpPr>
        <p:spPr>
          <a:xfrm>
            <a:off x="7982604" y="5377198"/>
            <a:ext cx="106673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Franklin Gothic Medium" panose="020B0603020102020204" pitchFamily="34" charset="0"/>
                <a:sym typeface="Libre Franklin"/>
              </a:rPr>
              <a:t>High Temps Wednesday</a:t>
            </a:r>
          </a:p>
        </p:txBody>
      </p:sp>
      <p:pic>
        <p:nvPicPr>
          <p:cNvPr id="2" name="Google Shape;411;p13">
            <a:extLst>
              <a:ext uri="{FF2B5EF4-FFF2-40B4-BE49-F238E27FC236}">
                <a16:creationId xmlns:a16="http://schemas.microsoft.com/office/drawing/2014/main" id="{4A79703D-4B87-3CB5-A8BC-D7F70E2BCA6A}"/>
              </a:ext>
            </a:extLst>
          </p:cNvPr>
          <p:cNvPicPr preferRelativeResize="0"/>
          <p:nvPr/>
        </p:nvPicPr>
        <p:blipFill>
          <a:blip r:embed="rId5"/>
          <a:srcRect/>
          <a:stretch/>
        </p:blipFill>
        <p:spPr>
          <a:xfrm>
            <a:off x="5441920" y="1261474"/>
            <a:ext cx="3601896" cy="2957654"/>
          </a:xfrm>
          <a:prstGeom prst="rect">
            <a:avLst/>
          </a:prstGeom>
        </p:spPr>
      </p:pic>
      <p:sp>
        <p:nvSpPr>
          <p:cNvPr id="3" name="Google Shape;401;p13">
            <a:extLst>
              <a:ext uri="{FF2B5EF4-FFF2-40B4-BE49-F238E27FC236}">
                <a16:creationId xmlns:a16="http://schemas.microsoft.com/office/drawing/2014/main" id="{6FE0E391-CE25-400A-6ACB-32A27A955955}"/>
              </a:ext>
            </a:extLst>
          </p:cNvPr>
          <p:cNvSpPr/>
          <p:nvPr/>
        </p:nvSpPr>
        <p:spPr>
          <a:xfrm>
            <a:off x="-14941" y="1293792"/>
            <a:ext cx="5335793" cy="2893059"/>
          </a:xfrm>
          <a:prstGeom prst="rect">
            <a:avLst/>
          </a:prstGeom>
          <a:noFill/>
          <a:ln>
            <a:noFill/>
          </a:ln>
        </p:spPr>
        <p:txBody>
          <a:bodyPr spcFirstLastPara="1" wrap="square" lIns="91425" tIns="45700" rIns="91425" bIns="45700" anchor="ctr" anchorCtr="0">
            <a:spAutoFit/>
          </a:bodyPr>
          <a:lstStyle/>
          <a:p>
            <a:pPr lvl="1">
              <a:tabLst>
                <a:tab pos="1990725" algn="l"/>
              </a:tabLst>
            </a:pPr>
            <a:r>
              <a:rPr lang="en-US" dirty="0">
                <a:solidFill>
                  <a:srgbClr val="FFFF00"/>
                </a:solidFill>
                <a:latin typeface="Franklin Gothic Medium"/>
                <a:ea typeface="Libre Franklin"/>
                <a:cs typeface="Libre Franklin"/>
                <a:sym typeface="Libre Franklin"/>
              </a:rPr>
              <a:t>Precip: </a:t>
            </a:r>
            <a:r>
              <a:rPr lang="en-US" dirty="0">
                <a:solidFill>
                  <a:schemeClr val="bg1"/>
                </a:solidFill>
                <a:latin typeface="Franklin Gothic Medium"/>
                <a:ea typeface="Libre Franklin"/>
                <a:cs typeface="Libre Franklin"/>
                <a:sym typeface="Libre Franklin"/>
              </a:rPr>
              <a:t>Anticipating dry conditions Wednesday. </a:t>
            </a:r>
          </a:p>
          <a:p>
            <a:pPr lvl="1">
              <a:tabLst>
                <a:tab pos="1990725" algn="l"/>
              </a:tabLst>
            </a:pPr>
            <a:endParaRPr lang="en-US" dirty="0">
              <a:solidFill>
                <a:schemeClr val="lt1"/>
              </a:solidFill>
              <a:latin typeface="Franklin Gothic Medium" panose="020B0603020102020204" pitchFamily="34" charset="0"/>
              <a:ea typeface="Libre Franklin"/>
              <a:cs typeface="Libre Franklin"/>
              <a:sym typeface="Libre Franklin"/>
            </a:endParaRPr>
          </a:p>
          <a:p>
            <a:pPr lvl="1">
              <a:tabLst>
                <a:tab pos="1990725" algn="l"/>
              </a:tabLst>
            </a:pPr>
            <a:r>
              <a:rPr lang="en-US" dirty="0">
                <a:solidFill>
                  <a:srgbClr val="FFFF00"/>
                </a:solidFill>
                <a:latin typeface="Franklin Gothic Medium"/>
                <a:ea typeface="Libre Franklin"/>
                <a:cs typeface="Libre Franklin"/>
                <a:sym typeface="Libre Franklin"/>
              </a:rPr>
              <a:t>Wind:  </a:t>
            </a:r>
            <a:r>
              <a:rPr lang="en-US" dirty="0">
                <a:solidFill>
                  <a:schemeClr val="bg1"/>
                </a:solidFill>
                <a:latin typeface="Franklin Gothic Medium"/>
                <a:ea typeface="Libre Franklin"/>
                <a:cs typeface="Libre Franklin"/>
                <a:sym typeface="Libre Franklin"/>
              </a:rPr>
              <a:t>Sustained wind Wednesday AM out of the NNE at 3-8 MPH north of Morgan’s Point and 10-15 MPH south of Morgan’s Point. Winds will gradually veer out of the east by 4PM and all sustained winds will be with the 3-8 MPH range. After 7, winds will veer out of the SSE where they will continue the rest of the night.</a:t>
            </a:r>
          </a:p>
          <a:p>
            <a:pPr lvl="1">
              <a:tabLst>
                <a:tab pos="1990725" algn="l"/>
              </a:tabLst>
            </a:pPr>
            <a:endParaRPr lang="en-US" dirty="0">
              <a:solidFill>
                <a:schemeClr val="bg1"/>
              </a:solidFill>
              <a:latin typeface="Franklin Gothic Medium" panose="020B0603020102020204" pitchFamily="34" charset="0"/>
              <a:ea typeface="Libre Franklin"/>
              <a:cs typeface="Libre Franklin"/>
              <a:sym typeface="Libre Franklin"/>
            </a:endParaRPr>
          </a:p>
          <a:p>
            <a:r>
              <a:rPr lang="en-US" dirty="0">
                <a:solidFill>
                  <a:srgbClr val="FFFF00"/>
                </a:solidFill>
                <a:latin typeface="Franklin Gothic Medium"/>
                <a:ea typeface="Libre Franklin"/>
                <a:cs typeface="Libre Franklin"/>
                <a:sym typeface="Libre Franklin"/>
              </a:rPr>
              <a:t>Temps: </a:t>
            </a:r>
            <a:r>
              <a:rPr lang="en-US" dirty="0">
                <a:solidFill>
                  <a:schemeClr val="bg1"/>
                </a:solidFill>
                <a:latin typeface="Franklin Gothic Medium"/>
                <a:ea typeface="Libre Franklin"/>
                <a:cs typeface="Libre Franklin"/>
                <a:sym typeface="Libre Franklin"/>
              </a:rPr>
              <a:t>High temps Wednesday near 70 F at the boarding station and in the mid 70s F at all other stations. </a:t>
            </a:r>
            <a:endParaRPr lang="en-US" dirty="0">
              <a:solidFill>
                <a:schemeClr val="bg1"/>
              </a:solidFill>
              <a:latin typeface="Franklin Gothic Medium" panose="020B0603020102020204" pitchFamily="34" charset="0"/>
              <a:ea typeface="Libre Franklin"/>
              <a:cs typeface="Libre Franklin"/>
            </a:endParaRPr>
          </a:p>
          <a:p>
            <a:endParaRPr lang="en-US" dirty="0">
              <a:solidFill>
                <a:schemeClr val="lt1"/>
              </a:solidFill>
              <a:latin typeface="Franklin Gothic Medium" panose="020B0603020102020204" pitchFamily="34" charset="0"/>
              <a:ea typeface="Libre Franklin"/>
              <a:cs typeface="Libre Franklin"/>
              <a:sym typeface="Libre Franklin"/>
            </a:endParaRPr>
          </a:p>
          <a:p>
            <a:r>
              <a:rPr lang="en-US" dirty="0">
                <a:solidFill>
                  <a:srgbClr val="FFFF00"/>
                </a:solidFill>
                <a:latin typeface="Franklin Gothic Medium"/>
                <a:ea typeface="Libre Franklin"/>
                <a:cs typeface="Libre Franklin"/>
                <a:sym typeface="Libre Franklin"/>
              </a:rPr>
              <a:t>Visibility: </a:t>
            </a:r>
            <a:r>
              <a:rPr lang="en-US" dirty="0">
                <a:solidFill>
                  <a:schemeClr val="bg1"/>
                </a:solidFill>
                <a:latin typeface="Franklin Gothic Medium"/>
                <a:ea typeface="Libre Franklin"/>
                <a:cs typeface="Libre Franklin"/>
                <a:sym typeface="Libre Franklin"/>
              </a:rPr>
              <a:t>Not anticipating visibility concerns at this time.</a:t>
            </a:r>
            <a:endParaRPr lang="en-US" dirty="0">
              <a:hlinkClick r:id="rId6"/>
            </a:endParaRPr>
          </a:p>
          <a:p>
            <a:pPr lvl="0"/>
            <a:endParaRPr dirty="0">
              <a:solidFill>
                <a:schemeClr val="bg1"/>
              </a:solidFill>
              <a:latin typeface="Franklin Gothic Medium"/>
            </a:endParaRPr>
          </a:p>
        </p:txBody>
      </p:sp>
      <p:pic>
        <p:nvPicPr>
          <p:cNvPr id="5" name="Picture 4">
            <a:extLst>
              <a:ext uri="{FF2B5EF4-FFF2-40B4-BE49-F238E27FC236}">
                <a16:creationId xmlns:a16="http://schemas.microsoft.com/office/drawing/2014/main" id="{4F03EBE1-E736-1D6F-097B-FC22C9F5E0B3}"/>
              </a:ext>
            </a:extLst>
          </p:cNvPr>
          <p:cNvPicPr>
            <a:picLocks noChangeAspect="1"/>
          </p:cNvPicPr>
          <p:nvPr/>
        </p:nvPicPr>
        <p:blipFill>
          <a:blip r:embed="rId7"/>
          <a:srcRect/>
          <a:stretch/>
        </p:blipFill>
        <p:spPr>
          <a:xfrm>
            <a:off x="1327932" y="4343639"/>
            <a:ext cx="2929108" cy="2405202"/>
          </a:xfrm>
          <a:prstGeom prst="rect">
            <a:avLst/>
          </a:prstGeom>
        </p:spPr>
      </p:pic>
      <p:pic>
        <p:nvPicPr>
          <p:cNvPr id="8" name="Picture 7">
            <a:extLst>
              <a:ext uri="{FF2B5EF4-FFF2-40B4-BE49-F238E27FC236}">
                <a16:creationId xmlns:a16="http://schemas.microsoft.com/office/drawing/2014/main" id="{58CC547E-6FCD-743A-2F49-FEEDC742EE54}"/>
              </a:ext>
            </a:extLst>
          </p:cNvPr>
          <p:cNvPicPr>
            <a:picLocks noChangeAspect="1"/>
          </p:cNvPicPr>
          <p:nvPr/>
        </p:nvPicPr>
        <p:blipFill>
          <a:blip r:embed="rId8"/>
          <a:srcRect/>
          <a:stretch/>
        </p:blipFill>
        <p:spPr>
          <a:xfrm>
            <a:off x="4806994" y="4295518"/>
            <a:ext cx="3009073" cy="2470864"/>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AEE501B0-E03E-A542-4A47-1F1DA85E8EB8}"/>
              </a:ext>
            </a:extLst>
          </p:cNvPr>
          <p:cNvPicPr>
            <a:picLocks noChangeAspect="1"/>
          </p:cNvPicPr>
          <p:nvPr/>
        </p:nvPicPr>
        <p:blipFill>
          <a:blip r:embed="rId9"/>
          <a:stretch>
            <a:fillRect/>
          </a:stretch>
        </p:blipFill>
        <p:spPr>
          <a:xfrm>
            <a:off x="1668" y="0"/>
            <a:ext cx="9140663" cy="68580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5A105D2D-D8D8-CAA5-91BA-DBC351A41104}"/>
              </a:ext>
            </a:extLst>
          </p:cNvPr>
          <p:cNvPicPr>
            <a:picLocks noChangeAspect="1"/>
          </p:cNvPicPr>
          <p:nvPr/>
        </p:nvPicPr>
        <p:blipFill>
          <a:blip r:embed="rId10"/>
          <a:stretch>
            <a:fillRect/>
          </a:stretch>
        </p:blipFill>
        <p:spPr>
          <a:xfrm>
            <a:off x="20411" y="0"/>
            <a:ext cx="9103178"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1"/>
        <p:cNvGrpSpPr/>
        <p:nvPr/>
      </p:nvGrpSpPr>
      <p:grpSpPr>
        <a:xfrm>
          <a:off x="0" y="0"/>
          <a:ext cx="0" cy="0"/>
          <a:chOff x="0" y="0"/>
          <a:chExt cx="0" cy="0"/>
        </a:xfrm>
      </p:grpSpPr>
      <p:pic>
        <p:nvPicPr>
          <p:cNvPr id="6" name="Picture 5">
            <a:extLst>
              <a:ext uri="{FF2B5EF4-FFF2-40B4-BE49-F238E27FC236}">
                <a16:creationId xmlns:a16="http://schemas.microsoft.com/office/drawing/2014/main" id="{F19E5C01-5AF9-9875-8F32-383325E0B881}"/>
              </a:ext>
            </a:extLst>
          </p:cNvPr>
          <p:cNvPicPr>
            <a:picLocks noChangeAspect="1"/>
          </p:cNvPicPr>
          <p:nvPr/>
        </p:nvPicPr>
        <p:blipFill>
          <a:blip r:embed="rId3"/>
          <a:srcRect/>
          <a:stretch/>
        </p:blipFill>
        <p:spPr>
          <a:xfrm>
            <a:off x="3300990" y="844785"/>
            <a:ext cx="2492512" cy="1994006"/>
          </a:xfrm>
          <a:prstGeom prst="rect">
            <a:avLst/>
          </a:prstGeom>
        </p:spPr>
      </p:pic>
      <p:pic>
        <p:nvPicPr>
          <p:cNvPr id="4" name="Picture 3">
            <a:extLst>
              <a:ext uri="{FF2B5EF4-FFF2-40B4-BE49-F238E27FC236}">
                <a16:creationId xmlns:a16="http://schemas.microsoft.com/office/drawing/2014/main" id="{24085489-8CC2-4DC4-8F34-54BA04BB4EB4}"/>
              </a:ext>
            </a:extLst>
          </p:cNvPr>
          <p:cNvPicPr>
            <a:picLocks noChangeAspect="1"/>
          </p:cNvPicPr>
          <p:nvPr/>
        </p:nvPicPr>
        <p:blipFill>
          <a:blip r:embed="rId4"/>
          <a:srcRect/>
          <a:stretch/>
        </p:blipFill>
        <p:spPr>
          <a:xfrm>
            <a:off x="236819" y="844784"/>
            <a:ext cx="2700522" cy="1994007"/>
          </a:xfrm>
          <a:prstGeom prst="rect">
            <a:avLst/>
          </a:prstGeom>
        </p:spPr>
      </p:pic>
      <p:pic>
        <p:nvPicPr>
          <p:cNvPr id="11" name="Picture 10" descr="Map&#10;&#10;Description automatically generated">
            <a:extLst>
              <a:ext uri="{FF2B5EF4-FFF2-40B4-BE49-F238E27FC236}">
                <a16:creationId xmlns:a16="http://schemas.microsoft.com/office/drawing/2014/main" id="{DBF42648-69DF-10C8-5C6A-5986CD3A0B0F}"/>
              </a:ext>
            </a:extLst>
          </p:cNvPr>
          <p:cNvPicPr>
            <a:picLocks noChangeAspect="1"/>
          </p:cNvPicPr>
          <p:nvPr/>
        </p:nvPicPr>
        <p:blipFill>
          <a:blip r:embed="rId5"/>
          <a:stretch>
            <a:fillRect/>
          </a:stretch>
        </p:blipFill>
        <p:spPr>
          <a:xfrm>
            <a:off x="6147074" y="844267"/>
            <a:ext cx="2829951" cy="1994006"/>
          </a:xfrm>
          <a:prstGeom prst="rect">
            <a:avLst/>
          </a:prstGeom>
        </p:spPr>
      </p:pic>
      <p:grpSp>
        <p:nvGrpSpPr>
          <p:cNvPr id="447" name="Google Shape;447;p15"/>
          <p:cNvGrpSpPr/>
          <p:nvPr/>
        </p:nvGrpSpPr>
        <p:grpSpPr>
          <a:xfrm>
            <a:off x="1704238" y="785160"/>
            <a:ext cx="1251176" cy="408513"/>
            <a:chOff x="1492389" y="1797752"/>
            <a:chExt cx="3062006" cy="606818"/>
          </a:xfrm>
        </p:grpSpPr>
        <p:sp>
          <p:nvSpPr>
            <p:cNvPr id="448" name="Google Shape;448;p15"/>
            <p:cNvSpPr/>
            <p:nvPr/>
          </p:nvSpPr>
          <p:spPr>
            <a:xfrm>
              <a:off x="1966275" y="1867034"/>
              <a:ext cx="2588120" cy="53753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15"/>
            <p:cNvSpPr/>
            <p:nvPr/>
          </p:nvSpPr>
          <p:spPr>
            <a:xfrm>
              <a:off x="1492389" y="1797752"/>
              <a:ext cx="3062006" cy="59433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dirty="0">
                  <a:solidFill>
                    <a:schemeClr val="dk1"/>
                  </a:solidFill>
                  <a:latin typeface="Franklin Gothic Medium" panose="020B0603020102020204" pitchFamily="34" charset="0"/>
                  <a:ea typeface="Libre Franklin"/>
                  <a:cs typeface="Libre Franklin"/>
                  <a:sym typeface="Libre Franklin"/>
                </a:rPr>
                <a:t>Week 1</a:t>
              </a:r>
              <a:endParaRPr dirty="0">
                <a:latin typeface="Franklin Gothic Medium" panose="020B0603020102020204" pitchFamily="34" charset="0"/>
              </a:endParaRPr>
            </a:p>
          </p:txBody>
        </p:sp>
      </p:grpSp>
      <p:grpSp>
        <p:nvGrpSpPr>
          <p:cNvPr id="450" name="Google Shape;450;p15"/>
          <p:cNvGrpSpPr/>
          <p:nvPr/>
        </p:nvGrpSpPr>
        <p:grpSpPr>
          <a:xfrm>
            <a:off x="4542326" y="795885"/>
            <a:ext cx="1251176" cy="386473"/>
            <a:chOff x="1509993" y="1894091"/>
            <a:chExt cx="3062005" cy="634914"/>
          </a:xfrm>
        </p:grpSpPr>
        <p:sp>
          <p:nvSpPr>
            <p:cNvPr id="451" name="Google Shape;451;p15"/>
            <p:cNvSpPr/>
            <p:nvPr/>
          </p:nvSpPr>
          <p:spPr>
            <a:xfrm>
              <a:off x="1983879" y="1991469"/>
              <a:ext cx="2588119" cy="53753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2" name="Google Shape;452;p15"/>
            <p:cNvSpPr/>
            <p:nvPr/>
          </p:nvSpPr>
          <p:spPr>
            <a:xfrm>
              <a:off x="1509993" y="1894091"/>
              <a:ext cx="3062005" cy="59433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dirty="0">
                  <a:solidFill>
                    <a:schemeClr val="dk1"/>
                  </a:solidFill>
                  <a:latin typeface="Franklin Gothic Medium" panose="020B0603020102020204" pitchFamily="34" charset="0"/>
                  <a:ea typeface="Libre Franklin"/>
                  <a:cs typeface="Libre Franklin"/>
                  <a:sym typeface="Libre Franklin"/>
                </a:rPr>
                <a:t>Week 2</a:t>
              </a:r>
              <a:endParaRPr dirty="0">
                <a:latin typeface="Franklin Gothic Medium" panose="020B0603020102020204" pitchFamily="34" charset="0"/>
              </a:endParaRPr>
            </a:p>
          </p:txBody>
        </p:sp>
      </p:grpSp>
      <p:grpSp>
        <p:nvGrpSpPr>
          <p:cNvPr id="453" name="Google Shape;453;p15"/>
          <p:cNvGrpSpPr/>
          <p:nvPr/>
        </p:nvGrpSpPr>
        <p:grpSpPr>
          <a:xfrm>
            <a:off x="7327602" y="785160"/>
            <a:ext cx="1695646" cy="423560"/>
            <a:chOff x="1509988" y="1909513"/>
            <a:chExt cx="3064498" cy="629169"/>
          </a:xfrm>
        </p:grpSpPr>
        <p:sp>
          <p:nvSpPr>
            <p:cNvPr id="454" name="Google Shape;454;p15"/>
            <p:cNvSpPr/>
            <p:nvPr/>
          </p:nvSpPr>
          <p:spPr>
            <a:xfrm>
              <a:off x="1986367" y="2001146"/>
              <a:ext cx="2588119" cy="53753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15"/>
            <p:cNvSpPr/>
            <p:nvPr/>
          </p:nvSpPr>
          <p:spPr>
            <a:xfrm>
              <a:off x="1509988" y="1909513"/>
              <a:ext cx="2999173" cy="5942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dirty="0">
                  <a:solidFill>
                    <a:schemeClr val="dk1"/>
                  </a:solidFill>
                  <a:latin typeface="Franklin Gothic Medium" panose="020B0603020102020204" pitchFamily="34" charset="0"/>
                  <a:ea typeface="Libre Franklin"/>
                  <a:cs typeface="Libre Franklin"/>
                  <a:sym typeface="Libre Franklin"/>
                </a:rPr>
                <a:t>Week’s 3/4</a:t>
              </a:r>
              <a:endParaRPr dirty="0">
                <a:latin typeface="Franklin Gothic Medium" panose="020B0603020102020204" pitchFamily="34" charset="0"/>
              </a:endParaRPr>
            </a:p>
          </p:txBody>
        </p:sp>
      </p:grpSp>
      <p:grpSp>
        <p:nvGrpSpPr>
          <p:cNvPr id="456" name="Google Shape;456;p15"/>
          <p:cNvGrpSpPr/>
          <p:nvPr/>
        </p:nvGrpSpPr>
        <p:grpSpPr>
          <a:xfrm>
            <a:off x="1" y="5076596"/>
            <a:ext cx="9143999" cy="1781404"/>
            <a:chOff x="-4" y="1567577"/>
            <a:chExt cx="4572002" cy="615736"/>
          </a:xfrm>
        </p:grpSpPr>
        <p:sp>
          <p:nvSpPr>
            <p:cNvPr id="457" name="Google Shape;457;p15"/>
            <p:cNvSpPr/>
            <p:nvPr/>
          </p:nvSpPr>
          <p:spPr>
            <a:xfrm>
              <a:off x="-2" y="1567577"/>
              <a:ext cx="4572000" cy="6157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15"/>
            <p:cNvSpPr/>
            <p:nvPr/>
          </p:nvSpPr>
          <p:spPr>
            <a:xfrm>
              <a:off x="-4" y="1568419"/>
              <a:ext cx="4572002" cy="606363"/>
            </a:xfrm>
            <a:prstGeom prst="rect">
              <a:avLst/>
            </a:prstGeom>
            <a:noFill/>
            <a:ln>
              <a:noFill/>
            </a:ln>
          </p:spPr>
          <p:txBody>
            <a:bodyPr spcFirstLastPara="1" wrap="square" lIns="91425" tIns="45700" rIns="91425" bIns="45700" anchor="ctr" anchorCtr="0">
              <a:spAutoFit/>
            </a:bodyPr>
            <a:lstStyle/>
            <a:p>
              <a:pPr marL="342900" indent="-342900">
                <a:buClr>
                  <a:schemeClr val="lt1"/>
                </a:buClr>
                <a:buSzPts val="1500"/>
                <a:buFont typeface="Wingdings" pitchFamily="2" charset="2"/>
                <a:buChar char="Ø"/>
              </a:pPr>
              <a:r>
                <a:rPr lang="en-US" sz="1800" dirty="0">
                  <a:solidFill>
                    <a:schemeClr val="lt1"/>
                  </a:solidFill>
                  <a:latin typeface="Franklin Gothic Medium"/>
                  <a:ea typeface="Libre Franklin"/>
                  <a:cs typeface="Libre Franklin"/>
                  <a:sym typeface="Libre Franklin"/>
                </a:rPr>
                <a:t>Temperatures expected to be near or slightly above normal next week. More widespread chances of rain going into Tuesday - Wednesday.</a:t>
              </a:r>
            </a:p>
            <a:p>
              <a:pPr marL="342900" indent="-342900">
                <a:buClr>
                  <a:schemeClr val="lt1"/>
                </a:buClr>
                <a:buSzPts val="1500"/>
                <a:buFont typeface="Wingdings" pitchFamily="2" charset="2"/>
                <a:buChar char="Ø"/>
              </a:pPr>
              <a:r>
                <a:rPr lang="en-US" sz="1800" dirty="0">
                  <a:solidFill>
                    <a:schemeClr val="lt1"/>
                  </a:solidFill>
                  <a:latin typeface="Franklin Gothic Medium"/>
                  <a:ea typeface="Libre Franklin"/>
                  <a:cs typeface="Libre Franklin"/>
                  <a:sym typeface="Libre Franklin"/>
                </a:rPr>
                <a:t>Week 2 to feature near or slightly above normal temperatures and below normal precipitation. </a:t>
              </a:r>
              <a:endParaRPr lang="en-US" sz="1800" dirty="0">
                <a:solidFill>
                  <a:schemeClr val="lt1"/>
                </a:solidFill>
                <a:latin typeface="Franklin Gothic Medium" panose="020B0603020102020204" pitchFamily="34" charset="0"/>
                <a:ea typeface="Libre Franklin"/>
                <a:cs typeface="Libre Franklin"/>
              </a:endParaRPr>
            </a:p>
            <a:p>
              <a:pPr marL="342900" marR="0" lvl="0" indent="-342900" algn="l" rtl="0">
                <a:spcBef>
                  <a:spcPts val="0"/>
                </a:spcBef>
                <a:spcAft>
                  <a:spcPts val="0"/>
                </a:spcAft>
                <a:buClr>
                  <a:schemeClr val="lt1"/>
                </a:buClr>
                <a:buSzPts val="1500"/>
                <a:buFont typeface="Wingdings" pitchFamily="2" charset="2"/>
                <a:buChar char="Ø"/>
              </a:pPr>
              <a:r>
                <a:rPr lang="en-US" sz="1800" dirty="0">
                  <a:solidFill>
                    <a:schemeClr val="lt1"/>
                  </a:solidFill>
                  <a:latin typeface="Franklin Gothic Medium"/>
                  <a:ea typeface="Libre Franklin"/>
                  <a:cs typeface="Libre Franklin"/>
                  <a:sym typeface="Libre Franklin"/>
                </a:rPr>
                <a:t>The weeks ¾ timeframe into late October looks to feature normal temperatures and below normal to normal risks for </a:t>
              </a:r>
              <a:r>
                <a:rPr lang="en-US" sz="1800" dirty="0" err="1">
                  <a:solidFill>
                    <a:schemeClr val="lt1"/>
                  </a:solidFill>
                  <a:latin typeface="Franklin Gothic Medium"/>
                  <a:ea typeface="Libre Franklin"/>
                  <a:cs typeface="Libre Franklin"/>
                  <a:sym typeface="Libre Franklin"/>
                </a:rPr>
                <a:t>precip</a:t>
              </a:r>
              <a:r>
                <a:rPr lang="en-US" sz="1800" dirty="0">
                  <a:solidFill>
                    <a:schemeClr val="lt1"/>
                  </a:solidFill>
                  <a:latin typeface="Franklin Gothic Medium"/>
                  <a:ea typeface="Libre Franklin"/>
                  <a:cs typeface="Libre Franklin"/>
                  <a:sym typeface="Libre Franklin"/>
                </a:rPr>
                <a:t>.</a:t>
              </a:r>
              <a:endParaRPr sz="1800" dirty="0">
                <a:solidFill>
                  <a:schemeClr val="lt1"/>
                </a:solidFill>
                <a:latin typeface="Franklin Gothic Medium"/>
              </a:endParaRPr>
            </a:p>
          </p:txBody>
        </p:sp>
      </p:grpSp>
      <p:sp>
        <p:nvSpPr>
          <p:cNvPr id="459" name="Google Shape;459;p15"/>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15"/>
          <p:cNvSpPr txBox="1"/>
          <p:nvPr/>
        </p:nvSpPr>
        <p:spPr>
          <a:xfrm>
            <a:off x="-1" y="68449"/>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Franklin Gothic Medium" panose="020B0603020102020204" pitchFamily="34" charset="0"/>
                <a:ea typeface="Libre Franklin"/>
                <a:cs typeface="Libre Franklin"/>
                <a:sym typeface="Libre Franklin"/>
              </a:rPr>
              <a:t>Houston Pilots: </a:t>
            </a:r>
            <a:fld id="{BA7330DA-67BB-0B44-8505-2789EBDDFC43}" type="datetime1">
              <a:rPr lang="en-US" sz="2800" smtClean="0">
                <a:solidFill>
                  <a:schemeClr val="dk1"/>
                </a:solidFill>
                <a:latin typeface="Franklin Gothic Medium" panose="020B0603020102020204" pitchFamily="34" charset="0"/>
                <a:ea typeface="Libre Franklin"/>
                <a:cs typeface="Libre Franklin"/>
                <a:sym typeface="Libre Franklin"/>
              </a:rPr>
              <a:t>10/24/2022</a:t>
            </a:fld>
            <a:endParaRPr sz="4000" dirty="0">
              <a:solidFill>
                <a:schemeClr val="dk1"/>
              </a:solidFill>
              <a:latin typeface="Franklin Gothic Medium" panose="020B0603020102020204" pitchFamily="34" charset="0"/>
              <a:ea typeface="Libre Franklin"/>
              <a:cs typeface="Libre Franklin"/>
              <a:sym typeface="Libre Franklin"/>
            </a:endParaRPr>
          </a:p>
        </p:txBody>
      </p:sp>
      <p:pic>
        <p:nvPicPr>
          <p:cNvPr id="461" name="Google Shape;461;p15"/>
          <p:cNvPicPr preferRelativeResize="0"/>
          <p:nvPr/>
        </p:nvPicPr>
        <p:blipFill rotWithShape="1">
          <a:blip r:embed="rId6">
            <a:alphaModFix/>
          </a:blip>
          <a:srcRect/>
          <a:stretch/>
        </p:blipFill>
        <p:spPr>
          <a:xfrm>
            <a:off x="8117227" y="68835"/>
            <a:ext cx="965771" cy="570215"/>
          </a:xfrm>
          <a:prstGeom prst="rect">
            <a:avLst/>
          </a:prstGeom>
          <a:noFill/>
          <a:ln>
            <a:noFill/>
          </a:ln>
        </p:spPr>
      </p:pic>
      <p:pic>
        <p:nvPicPr>
          <p:cNvPr id="462" name="Google Shape;462;p15"/>
          <p:cNvPicPr preferRelativeResize="0"/>
          <p:nvPr/>
        </p:nvPicPr>
        <p:blipFill rotWithShape="1">
          <a:blip r:embed="rId7">
            <a:alphaModFix/>
          </a:blip>
          <a:srcRect/>
          <a:stretch/>
        </p:blipFill>
        <p:spPr>
          <a:xfrm>
            <a:off x="6832953" y="-79224"/>
            <a:ext cx="1376739" cy="865310"/>
          </a:xfrm>
          <a:prstGeom prst="rect">
            <a:avLst/>
          </a:prstGeom>
          <a:noFill/>
          <a:ln>
            <a:noFill/>
          </a:ln>
        </p:spPr>
      </p:pic>
      <p:pic>
        <p:nvPicPr>
          <p:cNvPr id="13" name="Picture 12" descr="Map&#10;&#10;Description automatically generated">
            <a:extLst>
              <a:ext uri="{FF2B5EF4-FFF2-40B4-BE49-F238E27FC236}">
                <a16:creationId xmlns:a16="http://schemas.microsoft.com/office/drawing/2014/main" id="{104901E7-9F2A-555F-FB44-5434B896F4C4}"/>
              </a:ext>
            </a:extLst>
          </p:cNvPr>
          <p:cNvPicPr>
            <a:picLocks noChangeAspect="1"/>
          </p:cNvPicPr>
          <p:nvPr/>
        </p:nvPicPr>
        <p:blipFill>
          <a:blip r:embed="rId8"/>
          <a:stretch>
            <a:fillRect/>
          </a:stretch>
        </p:blipFill>
        <p:spPr>
          <a:xfrm>
            <a:off x="6157150" y="2940470"/>
            <a:ext cx="2829952" cy="1950106"/>
          </a:xfrm>
          <a:prstGeom prst="rect">
            <a:avLst/>
          </a:prstGeom>
        </p:spPr>
      </p:pic>
      <p:pic>
        <p:nvPicPr>
          <p:cNvPr id="3" name="Picture 2">
            <a:extLst>
              <a:ext uri="{FF2B5EF4-FFF2-40B4-BE49-F238E27FC236}">
                <a16:creationId xmlns:a16="http://schemas.microsoft.com/office/drawing/2014/main" id="{82E4D834-19A5-84C2-4534-FCC0AE587CE2}"/>
              </a:ext>
            </a:extLst>
          </p:cNvPr>
          <p:cNvPicPr>
            <a:picLocks noChangeAspect="1"/>
          </p:cNvPicPr>
          <p:nvPr/>
        </p:nvPicPr>
        <p:blipFill>
          <a:blip r:embed="rId9"/>
          <a:srcRect/>
          <a:stretch/>
        </p:blipFill>
        <p:spPr>
          <a:xfrm>
            <a:off x="3300990" y="2933896"/>
            <a:ext cx="2492512" cy="1950106"/>
          </a:xfrm>
          <a:prstGeom prst="rect">
            <a:avLst/>
          </a:prstGeom>
        </p:spPr>
      </p:pic>
      <p:pic>
        <p:nvPicPr>
          <p:cNvPr id="12" name="Picture 11">
            <a:extLst>
              <a:ext uri="{FF2B5EF4-FFF2-40B4-BE49-F238E27FC236}">
                <a16:creationId xmlns:a16="http://schemas.microsoft.com/office/drawing/2014/main" id="{67F21EB5-78BB-D105-8BB9-EA964F88EDE2}"/>
              </a:ext>
            </a:extLst>
          </p:cNvPr>
          <p:cNvPicPr>
            <a:picLocks noChangeAspect="1"/>
          </p:cNvPicPr>
          <p:nvPr/>
        </p:nvPicPr>
        <p:blipFill>
          <a:blip r:embed="rId10"/>
          <a:srcRect/>
          <a:stretch/>
        </p:blipFill>
        <p:spPr>
          <a:xfrm>
            <a:off x="287008" y="2940471"/>
            <a:ext cx="2600141" cy="1950106"/>
          </a:xfrm>
          <a:prstGeom prst="rect">
            <a:avLst/>
          </a:prstGeom>
        </p:spPr>
      </p:pic>
      <p:pic>
        <p:nvPicPr>
          <p:cNvPr id="10" name="Picture 9" descr="Calendar&#10;&#10;Description automatically generated">
            <a:extLst>
              <a:ext uri="{FF2B5EF4-FFF2-40B4-BE49-F238E27FC236}">
                <a16:creationId xmlns:a16="http://schemas.microsoft.com/office/drawing/2014/main" id="{D379F64E-D21D-D22C-7C0C-F04FAA704C38}"/>
              </a:ext>
            </a:extLst>
          </p:cNvPr>
          <p:cNvPicPr>
            <a:picLocks noChangeAspect="1"/>
          </p:cNvPicPr>
          <p:nvPr/>
        </p:nvPicPr>
        <p:blipFill>
          <a:blip r:embed="rId11"/>
          <a:stretch>
            <a:fillRect/>
          </a:stretch>
        </p:blipFill>
        <p:spPr>
          <a:xfrm>
            <a:off x="-1" y="-23327"/>
            <a:ext cx="9143995" cy="6904650"/>
          </a:xfrm>
          <a:prstGeom prst="rect">
            <a:avLst/>
          </a:prstGeom>
        </p:spPr>
      </p:pic>
      <p:pic>
        <p:nvPicPr>
          <p:cNvPr id="5" name="Picture 4" descr="Calendar, map&#10;&#10;Description automatically generated">
            <a:extLst>
              <a:ext uri="{FF2B5EF4-FFF2-40B4-BE49-F238E27FC236}">
                <a16:creationId xmlns:a16="http://schemas.microsoft.com/office/drawing/2014/main" id="{9BB7F0DE-294F-E758-9EC9-14187B4EB36A}"/>
              </a:ext>
            </a:extLst>
          </p:cNvPr>
          <p:cNvPicPr>
            <a:picLocks noChangeAspect="1"/>
          </p:cNvPicPr>
          <p:nvPr/>
        </p:nvPicPr>
        <p:blipFill>
          <a:blip r:embed="rId12"/>
          <a:stretch>
            <a:fillRect/>
          </a:stretch>
        </p:blipFill>
        <p:spPr>
          <a:xfrm>
            <a:off x="1705" y="0"/>
            <a:ext cx="9140589" cy="6858000"/>
          </a:xfrm>
          <a:prstGeom prst="rect">
            <a:avLst/>
          </a:prstGeom>
        </p:spPr>
      </p:pic>
      <p:pic>
        <p:nvPicPr>
          <p:cNvPr id="7" name="Picture 6" descr="Map&#10;&#10;Description automatically generated">
            <a:extLst>
              <a:ext uri="{FF2B5EF4-FFF2-40B4-BE49-F238E27FC236}">
                <a16:creationId xmlns:a16="http://schemas.microsoft.com/office/drawing/2014/main" id="{7EBDB917-F678-1ED5-BB50-76CFB943CAF3}"/>
              </a:ext>
            </a:extLst>
          </p:cNvPr>
          <p:cNvPicPr>
            <a:picLocks noChangeAspect="1"/>
          </p:cNvPicPr>
          <p:nvPr/>
        </p:nvPicPr>
        <p:blipFill>
          <a:blip r:embed="rId13"/>
          <a:stretch>
            <a:fillRect/>
          </a:stretch>
        </p:blipFill>
        <p:spPr>
          <a:xfrm>
            <a:off x="16983" y="0"/>
            <a:ext cx="9110033"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05"/>
        <p:cNvGrpSpPr/>
        <p:nvPr/>
      </p:nvGrpSpPr>
      <p:grpSpPr>
        <a:xfrm>
          <a:off x="0" y="0"/>
          <a:ext cx="0" cy="0"/>
          <a:chOff x="0" y="0"/>
          <a:chExt cx="0" cy="0"/>
        </a:xfrm>
      </p:grpSpPr>
      <p:sp>
        <p:nvSpPr>
          <p:cNvPr id="106" name="Google Shape;106;p2"/>
          <p:cNvSpPr/>
          <p:nvPr/>
        </p:nvSpPr>
        <p:spPr>
          <a:xfrm>
            <a:off x="0" y="0"/>
            <a:ext cx="9144000" cy="1354128"/>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Libre Franklin"/>
                <a:ea typeface="Libre Franklin"/>
                <a:cs typeface="Libre Franklin"/>
                <a:sym typeface="Libre Franklin"/>
              </a:rPr>
              <a:t>Houston Pilots Tropical Update</a:t>
            </a:r>
            <a:endParaRPr/>
          </a:p>
        </p:txBody>
      </p:sp>
      <p:sp>
        <p:nvSpPr>
          <p:cNvPr id="108" name="Google Shape;108;p2"/>
          <p:cNvSpPr/>
          <p:nvPr/>
        </p:nvSpPr>
        <p:spPr>
          <a:xfrm>
            <a:off x="-2" y="596925"/>
            <a:ext cx="336842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Libre Franklin"/>
                <a:ea typeface="Libre Franklin"/>
                <a:cs typeface="Libre Franklin"/>
                <a:sym typeface="Libre Franklin"/>
              </a:rPr>
              <a:t>Updated: </a:t>
            </a:r>
            <a:r>
              <a:rPr lang="en-US" sz="2000">
                <a:solidFill>
                  <a:schemeClr val="dk1"/>
                </a:solidFill>
                <a:latin typeface="Libre Franklin"/>
                <a:ea typeface="Libre Franklin"/>
                <a:cs typeface="Libre Franklin"/>
                <a:sym typeface="Libre Franklin"/>
              </a:rPr>
              <a:t>5:00 AM CT</a:t>
            </a:r>
            <a:endParaRPr/>
          </a:p>
          <a:p>
            <a:pPr marL="0" marR="0" lvl="0" indent="0" algn="l" rtl="0">
              <a:spcBef>
                <a:spcPts val="0"/>
              </a:spcBef>
              <a:spcAft>
                <a:spcPts val="0"/>
              </a:spcAft>
              <a:buNone/>
            </a:pPr>
            <a:r>
              <a:rPr lang="en-US" sz="2000">
                <a:solidFill>
                  <a:schemeClr val="dk1"/>
                </a:solidFill>
                <a:latin typeface="Libre Franklin"/>
                <a:ea typeface="Libre Franklin"/>
                <a:cs typeface="Libre Franklin"/>
                <a:sym typeface="Libre Franklin"/>
              </a:rPr>
              <a:t>Thursday, June 23, 2022</a:t>
            </a:r>
            <a:endParaRPr sz="2000">
              <a:solidFill>
                <a:schemeClr val="dk1"/>
              </a:solidFill>
              <a:latin typeface="Libre Franklin"/>
              <a:ea typeface="Libre Franklin"/>
              <a:cs typeface="Libre Franklin"/>
              <a:sym typeface="Libre Franklin"/>
            </a:endParaRPr>
          </a:p>
        </p:txBody>
      </p:sp>
      <p:sp>
        <p:nvSpPr>
          <p:cNvPr id="109" name="Google Shape;109;p2"/>
          <p:cNvSpPr/>
          <p:nvPr/>
        </p:nvSpPr>
        <p:spPr>
          <a:xfrm>
            <a:off x="3844036" y="720035"/>
            <a:ext cx="3296503"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dk1"/>
                </a:solidFill>
                <a:latin typeface="Libre Franklin"/>
                <a:ea typeface="Libre Franklin"/>
                <a:cs typeface="Libre Franklin"/>
                <a:sym typeface="Libre Franklin"/>
              </a:rPr>
              <a:t>Forecaster: </a:t>
            </a:r>
            <a:r>
              <a:rPr lang="en-US" sz="2400">
                <a:solidFill>
                  <a:schemeClr val="dk1"/>
                </a:solidFill>
                <a:latin typeface="Libre Franklin"/>
                <a:ea typeface="Libre Franklin"/>
                <a:cs typeface="Libre Franklin"/>
                <a:sym typeface="Libre Franklin"/>
              </a:rPr>
              <a:t>Matt Griffin</a:t>
            </a:r>
            <a:endParaRPr/>
          </a:p>
        </p:txBody>
      </p:sp>
      <p:pic>
        <p:nvPicPr>
          <p:cNvPr id="110" name="Google Shape;110;p2"/>
          <p:cNvPicPr preferRelativeResize="0"/>
          <p:nvPr/>
        </p:nvPicPr>
        <p:blipFill rotWithShape="1">
          <a:blip r:embed="rId3">
            <a:alphaModFix/>
          </a:blip>
          <a:srcRect/>
          <a:stretch/>
        </p:blipFill>
        <p:spPr>
          <a:xfrm>
            <a:off x="7366571" y="137671"/>
            <a:ext cx="1623317" cy="1017142"/>
          </a:xfrm>
          <a:prstGeom prst="rect">
            <a:avLst/>
          </a:prstGeom>
          <a:noFill/>
          <a:ln>
            <a:noFill/>
          </a:ln>
        </p:spPr>
      </p:pic>
      <p:sp>
        <p:nvSpPr>
          <p:cNvPr id="111" name="Google Shape;111;p2"/>
          <p:cNvSpPr/>
          <p:nvPr/>
        </p:nvSpPr>
        <p:spPr>
          <a:xfrm>
            <a:off x="734602" y="1366276"/>
            <a:ext cx="7715892" cy="5503871"/>
          </a:xfrm>
          <a:prstGeom prst="rect">
            <a:avLst/>
          </a:prstGeom>
          <a:noFill/>
          <a:ln>
            <a:noFill/>
          </a:ln>
        </p:spPr>
      </p:sp>
      <p:pic>
        <p:nvPicPr>
          <p:cNvPr id="112" name="Google Shape;112;p2" descr="Table&#10;&#10;Description automatically generated"/>
          <p:cNvPicPr preferRelativeResize="0"/>
          <p:nvPr/>
        </p:nvPicPr>
        <p:blipFill rotWithShape="1">
          <a:blip r:embed="rId4">
            <a:alphaModFix/>
          </a:blip>
          <a:srcRect/>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16"/>
        <p:cNvGrpSpPr/>
        <p:nvPr/>
      </p:nvGrpSpPr>
      <p:grpSpPr>
        <a:xfrm>
          <a:off x="0" y="0"/>
          <a:ext cx="0" cy="0"/>
          <a:chOff x="0" y="0"/>
          <a:chExt cx="0" cy="0"/>
        </a:xfrm>
      </p:grpSpPr>
      <p:grpSp>
        <p:nvGrpSpPr>
          <p:cNvPr id="117" name="Google Shape;117;p3"/>
          <p:cNvGrpSpPr/>
          <p:nvPr/>
        </p:nvGrpSpPr>
        <p:grpSpPr>
          <a:xfrm>
            <a:off x="-1" y="1099937"/>
            <a:ext cx="4572002" cy="461665"/>
            <a:chOff x="-4" y="1926212"/>
            <a:chExt cx="4572002" cy="685772"/>
          </a:xfrm>
        </p:grpSpPr>
        <p:sp>
          <p:nvSpPr>
            <p:cNvPr id="118" name="Google Shape;118;p3"/>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3"/>
            <p:cNvSpPr/>
            <p:nvPr/>
          </p:nvSpPr>
          <p:spPr>
            <a:xfrm>
              <a:off x="-4" y="1926212"/>
              <a:ext cx="4572002" cy="6857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Libre Franklin"/>
                  <a:ea typeface="Libre Franklin"/>
                  <a:cs typeface="Libre Franklin"/>
                  <a:sym typeface="Libre Franklin"/>
                </a:rPr>
                <a:t>GEFS 10-Day Tracks</a:t>
              </a:r>
              <a:endParaRPr/>
            </a:p>
          </p:txBody>
        </p:sp>
      </p:grpSp>
      <p:pic>
        <p:nvPicPr>
          <p:cNvPr id="120" name="Google Shape;120;p3"/>
          <p:cNvPicPr preferRelativeResize="0"/>
          <p:nvPr/>
        </p:nvPicPr>
        <p:blipFill rotWithShape="1">
          <a:blip r:embed="rId3">
            <a:alphaModFix/>
          </a:blip>
          <a:srcRect/>
          <a:stretch/>
        </p:blipFill>
        <p:spPr>
          <a:xfrm>
            <a:off x="29182" y="1718377"/>
            <a:ext cx="5897152" cy="4717722"/>
          </a:xfrm>
          <a:prstGeom prst="rect">
            <a:avLst/>
          </a:prstGeom>
          <a:noFill/>
          <a:ln>
            <a:noFill/>
          </a:ln>
        </p:spPr>
      </p:pic>
      <p:grpSp>
        <p:nvGrpSpPr>
          <p:cNvPr id="121" name="Google Shape;121;p3"/>
          <p:cNvGrpSpPr/>
          <p:nvPr/>
        </p:nvGrpSpPr>
        <p:grpSpPr>
          <a:xfrm>
            <a:off x="6637470" y="1718377"/>
            <a:ext cx="2508472" cy="4717722"/>
            <a:chOff x="-2" y="1951052"/>
            <a:chExt cx="4575542" cy="599171"/>
          </a:xfrm>
        </p:grpSpPr>
        <p:sp>
          <p:nvSpPr>
            <p:cNvPr id="122" name="Google Shape;122;p3"/>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3"/>
            <p:cNvSpPr/>
            <p:nvPr/>
          </p:nvSpPr>
          <p:spPr>
            <a:xfrm>
              <a:off x="3536" y="2158744"/>
              <a:ext cx="4572004" cy="15244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800" b="1">
                  <a:solidFill>
                    <a:schemeClr val="lt1"/>
                  </a:solidFill>
                  <a:latin typeface="Libre Franklin"/>
                  <a:ea typeface="Libre Franklin"/>
                  <a:cs typeface="Libre Franklin"/>
                  <a:sym typeface="Libre Franklin"/>
                </a:rPr>
                <a:t>We continue to favor the Gulf to remain quiet at least for the next 7-10 days.</a:t>
              </a:r>
              <a:endParaRPr/>
            </a:p>
          </p:txBody>
        </p:sp>
      </p:grpSp>
      <p:sp>
        <p:nvSpPr>
          <p:cNvPr id="124" name="Google Shape;124;p3"/>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 name="Google Shape;125;p3"/>
          <p:cNvPicPr preferRelativeResize="0"/>
          <p:nvPr/>
        </p:nvPicPr>
        <p:blipFill rotWithShape="1">
          <a:blip r:embed="rId4">
            <a:alphaModFix/>
          </a:blip>
          <a:srcRect/>
          <a:stretch/>
        </p:blipFill>
        <p:spPr>
          <a:xfrm>
            <a:off x="8117227" y="68835"/>
            <a:ext cx="965771" cy="570215"/>
          </a:xfrm>
          <a:prstGeom prst="rect">
            <a:avLst/>
          </a:prstGeom>
          <a:noFill/>
          <a:ln>
            <a:noFill/>
          </a:ln>
        </p:spPr>
      </p:pic>
      <p:sp>
        <p:nvSpPr>
          <p:cNvPr id="126" name="Google Shape;126;p3"/>
          <p:cNvSpPr txBox="1"/>
          <p:nvPr/>
        </p:nvSpPr>
        <p:spPr>
          <a:xfrm>
            <a:off x="0" y="1"/>
            <a:ext cx="683295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Libre Franklin"/>
                <a:ea typeface="Libre Franklin"/>
                <a:cs typeface="Libre Franklin"/>
                <a:sym typeface="Libre Franklin"/>
              </a:rPr>
              <a:t>Houston Pilots Tropical Update</a:t>
            </a:r>
            <a:endParaRPr/>
          </a:p>
        </p:txBody>
      </p:sp>
      <p:pic>
        <p:nvPicPr>
          <p:cNvPr id="127" name="Google Shape;127;p3"/>
          <p:cNvPicPr preferRelativeResize="0"/>
          <p:nvPr/>
        </p:nvPicPr>
        <p:blipFill rotWithShape="1">
          <a:blip r:embed="rId5">
            <a:alphaModFix/>
          </a:blip>
          <a:srcRect/>
          <a:stretch/>
        </p:blipFill>
        <p:spPr>
          <a:xfrm>
            <a:off x="6832953" y="-79224"/>
            <a:ext cx="1376739" cy="865310"/>
          </a:xfrm>
          <a:prstGeom prst="rect">
            <a:avLst/>
          </a:prstGeom>
          <a:noFill/>
          <a:ln>
            <a:noFill/>
          </a:ln>
        </p:spPr>
      </p:pic>
      <p:pic>
        <p:nvPicPr>
          <p:cNvPr id="128" name="Google Shape;128;p3" descr="A picture containing text&#10;&#10;Description automatically generated"/>
          <p:cNvPicPr preferRelativeResize="0"/>
          <p:nvPr/>
        </p:nvPicPr>
        <p:blipFill rotWithShape="1">
          <a:blip r:embed="rId6">
            <a:alphaModFix/>
          </a:blip>
          <a:srcRect/>
          <a:stretch/>
        </p:blipFill>
        <p:spPr>
          <a:xfrm>
            <a:off x="-1942" y="-21383"/>
            <a:ext cx="9144000" cy="68793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32"/>
        <p:cNvGrpSpPr/>
        <p:nvPr/>
      </p:nvGrpSpPr>
      <p:grpSpPr>
        <a:xfrm>
          <a:off x="0" y="0"/>
          <a:ext cx="0" cy="0"/>
          <a:chOff x="0" y="0"/>
          <a:chExt cx="0" cy="0"/>
        </a:xfrm>
      </p:grpSpPr>
      <p:grpSp>
        <p:nvGrpSpPr>
          <p:cNvPr id="133" name="Google Shape;133;p4"/>
          <p:cNvGrpSpPr/>
          <p:nvPr/>
        </p:nvGrpSpPr>
        <p:grpSpPr>
          <a:xfrm>
            <a:off x="-2" y="1078421"/>
            <a:ext cx="4572002" cy="461665"/>
            <a:chOff x="-4" y="1894252"/>
            <a:chExt cx="4572002" cy="685772"/>
          </a:xfrm>
        </p:grpSpPr>
        <p:sp>
          <p:nvSpPr>
            <p:cNvPr id="134" name="Google Shape;134;p4"/>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4"/>
            <p:cNvSpPr/>
            <p:nvPr/>
          </p:nvSpPr>
          <p:spPr>
            <a:xfrm>
              <a:off x="-4" y="1894252"/>
              <a:ext cx="4572002" cy="6857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Franklin Gothic Medium" panose="020B0603020102020204" pitchFamily="34" charset="0"/>
                  <a:ea typeface="Libre Franklin"/>
                  <a:cs typeface="Libre Franklin"/>
                  <a:sym typeface="Libre Franklin"/>
                </a:rPr>
                <a:t>Boarding Station Winds</a:t>
              </a:r>
              <a:endParaRPr dirty="0">
                <a:latin typeface="Franklin Gothic Medium" panose="020B0603020102020204" pitchFamily="34" charset="0"/>
              </a:endParaRPr>
            </a:p>
          </p:txBody>
        </p:sp>
      </p:grpSp>
      <p:graphicFrame>
        <p:nvGraphicFramePr>
          <p:cNvPr id="136" name="Google Shape;136;p4"/>
          <p:cNvGraphicFramePr/>
          <p:nvPr>
            <p:extLst>
              <p:ext uri="{D42A27DB-BD31-4B8C-83A1-F6EECF244321}">
                <p14:modId xmlns:p14="http://schemas.microsoft.com/office/powerpoint/2010/main" val="3371320735"/>
              </p:ext>
            </p:extLst>
          </p:nvPr>
        </p:nvGraphicFramePr>
        <p:xfrm>
          <a:off x="11772" y="1683378"/>
          <a:ext cx="8978100" cy="1854250"/>
        </p:xfrm>
        <a:graphic>
          <a:graphicData uri="http://schemas.openxmlformats.org/drawingml/2006/table">
            <a:tbl>
              <a:tblPr firstRow="1" bandRow="1">
                <a:noFill/>
                <a:tableStyleId>{29154CD7-5590-4214-9E62-4D50870D3FC6}</a:tableStyleId>
              </a:tblPr>
              <a:tblGrid>
                <a:gridCol w="2793075">
                  <a:extLst>
                    <a:ext uri="{9D8B030D-6E8A-4147-A177-3AD203B41FA5}">
                      <a16:colId xmlns:a16="http://schemas.microsoft.com/office/drawing/2014/main" val="20000"/>
                    </a:ext>
                  </a:extLst>
                </a:gridCol>
                <a:gridCol w="1695975">
                  <a:extLst>
                    <a:ext uri="{9D8B030D-6E8A-4147-A177-3AD203B41FA5}">
                      <a16:colId xmlns:a16="http://schemas.microsoft.com/office/drawing/2014/main" val="20001"/>
                    </a:ext>
                  </a:extLst>
                </a:gridCol>
                <a:gridCol w="2244525">
                  <a:extLst>
                    <a:ext uri="{9D8B030D-6E8A-4147-A177-3AD203B41FA5}">
                      <a16:colId xmlns:a16="http://schemas.microsoft.com/office/drawing/2014/main" val="20002"/>
                    </a:ext>
                  </a:extLst>
                </a:gridCol>
                <a:gridCol w="2244525">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Time</a:t>
                      </a:r>
                      <a:endParaRPr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Direction</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Sustained</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Gusts</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Monday 5AM – 5PM</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WSW</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15 – 25 MPH</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25 – 30 MPH</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Mon. 5PM – Tue. 10PM</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ESE</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25 – 35 MPH</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30 – 40 MPH</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Tuesday 10PM – 5AM</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SSE</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35 – 50 MPH </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45 – 60 MPH</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Tue. 5AM – Wed. 7AM</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S</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20 – 30 MPH</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dirty="0">
                          <a:latin typeface="Franklin Gothic Medium" panose="020B0603020102020204" pitchFamily="34" charset="0"/>
                          <a:ea typeface="Libre Franklin"/>
                          <a:cs typeface="Libre Franklin"/>
                          <a:sym typeface="Libre Franklin"/>
                        </a:rPr>
                        <a:t>25 – 40 MPH</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37" name="Google Shape;137;p4"/>
          <p:cNvGrpSpPr/>
          <p:nvPr/>
        </p:nvGrpSpPr>
        <p:grpSpPr>
          <a:xfrm>
            <a:off x="-2" y="3561101"/>
            <a:ext cx="4572002" cy="461665"/>
            <a:chOff x="-4" y="1894252"/>
            <a:chExt cx="4572002" cy="685772"/>
          </a:xfrm>
        </p:grpSpPr>
        <p:sp>
          <p:nvSpPr>
            <p:cNvPr id="138" name="Google Shape;138;p4"/>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4"/>
            <p:cNvSpPr/>
            <p:nvPr/>
          </p:nvSpPr>
          <p:spPr>
            <a:xfrm>
              <a:off x="-4" y="1894252"/>
              <a:ext cx="4572002" cy="6857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Franklin Gothic Medium" panose="020B0603020102020204" pitchFamily="34" charset="0"/>
                  <a:ea typeface="Libre Franklin"/>
                  <a:cs typeface="Libre Franklin"/>
                  <a:sym typeface="Libre Franklin"/>
                </a:rPr>
                <a:t>Boarding Station Winds</a:t>
              </a:r>
              <a:endParaRPr dirty="0">
                <a:latin typeface="Franklin Gothic Medium" panose="020B0603020102020204" pitchFamily="34" charset="0"/>
              </a:endParaRPr>
            </a:p>
          </p:txBody>
        </p:sp>
      </p:grpSp>
      <p:graphicFrame>
        <p:nvGraphicFramePr>
          <p:cNvPr id="140" name="Google Shape;140;p4"/>
          <p:cNvGraphicFramePr/>
          <p:nvPr>
            <p:extLst>
              <p:ext uri="{D42A27DB-BD31-4B8C-83A1-F6EECF244321}">
                <p14:modId xmlns:p14="http://schemas.microsoft.com/office/powerpoint/2010/main" val="3260171060"/>
              </p:ext>
            </p:extLst>
          </p:nvPr>
        </p:nvGraphicFramePr>
        <p:xfrm>
          <a:off x="11771" y="4166058"/>
          <a:ext cx="5772575" cy="1854250"/>
        </p:xfrm>
        <a:graphic>
          <a:graphicData uri="http://schemas.openxmlformats.org/drawingml/2006/table">
            <a:tbl>
              <a:tblPr firstRow="1" bandRow="1">
                <a:noFill/>
                <a:tableStyleId>{29154CD7-5590-4214-9E62-4D50870D3FC6}</a:tableStyleId>
              </a:tblPr>
              <a:tblGrid>
                <a:gridCol w="3591675">
                  <a:extLst>
                    <a:ext uri="{9D8B030D-6E8A-4147-A177-3AD203B41FA5}">
                      <a16:colId xmlns:a16="http://schemas.microsoft.com/office/drawing/2014/main" val="20000"/>
                    </a:ext>
                  </a:extLst>
                </a:gridCol>
                <a:gridCol w="21809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Time</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Max Wave Heights</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Monday 5AM – 5PM</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6– 9 Feet</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Mon. 5PM – Tue. 10PM</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9 – 12 Feet</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Tuesday 10PM – 5AM</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8 – 10 Feet</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US" sz="1800" b="0" i="0" u="none" strike="noStrike" cap="none">
                          <a:latin typeface="Franklin Gothic Medium" panose="020B0603020102020204" pitchFamily="34" charset="0"/>
                          <a:ea typeface="Libre Franklin"/>
                          <a:cs typeface="Libre Franklin"/>
                          <a:sym typeface="Libre Franklin"/>
                        </a:rPr>
                        <a:t>Tue. 5AM – Wed. 7AM</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dirty="0">
                          <a:latin typeface="Franklin Gothic Medium" panose="020B0603020102020204" pitchFamily="34" charset="0"/>
                          <a:ea typeface="Libre Franklin"/>
                          <a:cs typeface="Libre Franklin"/>
                          <a:sym typeface="Libre Franklin"/>
                        </a:rPr>
                        <a:t>5 – 8 Feet</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41" name="Google Shape;141;p4"/>
          <p:cNvGrpSpPr/>
          <p:nvPr/>
        </p:nvGrpSpPr>
        <p:grpSpPr>
          <a:xfrm>
            <a:off x="5885594" y="4547933"/>
            <a:ext cx="3246635" cy="669695"/>
            <a:chOff x="-4" y="1951052"/>
            <a:chExt cx="4572002" cy="994789"/>
          </a:xfrm>
        </p:grpSpPr>
        <p:sp>
          <p:nvSpPr>
            <p:cNvPr id="142" name="Google Shape;142;p4"/>
            <p:cNvSpPr/>
            <p:nvPr/>
          </p:nvSpPr>
          <p:spPr>
            <a:xfrm>
              <a:off x="-3" y="1951052"/>
              <a:ext cx="4572001"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4"/>
            <p:cNvSpPr/>
            <p:nvPr/>
          </p:nvSpPr>
          <p:spPr>
            <a:xfrm>
              <a:off x="-4" y="1985819"/>
              <a:ext cx="4572002" cy="9600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Franklin Gothic Medium" panose="020B0603020102020204" pitchFamily="34" charset="0"/>
                  <a:ea typeface="Libre Franklin"/>
                  <a:cs typeface="Libre Franklin"/>
                  <a:sym typeface="Libre Franklin"/>
                </a:rPr>
                <a:t>6 Foot Wave Start: Mon 6AM CT</a:t>
              </a:r>
              <a:endParaRPr dirty="0">
                <a:latin typeface="Franklin Gothic Medium" panose="020B0603020102020204" pitchFamily="34" charset="0"/>
              </a:endParaRPr>
            </a:p>
          </p:txBody>
        </p:sp>
      </p:grpSp>
      <p:grpSp>
        <p:nvGrpSpPr>
          <p:cNvPr id="144" name="Google Shape;144;p4"/>
          <p:cNvGrpSpPr/>
          <p:nvPr/>
        </p:nvGrpSpPr>
        <p:grpSpPr>
          <a:xfrm>
            <a:off x="5885593" y="5099102"/>
            <a:ext cx="3246635" cy="403364"/>
            <a:chOff x="-4" y="1951052"/>
            <a:chExt cx="4572002" cy="599171"/>
          </a:xfrm>
        </p:grpSpPr>
        <p:sp>
          <p:nvSpPr>
            <p:cNvPr id="145" name="Google Shape;145;p4"/>
            <p:cNvSpPr/>
            <p:nvPr/>
          </p:nvSpPr>
          <p:spPr>
            <a:xfrm>
              <a:off x="-3" y="1951052"/>
              <a:ext cx="4572001"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4"/>
            <p:cNvSpPr/>
            <p:nvPr/>
          </p:nvSpPr>
          <p:spPr>
            <a:xfrm>
              <a:off x="-4" y="1970557"/>
              <a:ext cx="4572002" cy="5486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Franklin Gothic Medium" panose="020B0603020102020204" pitchFamily="34" charset="0"/>
                  <a:ea typeface="Libre Franklin"/>
                  <a:cs typeface="Libre Franklin"/>
                  <a:sym typeface="Libre Franklin"/>
                </a:rPr>
                <a:t>6 Foot Wave End: Wed 6AM CT</a:t>
              </a:r>
              <a:endParaRPr dirty="0">
                <a:latin typeface="Franklin Gothic Medium" panose="020B0603020102020204" pitchFamily="34" charset="0"/>
              </a:endParaRPr>
            </a:p>
          </p:txBody>
        </p:sp>
      </p:grpSp>
      <p:sp>
        <p:nvSpPr>
          <p:cNvPr id="147" name="Google Shape;147;p4"/>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8" name="Google Shape;148;p4"/>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149" name="Google Shape;149;p4"/>
          <p:cNvSpPr txBox="1"/>
          <p:nvPr/>
        </p:nvSpPr>
        <p:spPr>
          <a:xfrm>
            <a:off x="0" y="1"/>
            <a:ext cx="677195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Franklin Gothic Medium" panose="020B0603020102020204" pitchFamily="34" charset="0"/>
                <a:ea typeface="Libre Franklin"/>
                <a:cs typeface="Libre Franklin"/>
                <a:sym typeface="Libre Franklin"/>
              </a:rPr>
              <a:t>Houston Pilots Tropical Update</a:t>
            </a:r>
            <a:endParaRPr sz="1200" dirty="0">
              <a:latin typeface="Franklin Gothic Medium" panose="020B0603020102020204" pitchFamily="34" charset="0"/>
            </a:endParaRPr>
          </a:p>
        </p:txBody>
      </p:sp>
      <p:pic>
        <p:nvPicPr>
          <p:cNvPr id="150" name="Google Shape;150;p4"/>
          <p:cNvPicPr preferRelativeResize="0"/>
          <p:nvPr/>
        </p:nvPicPr>
        <p:blipFill rotWithShape="1">
          <a:blip r:embed="rId4">
            <a:alphaModFix/>
          </a:blip>
          <a:srcRect/>
          <a:stretch/>
        </p:blipFill>
        <p:spPr>
          <a:xfrm>
            <a:off x="6832953" y="-79224"/>
            <a:ext cx="1376739" cy="8653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54"/>
        <p:cNvGrpSpPr/>
        <p:nvPr/>
      </p:nvGrpSpPr>
      <p:grpSpPr>
        <a:xfrm>
          <a:off x="0" y="0"/>
          <a:ext cx="0" cy="0"/>
          <a:chOff x="0" y="0"/>
          <a:chExt cx="0" cy="0"/>
        </a:xfrm>
      </p:grpSpPr>
      <p:graphicFrame>
        <p:nvGraphicFramePr>
          <p:cNvPr id="155" name="Google Shape;155;p5"/>
          <p:cNvGraphicFramePr/>
          <p:nvPr>
            <p:extLst>
              <p:ext uri="{D42A27DB-BD31-4B8C-83A1-F6EECF244321}">
                <p14:modId xmlns:p14="http://schemas.microsoft.com/office/powerpoint/2010/main" val="1616867567"/>
              </p:ext>
            </p:extLst>
          </p:nvPr>
        </p:nvGraphicFramePr>
        <p:xfrm>
          <a:off x="0" y="1027063"/>
          <a:ext cx="8978125" cy="1981260"/>
        </p:xfrm>
        <a:graphic>
          <a:graphicData uri="http://schemas.openxmlformats.org/drawingml/2006/table">
            <a:tbl>
              <a:tblPr firstRow="1" bandRow="1">
                <a:noFill/>
                <a:tableStyleId>{29154CD7-5590-4214-9E62-4D50870D3FC6}</a:tableStyleId>
              </a:tblPr>
              <a:tblGrid>
                <a:gridCol w="1633600">
                  <a:extLst>
                    <a:ext uri="{9D8B030D-6E8A-4147-A177-3AD203B41FA5}">
                      <a16:colId xmlns:a16="http://schemas.microsoft.com/office/drawing/2014/main" val="20000"/>
                    </a:ext>
                  </a:extLst>
                </a:gridCol>
                <a:gridCol w="2476075">
                  <a:extLst>
                    <a:ext uri="{9D8B030D-6E8A-4147-A177-3AD203B41FA5}">
                      <a16:colId xmlns:a16="http://schemas.microsoft.com/office/drawing/2014/main" val="20001"/>
                    </a:ext>
                  </a:extLst>
                </a:gridCol>
                <a:gridCol w="2414425">
                  <a:extLst>
                    <a:ext uri="{9D8B030D-6E8A-4147-A177-3AD203B41FA5}">
                      <a16:colId xmlns:a16="http://schemas.microsoft.com/office/drawing/2014/main" val="20002"/>
                    </a:ext>
                  </a:extLst>
                </a:gridCol>
                <a:gridCol w="2454025">
                  <a:extLst>
                    <a:ext uri="{9D8B030D-6E8A-4147-A177-3AD203B41FA5}">
                      <a16:colId xmlns:a16="http://schemas.microsoft.com/office/drawing/2014/main" val="20003"/>
                    </a:ext>
                  </a:extLst>
                </a:gridCol>
              </a:tblGrid>
              <a:tr h="262975">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Port Condition</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39 MPH Sustained Winds</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6 Foot Waves</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Time Remaining/Trigger End</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Victor</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lang="en-US" sz="1600"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lang="en-US" sz="1600"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lang="en-US" sz="1600"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Whiskey</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lang="en-US" sz="1600"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lang="en-US" sz="1600"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lang="en-US" sz="1600"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X-Ray</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lang="en-US" sz="1600"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lang="en-US" sz="1600"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N/A</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Yankee</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N/A</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N/A</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Zulu</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N/A</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N/A</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N/A</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56" name="Google Shape;156;p5"/>
          <p:cNvGraphicFramePr/>
          <p:nvPr>
            <p:extLst>
              <p:ext uri="{D42A27DB-BD31-4B8C-83A1-F6EECF244321}">
                <p14:modId xmlns:p14="http://schemas.microsoft.com/office/powerpoint/2010/main" val="1295871099"/>
              </p:ext>
            </p:extLst>
          </p:nvPr>
        </p:nvGraphicFramePr>
        <p:xfrm>
          <a:off x="-2" y="3174358"/>
          <a:ext cx="8978125" cy="1981260"/>
        </p:xfrm>
        <a:graphic>
          <a:graphicData uri="http://schemas.openxmlformats.org/drawingml/2006/table">
            <a:tbl>
              <a:tblPr firstRow="1" bandRow="1">
                <a:noFill/>
                <a:tableStyleId>{29154CD7-5590-4214-9E62-4D50870D3FC6}</a:tableStyleId>
              </a:tblPr>
              <a:tblGrid>
                <a:gridCol w="1458925">
                  <a:extLst>
                    <a:ext uri="{9D8B030D-6E8A-4147-A177-3AD203B41FA5}">
                      <a16:colId xmlns:a16="http://schemas.microsoft.com/office/drawing/2014/main" val="20000"/>
                    </a:ext>
                  </a:extLst>
                </a:gridCol>
                <a:gridCol w="5846000">
                  <a:extLst>
                    <a:ext uri="{9D8B030D-6E8A-4147-A177-3AD203B41FA5}">
                      <a16:colId xmlns:a16="http://schemas.microsoft.com/office/drawing/2014/main" val="20001"/>
                    </a:ext>
                  </a:extLst>
                </a:gridCol>
                <a:gridCol w="1673200">
                  <a:extLst>
                    <a:ext uri="{9D8B030D-6E8A-4147-A177-3AD203B41FA5}">
                      <a16:colId xmlns:a16="http://schemas.microsoft.com/office/drawing/2014/main" val="20002"/>
                    </a:ext>
                  </a:extLst>
                </a:gridCol>
              </a:tblGrid>
              <a:tr h="262975">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Port Condition</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Trigger Definition</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Trigger Reached?</a:t>
                      </a:r>
                      <a:endParaRPr b="0" i="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Victor</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Hurricane entering/developing </a:t>
                      </a:r>
                      <a:r>
                        <a:rPr lang="en-US" sz="1400" b="0" i="0" u="none" strike="noStrike" cap="none" dirty="0">
                          <a:latin typeface="Franklin Gothic Medium" panose="020B0603020102020204" pitchFamily="34" charset="0"/>
                          <a:ea typeface="Libre Franklin"/>
                          <a:cs typeface="Libre Franklin"/>
                          <a:sym typeface="Libre Franklin"/>
                        </a:rPr>
                        <a:t>in Gulf of Mexico that’s a threat to the area</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No</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Whiskey</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72 hours prior to predicted sustained winds of 39+ MPH</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No</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X-Ray</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48 hours prior to predicted sustained winds of 39+ MPH or 6’ wave height</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No</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Yankee</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latin typeface="Franklin Gothic Medium" panose="020B0603020102020204" pitchFamily="34" charset="0"/>
                          <a:ea typeface="Libre Franklin"/>
                          <a:cs typeface="Libre Franklin"/>
                          <a:sym typeface="Libre Franklin"/>
                        </a:rPr>
                        <a:t>24 hours prior to predicted sustained winds of 39+ MPH or 6’ wave height</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No</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89275">
                <a:tc>
                  <a:txBody>
                    <a:bodyPr/>
                    <a:lstStyle/>
                    <a:p>
                      <a:pPr marL="0" marR="0" lvl="0" indent="0" algn="ctr" rtl="0">
                        <a:spcBef>
                          <a:spcPts val="0"/>
                        </a:spcBef>
                        <a:spcAft>
                          <a:spcPts val="0"/>
                        </a:spcAft>
                        <a:buNone/>
                      </a:pPr>
                      <a:r>
                        <a:rPr lang="en-US" sz="1600" b="0" i="0" u="none" strike="noStrike" cap="none">
                          <a:latin typeface="Franklin Gothic Medium" panose="020B0603020102020204" pitchFamily="34" charset="0"/>
                          <a:ea typeface="Libre Franklin"/>
                          <a:cs typeface="Libre Franklin"/>
                          <a:sym typeface="Libre Franklin"/>
                        </a:rPr>
                        <a:t>Zulu</a:t>
                      </a:r>
                      <a:endParaRPr b="0" i="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dirty="0">
                          <a:latin typeface="Franklin Gothic Medium" panose="020B0603020102020204" pitchFamily="34" charset="0"/>
                          <a:ea typeface="Libre Franklin"/>
                          <a:cs typeface="Libre Franklin"/>
                          <a:sym typeface="Libre Franklin"/>
                        </a:rPr>
                        <a:t>12 hours prior to predicted sustained winds of 39+ MPH or 6’ wave height</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No</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157" name="Google Shape;157;p5"/>
          <p:cNvGrpSpPr/>
          <p:nvPr/>
        </p:nvGrpSpPr>
        <p:grpSpPr>
          <a:xfrm>
            <a:off x="-2" y="5393036"/>
            <a:ext cx="9144001" cy="1440584"/>
            <a:chOff x="-4" y="1949586"/>
            <a:chExt cx="4572002" cy="600637"/>
          </a:xfrm>
        </p:grpSpPr>
        <p:sp>
          <p:nvSpPr>
            <p:cNvPr id="158" name="Google Shape;158;p5"/>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5"/>
            <p:cNvSpPr/>
            <p:nvPr/>
          </p:nvSpPr>
          <p:spPr>
            <a:xfrm>
              <a:off x="-4" y="1949586"/>
              <a:ext cx="4572002" cy="583859"/>
            </a:xfrm>
            <a:prstGeom prst="rect">
              <a:avLst/>
            </a:prstGeom>
            <a:noFill/>
            <a:ln>
              <a:noFill/>
            </a:ln>
          </p:spPr>
          <p:txBody>
            <a:bodyPr spcFirstLastPara="1" wrap="square" lIns="91425" tIns="45700" rIns="91425" bIns="45700" anchor="ctr" anchorCtr="0">
              <a:spAutoFit/>
            </a:bodyPr>
            <a:lstStyle/>
            <a:p>
              <a:pPr marL="285750" marR="0" lvl="0" indent="-285750" algn="l" rtl="0">
                <a:spcBef>
                  <a:spcPts val="0"/>
                </a:spcBef>
                <a:spcAft>
                  <a:spcPts val="0"/>
                </a:spcAft>
                <a:buClr>
                  <a:schemeClr val="lt1"/>
                </a:buClr>
                <a:buSzPts val="1300"/>
                <a:buFont typeface="Wingdings" pitchFamily="2" charset="2"/>
                <a:buChar char="Ø"/>
              </a:pPr>
              <a:r>
                <a:rPr lang="en-US" sz="1600" dirty="0">
                  <a:solidFill>
                    <a:srgbClr val="FFFF00"/>
                  </a:solidFill>
                  <a:latin typeface="Franklin Gothic Medium" panose="020B0603020102020204" pitchFamily="34" charset="0"/>
                  <a:sym typeface="Libre Franklin"/>
                </a:rPr>
                <a:t>Trigger conditions are not expected to be met to change the Port Conditions. </a:t>
              </a:r>
              <a:r>
                <a:rPr lang="en-US" sz="1600" dirty="0">
                  <a:solidFill>
                    <a:schemeClr val="lt1"/>
                  </a:solidFill>
                  <a:latin typeface="Franklin Gothic Medium" panose="020B0603020102020204" pitchFamily="34" charset="0"/>
                  <a:sym typeface="Libre Franklin"/>
                </a:rPr>
                <a:t>Hurricane Ian is currently making landfall in western FL.</a:t>
              </a:r>
              <a:endParaRPr sz="1800" dirty="0">
                <a:latin typeface="Franklin Gothic Medium" panose="020B0603020102020204" pitchFamily="34" charset="0"/>
              </a:endParaRPr>
            </a:p>
            <a:p>
              <a:pPr marL="285750" marR="0" lvl="0" indent="-285750" algn="l" rtl="0">
                <a:spcBef>
                  <a:spcPts val="600"/>
                </a:spcBef>
                <a:spcAft>
                  <a:spcPts val="0"/>
                </a:spcAft>
                <a:buClr>
                  <a:schemeClr val="lt1"/>
                </a:buClr>
                <a:buSzPts val="1300"/>
                <a:buFont typeface="Wingdings" pitchFamily="2" charset="2"/>
                <a:buChar char="Ø"/>
              </a:pPr>
              <a:r>
                <a:rPr lang="en-US" sz="1600" dirty="0">
                  <a:solidFill>
                    <a:schemeClr val="lt1"/>
                  </a:solidFill>
                  <a:latin typeface="Franklin Gothic Medium" panose="020B0603020102020204" pitchFamily="34" charset="0"/>
                  <a:ea typeface="Libre Franklin"/>
                  <a:cs typeface="Libre Franklin"/>
                  <a:sym typeface="Libre Franklin"/>
                </a:rPr>
                <a:t>See the daily slides for more on winds over the next 2-3 days. </a:t>
              </a:r>
              <a:r>
                <a:rPr lang="en-US" sz="1600" dirty="0">
                  <a:solidFill>
                    <a:srgbClr val="FFFF00"/>
                  </a:solidFill>
                  <a:latin typeface="Franklin Gothic Medium" panose="020B0603020102020204" pitchFamily="34" charset="0"/>
                  <a:ea typeface="Libre Franklin"/>
                  <a:cs typeface="Libre Franklin"/>
                  <a:sym typeface="Libre Franklin"/>
                </a:rPr>
                <a:t>Wave heights of up to 4 feet possible at the boarding station through 3 PM today,  and Thu 6 AM – 3 PM, but not expected to cross 6’ threshold. </a:t>
              </a:r>
              <a:endParaRPr sz="1800" dirty="0">
                <a:solidFill>
                  <a:srgbClr val="FFFF00"/>
                </a:solidFill>
                <a:latin typeface="Franklin Gothic Medium" panose="020B0603020102020204" pitchFamily="34" charset="0"/>
              </a:endParaRPr>
            </a:p>
          </p:txBody>
        </p:sp>
      </p:grpSp>
      <p:sp>
        <p:nvSpPr>
          <p:cNvPr id="160" name="Google Shape;160;p5"/>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1" name="Google Shape;161;p5"/>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162" name="Google Shape;162;p5"/>
          <p:cNvSpPr txBox="1"/>
          <p:nvPr/>
        </p:nvSpPr>
        <p:spPr>
          <a:xfrm>
            <a:off x="0" y="1"/>
            <a:ext cx="677195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Franklin Gothic Medium" panose="020B0603020102020204" pitchFamily="34" charset="0"/>
                <a:ea typeface="Libre Franklin"/>
                <a:cs typeface="Libre Franklin"/>
                <a:sym typeface="Libre Franklin"/>
              </a:rPr>
              <a:t>Houston Pilots Tropical Update</a:t>
            </a:r>
            <a:endParaRPr sz="1200" dirty="0">
              <a:latin typeface="Franklin Gothic Medium" panose="020B0603020102020204" pitchFamily="34" charset="0"/>
            </a:endParaRPr>
          </a:p>
        </p:txBody>
      </p:sp>
      <p:pic>
        <p:nvPicPr>
          <p:cNvPr id="163" name="Google Shape;163;p5"/>
          <p:cNvPicPr preferRelativeResize="0"/>
          <p:nvPr/>
        </p:nvPicPr>
        <p:blipFill rotWithShape="1">
          <a:blip r:embed="rId4">
            <a:alphaModFix/>
          </a:blip>
          <a:srcRect/>
          <a:stretch/>
        </p:blipFill>
        <p:spPr>
          <a:xfrm>
            <a:off x="6832953" y="-79224"/>
            <a:ext cx="1376739" cy="8653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grpSp>
        <p:nvGrpSpPr>
          <p:cNvPr id="169" name="Google Shape;169;p6"/>
          <p:cNvGrpSpPr/>
          <p:nvPr/>
        </p:nvGrpSpPr>
        <p:grpSpPr>
          <a:xfrm>
            <a:off x="-30536" y="4876057"/>
            <a:ext cx="6034228" cy="2062063"/>
            <a:chOff x="-19776" y="1602277"/>
            <a:chExt cx="4578618" cy="1014707"/>
          </a:xfrm>
        </p:grpSpPr>
        <p:sp>
          <p:nvSpPr>
            <p:cNvPr id="170" name="Google Shape;170;p6"/>
            <p:cNvSpPr/>
            <p:nvPr/>
          </p:nvSpPr>
          <p:spPr>
            <a:xfrm>
              <a:off x="-19776" y="1606052"/>
              <a:ext cx="4572000" cy="98264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6"/>
            <p:cNvSpPr/>
            <p:nvPr/>
          </p:nvSpPr>
          <p:spPr>
            <a:xfrm>
              <a:off x="-13160" y="1602277"/>
              <a:ext cx="4572002" cy="1014707"/>
            </a:xfrm>
            <a:prstGeom prst="rect">
              <a:avLst/>
            </a:prstGeom>
            <a:noFill/>
            <a:ln>
              <a:noFill/>
            </a:ln>
          </p:spPr>
          <p:txBody>
            <a:bodyPr spcFirstLastPara="1" wrap="square" lIns="91425" tIns="45700" rIns="91425" bIns="45700" anchor="ctr" anchorCtr="0">
              <a:spAutoFit/>
            </a:bodyPr>
            <a:lstStyle/>
            <a:p>
              <a:pPr lvl="0"/>
              <a:r>
                <a:rPr lang="en-US" sz="1600" dirty="0">
                  <a:solidFill>
                    <a:schemeClr val="lt1"/>
                  </a:solidFill>
                  <a:latin typeface="Franklin Gothic Medium" panose="020B0603020102020204" pitchFamily="34" charset="0"/>
                  <a:ea typeface="Libre Franklin"/>
                  <a:cs typeface="Libre Franklin"/>
                  <a:sym typeface="Libre Franklin"/>
                </a:rPr>
                <a:t>A loosely organized area of lower pressure will continue to stick around the Gulf of Mexico out through Saturday. </a:t>
              </a:r>
              <a:r>
                <a:rPr lang="en-US" sz="1600" dirty="0">
                  <a:solidFill>
                    <a:srgbClr val="FFC000"/>
                  </a:solidFill>
                  <a:latin typeface="Franklin Gothic Medium" panose="020B0603020102020204" pitchFamily="34" charset="0"/>
                  <a:ea typeface="Libre Franklin"/>
                  <a:cs typeface="Libre Franklin"/>
                  <a:sym typeface="Libre Franklin"/>
                </a:rPr>
                <a:t>To be clear, we are not expecting wave heights of 6+ feet or winds to meet trigger thresholds. </a:t>
              </a:r>
              <a:r>
                <a:rPr lang="en-US" sz="1600" dirty="0">
                  <a:solidFill>
                    <a:schemeClr val="lt1"/>
                  </a:solidFill>
                  <a:latin typeface="Franklin Gothic Medium" panose="020B0603020102020204" pitchFamily="34" charset="0"/>
                  <a:ea typeface="Libre Franklin"/>
                  <a:cs typeface="Libre Franklin"/>
                  <a:sym typeface="Libre Franklin"/>
                </a:rPr>
                <a:t>This weakly organized wave will bring some elevated winds and rain chances the next several days (more details on slides below), but looks to be out of the area by ~Saturday. Confidence is higher than normal that the highest impacts from this system looks to be rain. </a:t>
              </a:r>
            </a:p>
          </p:txBody>
        </p:sp>
      </p:grpSp>
      <p:sp>
        <p:nvSpPr>
          <p:cNvPr id="174" name="Google Shape;174;p6"/>
          <p:cNvSpPr/>
          <p:nvPr/>
        </p:nvSpPr>
        <p:spPr>
          <a:xfrm>
            <a:off x="4735748" y="918728"/>
            <a:ext cx="4361833" cy="40006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Model Data Low Pressure Track</a:t>
            </a:r>
            <a:endParaRPr dirty="0">
              <a:latin typeface="Franklin Gothic Medium" panose="020B0603020102020204" pitchFamily="34" charset="0"/>
            </a:endParaRPr>
          </a:p>
        </p:txBody>
      </p:sp>
      <p:sp>
        <p:nvSpPr>
          <p:cNvPr id="175" name="Google Shape;175;p6"/>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6" name="Google Shape;176;p6"/>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177" name="Google Shape;177;p6"/>
          <p:cNvSpPr txBox="1"/>
          <p:nvPr/>
        </p:nvSpPr>
        <p:spPr>
          <a:xfrm>
            <a:off x="-2" y="101254"/>
            <a:ext cx="6965880"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Franklin Gothic Medium" panose="020B0603020102020204" pitchFamily="34" charset="0"/>
                <a:ea typeface="Libre Franklin"/>
                <a:cs typeface="Libre Franklin"/>
                <a:sym typeface="Libre Franklin"/>
              </a:rPr>
              <a:t>Weak Tropical Disturbance Update</a:t>
            </a:r>
            <a:endParaRPr dirty="0">
              <a:latin typeface="Franklin Gothic Medium" panose="020B0603020102020204" pitchFamily="34" charset="0"/>
            </a:endParaRPr>
          </a:p>
        </p:txBody>
      </p:sp>
      <p:grpSp>
        <p:nvGrpSpPr>
          <p:cNvPr id="178" name="Google Shape;178;p6"/>
          <p:cNvGrpSpPr/>
          <p:nvPr/>
        </p:nvGrpSpPr>
        <p:grpSpPr>
          <a:xfrm>
            <a:off x="6161784" y="5394970"/>
            <a:ext cx="2869940" cy="885864"/>
            <a:chOff x="3137026" y="1037675"/>
            <a:chExt cx="2868906" cy="1042982"/>
          </a:xfrm>
        </p:grpSpPr>
        <p:grpSp>
          <p:nvGrpSpPr>
            <p:cNvPr id="179" name="Google Shape;179;p6"/>
            <p:cNvGrpSpPr/>
            <p:nvPr/>
          </p:nvGrpSpPr>
          <p:grpSpPr>
            <a:xfrm rot="-5400000">
              <a:off x="4166051" y="209778"/>
              <a:ext cx="811928" cy="2867834"/>
              <a:chOff x="7610646" y="1547813"/>
              <a:chExt cx="1613965" cy="2229421"/>
            </a:xfrm>
          </p:grpSpPr>
          <p:grpSp>
            <p:nvGrpSpPr>
              <p:cNvPr id="180" name="Google Shape;180;p6"/>
              <p:cNvGrpSpPr/>
              <p:nvPr/>
            </p:nvGrpSpPr>
            <p:grpSpPr>
              <a:xfrm rot="-5400000">
                <a:off x="6985426" y="2173033"/>
                <a:ext cx="2229421" cy="978982"/>
                <a:chOff x="8718148" y="5124828"/>
                <a:chExt cx="2050444" cy="382522"/>
              </a:xfrm>
            </p:grpSpPr>
            <p:sp>
              <p:nvSpPr>
                <p:cNvPr id="181" name="Google Shape;181;p6"/>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6"/>
                <p:cNvSpPr txBox="1"/>
                <p:nvPr/>
              </p:nvSpPr>
              <p:spPr>
                <a:xfrm rot="10800000">
                  <a:off x="10123525" y="5148773"/>
                  <a:ext cx="630169" cy="3585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Libre Franklin Medium"/>
                      <a:ea typeface="Libre Franklin Medium"/>
                      <a:cs typeface="Libre Franklin Medium"/>
                      <a:sym typeface="Libre Franklin Medium"/>
                    </a:rPr>
                    <a:t>Above Normal</a:t>
                  </a:r>
                  <a:endParaRPr/>
                </a:p>
              </p:txBody>
            </p:sp>
          </p:grpSp>
          <p:pic>
            <p:nvPicPr>
              <p:cNvPr id="183" name="Google Shape;183;p6"/>
              <p:cNvPicPr preferRelativeResize="0"/>
              <p:nvPr/>
            </p:nvPicPr>
            <p:blipFill rotWithShape="1">
              <a:blip r:embed="rId4">
                <a:alphaModFix/>
              </a:blip>
              <a:srcRect/>
              <a:stretch/>
            </p:blipFill>
            <p:spPr>
              <a:xfrm rot="16200000">
                <a:off x="8234386" y="1571311"/>
                <a:ext cx="592301" cy="1388148"/>
              </a:xfrm>
              <a:prstGeom prst="rect">
                <a:avLst/>
              </a:prstGeom>
              <a:noFill/>
              <a:ln>
                <a:noFill/>
              </a:ln>
            </p:spPr>
          </p:pic>
        </p:grpSp>
        <p:sp>
          <p:nvSpPr>
            <p:cNvPr id="184" name="Google Shape;184;p6"/>
            <p:cNvSpPr txBox="1"/>
            <p:nvPr/>
          </p:nvSpPr>
          <p:spPr>
            <a:xfrm>
              <a:off x="5091764" y="1537159"/>
              <a:ext cx="790113" cy="543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dirty="0">
                  <a:solidFill>
                    <a:schemeClr val="dk1"/>
                  </a:solidFill>
                  <a:latin typeface="Libre Franklin Medium"/>
                  <a:ea typeface="Libre Franklin Medium"/>
                  <a:cs typeface="Libre Franklin Medium"/>
                  <a:sym typeface="Libre Franklin Medium"/>
                </a:rPr>
                <a:t>Below Normal</a:t>
              </a:r>
              <a:endParaRPr dirty="0"/>
            </a:p>
          </p:txBody>
        </p:sp>
        <p:grpSp>
          <p:nvGrpSpPr>
            <p:cNvPr id="185" name="Google Shape;185;p6"/>
            <p:cNvGrpSpPr/>
            <p:nvPr/>
          </p:nvGrpSpPr>
          <p:grpSpPr>
            <a:xfrm>
              <a:off x="3137026" y="1037675"/>
              <a:ext cx="2867833" cy="414147"/>
              <a:chOff x="-4" y="1873403"/>
              <a:chExt cx="4572002" cy="615186"/>
            </a:xfrm>
          </p:grpSpPr>
          <p:sp>
            <p:nvSpPr>
              <p:cNvPr id="186" name="Google Shape;186;p6"/>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6"/>
              <p:cNvSpPr/>
              <p:nvPr/>
            </p:nvSpPr>
            <p:spPr>
              <a:xfrm>
                <a:off x="-4" y="1873403"/>
                <a:ext cx="4572002" cy="5943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Libre Franklin"/>
                    <a:ea typeface="Libre Franklin"/>
                    <a:cs typeface="Libre Franklin"/>
                    <a:sym typeface="Libre Franklin"/>
                  </a:rPr>
                  <a:t>Confidence</a:t>
                </a:r>
                <a:endParaRPr/>
              </a:p>
            </p:txBody>
          </p:sp>
        </p:grpSp>
      </p:grpSp>
      <p:pic>
        <p:nvPicPr>
          <p:cNvPr id="188" name="Google Shape;188;p6"/>
          <p:cNvPicPr preferRelativeResize="0"/>
          <p:nvPr/>
        </p:nvPicPr>
        <p:blipFill rotWithShape="1">
          <a:blip r:embed="rId5">
            <a:alphaModFix/>
          </a:blip>
          <a:srcRect/>
          <a:stretch/>
        </p:blipFill>
        <p:spPr>
          <a:xfrm>
            <a:off x="6832953" y="-79224"/>
            <a:ext cx="1376739" cy="865310"/>
          </a:xfrm>
          <a:prstGeom prst="rect">
            <a:avLst/>
          </a:prstGeom>
          <a:noFill/>
          <a:ln>
            <a:noFill/>
          </a:ln>
        </p:spPr>
      </p:pic>
      <p:sp>
        <p:nvSpPr>
          <p:cNvPr id="189" name="Google Shape;189;p6"/>
          <p:cNvSpPr txBox="1"/>
          <p:nvPr/>
        </p:nvSpPr>
        <p:spPr>
          <a:xfrm>
            <a:off x="10497787" y="39188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6"/>
          <p:cNvSpPr/>
          <p:nvPr/>
        </p:nvSpPr>
        <p:spPr>
          <a:xfrm>
            <a:off x="-2532269" y="586031"/>
            <a:ext cx="1985807"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European Data</a:t>
            </a:r>
            <a:endParaRPr dirty="0">
              <a:latin typeface="Franklin Gothic Medium" panose="020B0603020102020204" pitchFamily="34" charset="0"/>
            </a:endParaRPr>
          </a:p>
        </p:txBody>
      </p:sp>
      <p:sp>
        <p:nvSpPr>
          <p:cNvPr id="193" name="Google Shape;193;p6"/>
          <p:cNvSpPr/>
          <p:nvPr/>
        </p:nvSpPr>
        <p:spPr>
          <a:xfrm>
            <a:off x="-2491163" y="1336212"/>
            <a:ext cx="1985807"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American Data</a:t>
            </a:r>
            <a:endParaRPr dirty="0">
              <a:latin typeface="Franklin Gothic Medium" panose="020B0603020102020204" pitchFamily="34" charset="0"/>
            </a:endParaRPr>
          </a:p>
        </p:txBody>
      </p:sp>
      <p:sp>
        <p:nvSpPr>
          <p:cNvPr id="194" name="Google Shape;194;p6"/>
          <p:cNvSpPr/>
          <p:nvPr/>
        </p:nvSpPr>
        <p:spPr>
          <a:xfrm rot="1083728">
            <a:off x="-2832987" y="2853315"/>
            <a:ext cx="1949084" cy="1012010"/>
          </a:xfrm>
          <a:prstGeom prst="ellipse">
            <a:avLst/>
          </a:prstGeom>
          <a:noFill/>
          <a:ln w="44450" cap="flat" cmpd="sng">
            <a:solidFill>
              <a:srgbClr val="FF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95A1F18-0A9A-C048-B052-B164D404076F}"/>
              </a:ext>
            </a:extLst>
          </p:cNvPr>
          <p:cNvPicPr>
            <a:picLocks noChangeAspect="1"/>
          </p:cNvPicPr>
          <p:nvPr/>
        </p:nvPicPr>
        <p:blipFill>
          <a:blip r:embed="rId6"/>
          <a:srcRect/>
          <a:stretch/>
        </p:blipFill>
        <p:spPr>
          <a:xfrm>
            <a:off x="4735748" y="1651447"/>
            <a:ext cx="4171877" cy="3128907"/>
          </a:xfrm>
          <a:prstGeom prst="rect">
            <a:avLst/>
          </a:prstGeom>
        </p:spPr>
      </p:pic>
      <p:pic>
        <p:nvPicPr>
          <p:cNvPr id="27" name="Picture 26">
            <a:extLst>
              <a:ext uri="{FF2B5EF4-FFF2-40B4-BE49-F238E27FC236}">
                <a16:creationId xmlns:a16="http://schemas.microsoft.com/office/drawing/2014/main" id="{00516B15-E1B3-4789-51EB-108D6C63F222}"/>
              </a:ext>
            </a:extLst>
          </p:cNvPr>
          <p:cNvPicPr>
            <a:picLocks noChangeAspect="1"/>
          </p:cNvPicPr>
          <p:nvPr/>
        </p:nvPicPr>
        <p:blipFill>
          <a:blip r:embed="rId7"/>
          <a:srcRect/>
          <a:stretch/>
        </p:blipFill>
        <p:spPr>
          <a:xfrm>
            <a:off x="286457" y="1678430"/>
            <a:ext cx="4046720" cy="3035040"/>
          </a:xfrm>
          <a:prstGeom prst="rect">
            <a:avLst/>
          </a:prstGeom>
        </p:spPr>
      </p:pic>
      <p:sp>
        <p:nvSpPr>
          <p:cNvPr id="29" name="Google Shape;174;p6">
            <a:extLst>
              <a:ext uri="{FF2B5EF4-FFF2-40B4-BE49-F238E27FC236}">
                <a16:creationId xmlns:a16="http://schemas.microsoft.com/office/drawing/2014/main" id="{2E26AF60-41E0-0E9E-0101-BB0F37172BBF}"/>
              </a:ext>
            </a:extLst>
          </p:cNvPr>
          <p:cNvSpPr/>
          <p:nvPr/>
        </p:nvSpPr>
        <p:spPr>
          <a:xfrm>
            <a:off x="47635" y="918728"/>
            <a:ext cx="4524365" cy="40006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Rainfall Totals The Next 7 Days</a:t>
            </a:r>
            <a:endParaRPr dirty="0">
              <a:latin typeface="Franklin Gothic Medium" panose="020B0603020102020204" pitchFamily="34" charset="0"/>
            </a:endParaRPr>
          </a:p>
        </p:txBody>
      </p:sp>
    </p:spTree>
    <p:extLst>
      <p:ext uri="{BB962C8B-B14F-4D97-AF65-F5344CB8AC3E}">
        <p14:creationId xmlns:p14="http://schemas.microsoft.com/office/powerpoint/2010/main" val="1034141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8"/>
        <p:cNvGrpSpPr/>
        <p:nvPr/>
      </p:nvGrpSpPr>
      <p:grpSpPr>
        <a:xfrm>
          <a:off x="0" y="0"/>
          <a:ext cx="0" cy="0"/>
          <a:chOff x="0" y="0"/>
          <a:chExt cx="0" cy="0"/>
        </a:xfrm>
      </p:grpSpPr>
      <p:pic>
        <p:nvPicPr>
          <p:cNvPr id="3" name="Picture 2">
            <a:extLst>
              <a:ext uri="{FF2B5EF4-FFF2-40B4-BE49-F238E27FC236}">
                <a16:creationId xmlns:a16="http://schemas.microsoft.com/office/drawing/2014/main" id="{07EA7058-3B4F-5CA0-6A3C-21F9973B0E39}"/>
              </a:ext>
            </a:extLst>
          </p:cNvPr>
          <p:cNvPicPr>
            <a:picLocks noChangeAspect="1"/>
          </p:cNvPicPr>
          <p:nvPr/>
        </p:nvPicPr>
        <p:blipFill>
          <a:blip r:embed="rId3"/>
          <a:srcRect/>
          <a:stretch/>
        </p:blipFill>
        <p:spPr>
          <a:xfrm>
            <a:off x="-4601123" y="1336212"/>
            <a:ext cx="4449826" cy="3337370"/>
          </a:xfrm>
          <a:prstGeom prst="rect">
            <a:avLst/>
          </a:prstGeom>
        </p:spPr>
      </p:pic>
      <p:grpSp>
        <p:nvGrpSpPr>
          <p:cNvPr id="169" name="Google Shape;169;p6"/>
          <p:cNvGrpSpPr/>
          <p:nvPr/>
        </p:nvGrpSpPr>
        <p:grpSpPr>
          <a:xfrm>
            <a:off x="-8912" y="5451321"/>
            <a:ext cx="6067872" cy="1415996"/>
            <a:chOff x="-19778" y="1606052"/>
            <a:chExt cx="4572002" cy="982646"/>
          </a:xfrm>
        </p:grpSpPr>
        <p:sp>
          <p:nvSpPr>
            <p:cNvPr id="170" name="Google Shape;170;p6"/>
            <p:cNvSpPr/>
            <p:nvPr/>
          </p:nvSpPr>
          <p:spPr>
            <a:xfrm>
              <a:off x="-19776" y="1606052"/>
              <a:ext cx="4571999" cy="98264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71" name="Google Shape;171;p6"/>
            <p:cNvSpPr/>
            <p:nvPr/>
          </p:nvSpPr>
          <p:spPr>
            <a:xfrm>
              <a:off x="-19778" y="1979454"/>
              <a:ext cx="4572002" cy="215733"/>
            </a:xfrm>
            <a:prstGeom prst="rect">
              <a:avLst/>
            </a:prstGeom>
            <a:noFill/>
            <a:ln>
              <a:noFill/>
            </a:ln>
          </p:spPr>
          <p:txBody>
            <a:bodyPr spcFirstLastPara="1" wrap="square" lIns="91425" tIns="45700" rIns="91425" bIns="45700" anchor="ctr" anchorCtr="0">
              <a:spAutoFit/>
            </a:bodyPr>
            <a:lstStyle/>
            <a:p>
              <a:pPr lvl="0"/>
              <a:endParaRPr lang="en-US" sz="1900" dirty="0">
                <a:solidFill>
                  <a:schemeClr val="bg1"/>
                </a:solidFill>
                <a:latin typeface="Franklin Gothic Medium" panose="020B0603020102020204" pitchFamily="34" charset="0"/>
                <a:ea typeface="Libre Franklin"/>
                <a:cs typeface="Libre Franklin"/>
                <a:sym typeface="Libre Franklin"/>
              </a:endParaRPr>
            </a:p>
          </p:txBody>
        </p:sp>
      </p:grpSp>
      <p:grpSp>
        <p:nvGrpSpPr>
          <p:cNvPr id="172" name="Google Shape;172;p6"/>
          <p:cNvGrpSpPr/>
          <p:nvPr/>
        </p:nvGrpSpPr>
        <p:grpSpPr>
          <a:xfrm>
            <a:off x="-5057142" y="288548"/>
            <a:ext cx="4460134" cy="400069"/>
            <a:chOff x="-4" y="1924774"/>
            <a:chExt cx="4572002" cy="594275"/>
          </a:xfrm>
        </p:grpSpPr>
        <p:sp>
          <p:nvSpPr>
            <p:cNvPr id="173" name="Google Shape;173;p6"/>
            <p:cNvSpPr/>
            <p:nvPr/>
          </p:nvSpPr>
          <p:spPr>
            <a:xfrm>
              <a:off x="-1" y="1951053"/>
              <a:ext cx="4571999" cy="5375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6"/>
            <p:cNvSpPr/>
            <p:nvPr/>
          </p:nvSpPr>
          <p:spPr>
            <a:xfrm>
              <a:off x="-4" y="1924774"/>
              <a:ext cx="4572002" cy="59427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American Data Tracks Next 10 Days</a:t>
              </a:r>
              <a:endParaRPr lang="en-US" sz="2000" dirty="0">
                <a:latin typeface="Franklin Gothic Medium" panose="020B0603020102020204" pitchFamily="34" charset="0"/>
              </a:endParaRPr>
            </a:p>
          </p:txBody>
        </p:sp>
      </p:grpSp>
      <p:sp>
        <p:nvSpPr>
          <p:cNvPr id="175" name="Google Shape;175;p6"/>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6" name="Google Shape;176;p6"/>
          <p:cNvPicPr preferRelativeResize="0"/>
          <p:nvPr/>
        </p:nvPicPr>
        <p:blipFill rotWithShape="1">
          <a:blip r:embed="rId4">
            <a:alphaModFix/>
          </a:blip>
          <a:srcRect/>
          <a:stretch/>
        </p:blipFill>
        <p:spPr>
          <a:xfrm>
            <a:off x="8117227" y="68835"/>
            <a:ext cx="965771" cy="570215"/>
          </a:xfrm>
          <a:prstGeom prst="rect">
            <a:avLst/>
          </a:prstGeom>
          <a:noFill/>
          <a:ln>
            <a:noFill/>
          </a:ln>
        </p:spPr>
      </p:pic>
      <p:sp>
        <p:nvSpPr>
          <p:cNvPr id="177" name="Google Shape;177;p6"/>
          <p:cNvSpPr txBox="1"/>
          <p:nvPr/>
        </p:nvSpPr>
        <p:spPr>
          <a:xfrm>
            <a:off x="-2" y="101254"/>
            <a:ext cx="6965880"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Franklin Gothic Medium" panose="020B0603020102020204" pitchFamily="34" charset="0"/>
                <a:ea typeface="Libre Franklin"/>
                <a:cs typeface="Libre Franklin"/>
                <a:sym typeface="Libre Franklin"/>
              </a:rPr>
              <a:t>Houston Pilots Extended Range Tropical Report</a:t>
            </a:r>
            <a:endParaRPr dirty="0">
              <a:latin typeface="Franklin Gothic Medium" panose="020B0603020102020204" pitchFamily="34" charset="0"/>
            </a:endParaRPr>
          </a:p>
        </p:txBody>
      </p:sp>
      <p:grpSp>
        <p:nvGrpSpPr>
          <p:cNvPr id="178" name="Google Shape;178;p6"/>
          <p:cNvGrpSpPr/>
          <p:nvPr/>
        </p:nvGrpSpPr>
        <p:grpSpPr>
          <a:xfrm>
            <a:off x="5957474" y="5403819"/>
            <a:ext cx="3083191" cy="885864"/>
            <a:chOff x="2923888" y="1037675"/>
            <a:chExt cx="3082081" cy="1042982"/>
          </a:xfrm>
        </p:grpSpPr>
        <p:grpSp>
          <p:nvGrpSpPr>
            <p:cNvPr id="179" name="Google Shape;179;p6"/>
            <p:cNvGrpSpPr/>
            <p:nvPr/>
          </p:nvGrpSpPr>
          <p:grpSpPr>
            <a:xfrm rot="-5400000">
              <a:off x="4035911" y="79630"/>
              <a:ext cx="858036" cy="3082081"/>
              <a:chOff x="7610646" y="1381259"/>
              <a:chExt cx="1705630" cy="2395975"/>
            </a:xfrm>
          </p:grpSpPr>
          <p:grpSp>
            <p:nvGrpSpPr>
              <p:cNvPr id="180" name="Google Shape;180;p6"/>
              <p:cNvGrpSpPr/>
              <p:nvPr/>
            </p:nvGrpSpPr>
            <p:grpSpPr>
              <a:xfrm rot="-5400000">
                <a:off x="6985426" y="2173033"/>
                <a:ext cx="2229421" cy="978982"/>
                <a:chOff x="8718148" y="5124828"/>
                <a:chExt cx="2050444" cy="382522"/>
              </a:xfrm>
            </p:grpSpPr>
            <p:sp>
              <p:nvSpPr>
                <p:cNvPr id="181" name="Google Shape;181;p6"/>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6"/>
                <p:cNvSpPr txBox="1"/>
                <p:nvPr/>
              </p:nvSpPr>
              <p:spPr>
                <a:xfrm rot="10800000">
                  <a:off x="10123525" y="5148773"/>
                  <a:ext cx="630169" cy="3585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Libre Franklin Medium"/>
                      <a:ea typeface="Libre Franklin Medium"/>
                      <a:cs typeface="Libre Franklin Medium"/>
                      <a:sym typeface="Libre Franklin Medium"/>
                    </a:rPr>
                    <a:t>Above Normal</a:t>
                  </a:r>
                  <a:endParaRPr/>
                </a:p>
              </p:txBody>
            </p:sp>
          </p:grpSp>
          <p:pic>
            <p:nvPicPr>
              <p:cNvPr id="183" name="Google Shape;183;p6"/>
              <p:cNvPicPr preferRelativeResize="0"/>
              <p:nvPr/>
            </p:nvPicPr>
            <p:blipFill rotWithShape="1">
              <a:blip r:embed="rId5">
                <a:alphaModFix/>
              </a:blip>
              <a:srcRect/>
              <a:stretch/>
            </p:blipFill>
            <p:spPr>
              <a:xfrm rot="16200000">
                <a:off x="8326050" y="983335"/>
                <a:ext cx="592301" cy="1388150"/>
              </a:xfrm>
              <a:prstGeom prst="rect">
                <a:avLst/>
              </a:prstGeom>
              <a:noFill/>
              <a:ln>
                <a:noFill/>
              </a:ln>
            </p:spPr>
          </p:pic>
        </p:grpSp>
        <p:sp>
          <p:nvSpPr>
            <p:cNvPr id="184" name="Google Shape;184;p6"/>
            <p:cNvSpPr txBox="1"/>
            <p:nvPr/>
          </p:nvSpPr>
          <p:spPr>
            <a:xfrm>
              <a:off x="5091764" y="1537159"/>
              <a:ext cx="790113" cy="5434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dirty="0">
                  <a:solidFill>
                    <a:schemeClr val="dk1"/>
                  </a:solidFill>
                  <a:latin typeface="Libre Franklin Medium"/>
                  <a:ea typeface="Libre Franklin Medium"/>
                  <a:cs typeface="Libre Franklin Medium"/>
                  <a:sym typeface="Libre Franklin Medium"/>
                </a:rPr>
                <a:t>Below Normal</a:t>
              </a:r>
              <a:endParaRPr dirty="0"/>
            </a:p>
          </p:txBody>
        </p:sp>
        <p:grpSp>
          <p:nvGrpSpPr>
            <p:cNvPr id="185" name="Google Shape;185;p6"/>
            <p:cNvGrpSpPr/>
            <p:nvPr/>
          </p:nvGrpSpPr>
          <p:grpSpPr>
            <a:xfrm>
              <a:off x="3137026" y="1037675"/>
              <a:ext cx="2867833" cy="414147"/>
              <a:chOff x="-4" y="1873403"/>
              <a:chExt cx="4572002" cy="615186"/>
            </a:xfrm>
          </p:grpSpPr>
          <p:sp>
            <p:nvSpPr>
              <p:cNvPr id="186" name="Google Shape;186;p6"/>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6"/>
              <p:cNvSpPr/>
              <p:nvPr/>
            </p:nvSpPr>
            <p:spPr>
              <a:xfrm>
                <a:off x="-4" y="1873403"/>
                <a:ext cx="4572002" cy="5943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Libre Franklin"/>
                    <a:ea typeface="Libre Franklin"/>
                    <a:cs typeface="Libre Franklin"/>
                    <a:sym typeface="Libre Franklin"/>
                  </a:rPr>
                  <a:t>Confidence</a:t>
                </a:r>
                <a:endParaRPr dirty="0"/>
              </a:p>
            </p:txBody>
          </p:sp>
        </p:grpSp>
      </p:grpSp>
      <p:pic>
        <p:nvPicPr>
          <p:cNvPr id="188" name="Google Shape;188;p6"/>
          <p:cNvPicPr preferRelativeResize="0"/>
          <p:nvPr/>
        </p:nvPicPr>
        <p:blipFill rotWithShape="1">
          <a:blip r:embed="rId6">
            <a:alphaModFix/>
          </a:blip>
          <a:srcRect/>
          <a:stretch/>
        </p:blipFill>
        <p:spPr>
          <a:xfrm>
            <a:off x="6832953" y="-79224"/>
            <a:ext cx="1376739" cy="865310"/>
          </a:xfrm>
          <a:prstGeom prst="rect">
            <a:avLst/>
          </a:prstGeom>
          <a:noFill/>
          <a:ln>
            <a:noFill/>
          </a:ln>
        </p:spPr>
      </p:pic>
      <p:sp>
        <p:nvSpPr>
          <p:cNvPr id="189" name="Google Shape;189;p6"/>
          <p:cNvSpPr txBox="1"/>
          <p:nvPr/>
        </p:nvSpPr>
        <p:spPr>
          <a:xfrm>
            <a:off x="10497787" y="39188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6"/>
          <p:cNvSpPr/>
          <p:nvPr/>
        </p:nvSpPr>
        <p:spPr>
          <a:xfrm>
            <a:off x="-2147536" y="832528"/>
            <a:ext cx="1985807"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European Data</a:t>
            </a:r>
            <a:endParaRPr dirty="0">
              <a:latin typeface="Franklin Gothic Medium" panose="020B0603020102020204" pitchFamily="34" charset="0"/>
            </a:endParaRPr>
          </a:p>
        </p:txBody>
      </p:sp>
      <p:sp>
        <p:nvSpPr>
          <p:cNvPr id="193" name="Google Shape;193;p6"/>
          <p:cNvSpPr/>
          <p:nvPr/>
        </p:nvSpPr>
        <p:spPr>
          <a:xfrm>
            <a:off x="-2147536" y="1336212"/>
            <a:ext cx="1985807"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American Data</a:t>
            </a:r>
            <a:endParaRPr dirty="0">
              <a:latin typeface="Franklin Gothic Medium" panose="020B0603020102020204" pitchFamily="34" charset="0"/>
            </a:endParaRPr>
          </a:p>
        </p:txBody>
      </p:sp>
      <p:sp>
        <p:nvSpPr>
          <p:cNvPr id="4" name="TextBox 3">
            <a:extLst>
              <a:ext uri="{FF2B5EF4-FFF2-40B4-BE49-F238E27FC236}">
                <a16:creationId xmlns:a16="http://schemas.microsoft.com/office/drawing/2014/main" id="{1781F461-2C58-9C24-C94C-F360C6DB1E70}"/>
              </a:ext>
            </a:extLst>
          </p:cNvPr>
          <p:cNvSpPr txBox="1"/>
          <p:nvPr/>
        </p:nvSpPr>
        <p:spPr>
          <a:xfrm>
            <a:off x="-8912" y="5483110"/>
            <a:ext cx="6023538" cy="1384995"/>
          </a:xfrm>
          <a:prstGeom prst="rect">
            <a:avLst/>
          </a:prstGeom>
          <a:noFill/>
        </p:spPr>
        <p:txBody>
          <a:bodyPr wrap="square" lIns="91440" tIns="45720" rIns="91440" bIns="45720" anchor="t">
            <a:spAutoFit/>
          </a:bodyPr>
          <a:lstStyle/>
          <a:p>
            <a:r>
              <a:rPr lang="en-US" sz="2800" b="1" dirty="0">
                <a:solidFill>
                  <a:schemeClr val="bg1"/>
                </a:solidFill>
                <a:latin typeface="Franklin Gothic Medium"/>
              </a:rPr>
              <a:t>There are no tropical threats anticipated for SE TX over the next 7-10 days. </a:t>
            </a:r>
            <a:endParaRPr lang="en-US" sz="2800" b="1" dirty="0">
              <a:solidFill>
                <a:schemeClr val="bg1"/>
              </a:solidFill>
              <a:latin typeface="Franklin Gothic Medium" panose="020B0603020102020204" pitchFamily="34" charset="0"/>
            </a:endParaRPr>
          </a:p>
        </p:txBody>
      </p:sp>
      <p:sp>
        <p:nvSpPr>
          <p:cNvPr id="28" name="Oval 1">
            <a:extLst>
              <a:ext uri="{FF2B5EF4-FFF2-40B4-BE49-F238E27FC236}">
                <a16:creationId xmlns:a16="http://schemas.microsoft.com/office/drawing/2014/main" id="{2C6CC840-A8A2-6043-9256-54A188AF8129}"/>
              </a:ext>
            </a:extLst>
          </p:cNvPr>
          <p:cNvSpPr/>
          <p:nvPr/>
        </p:nvSpPr>
        <p:spPr>
          <a:xfrm rot="657278">
            <a:off x="9714094" y="1155298"/>
            <a:ext cx="1356047" cy="67285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635760"/>
              <a:gd name="connsiteY0" fmla="*/ 457200 h 914400"/>
              <a:gd name="connsiteX1" fmla="*/ 457200 w 1635760"/>
              <a:gd name="connsiteY1" fmla="*/ 0 h 914400"/>
              <a:gd name="connsiteX2" fmla="*/ 1635760 w 1635760"/>
              <a:gd name="connsiteY2" fmla="*/ 457200 h 914400"/>
              <a:gd name="connsiteX3" fmla="*/ 457200 w 1635760"/>
              <a:gd name="connsiteY3" fmla="*/ 914400 h 914400"/>
              <a:gd name="connsiteX4" fmla="*/ 0 w 1635760"/>
              <a:gd name="connsiteY4" fmla="*/ 457200 h 914400"/>
              <a:gd name="connsiteX0" fmla="*/ 5459 w 1641219"/>
              <a:gd name="connsiteY0" fmla="*/ 314960 h 772160"/>
              <a:gd name="connsiteX1" fmla="*/ 726819 w 1641219"/>
              <a:gd name="connsiteY1" fmla="*/ 0 h 772160"/>
              <a:gd name="connsiteX2" fmla="*/ 1641219 w 1641219"/>
              <a:gd name="connsiteY2" fmla="*/ 314960 h 772160"/>
              <a:gd name="connsiteX3" fmla="*/ 462659 w 1641219"/>
              <a:gd name="connsiteY3" fmla="*/ 772160 h 772160"/>
              <a:gd name="connsiteX4" fmla="*/ 5459 w 1641219"/>
              <a:gd name="connsiteY4" fmla="*/ 314960 h 77216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44 w 1674060"/>
              <a:gd name="connsiteY0" fmla="*/ 132832 h 798331"/>
              <a:gd name="connsiteX1" fmla="*/ 759660 w 1674060"/>
              <a:gd name="connsiteY1" fmla="*/ 85795 h 798331"/>
              <a:gd name="connsiteX2" fmla="*/ 1674060 w 1674060"/>
              <a:gd name="connsiteY2" fmla="*/ 400755 h 798331"/>
              <a:gd name="connsiteX3" fmla="*/ 688540 w 1674060"/>
              <a:gd name="connsiteY3" fmla="*/ 786835 h 798331"/>
              <a:gd name="connsiteX4" fmla="*/ 244 w 1674060"/>
              <a:gd name="connsiteY4" fmla="*/ 132832 h 798331"/>
              <a:gd name="connsiteX0" fmla="*/ 5104 w 1678920"/>
              <a:gd name="connsiteY0" fmla="*/ 196854 h 862355"/>
              <a:gd name="connsiteX1" fmla="*/ 764520 w 1678920"/>
              <a:gd name="connsiteY1" fmla="*/ 149817 h 862355"/>
              <a:gd name="connsiteX2" fmla="*/ 1678920 w 1678920"/>
              <a:gd name="connsiteY2" fmla="*/ 464777 h 862355"/>
              <a:gd name="connsiteX3" fmla="*/ 693400 w 1678920"/>
              <a:gd name="connsiteY3" fmla="*/ 850857 h 862355"/>
              <a:gd name="connsiteX4" fmla="*/ 5104 w 1678920"/>
              <a:gd name="connsiteY4" fmla="*/ 196854 h 862355"/>
              <a:gd name="connsiteX0" fmla="*/ 5068 w 1655876"/>
              <a:gd name="connsiteY0" fmla="*/ 206729 h 936782"/>
              <a:gd name="connsiteX1" fmla="*/ 764484 w 1655876"/>
              <a:gd name="connsiteY1" fmla="*/ 159692 h 936782"/>
              <a:gd name="connsiteX2" fmla="*/ 1655876 w 1655876"/>
              <a:gd name="connsiteY2" fmla="*/ 684813 h 936782"/>
              <a:gd name="connsiteX3" fmla="*/ 693364 w 1655876"/>
              <a:gd name="connsiteY3" fmla="*/ 860732 h 936782"/>
              <a:gd name="connsiteX4" fmla="*/ 5068 w 1655876"/>
              <a:gd name="connsiteY4" fmla="*/ 206729 h 936782"/>
              <a:gd name="connsiteX0" fmla="*/ 6247 w 1538742"/>
              <a:gd name="connsiteY0" fmla="*/ 125752 h 1312284"/>
              <a:gd name="connsiteX1" fmla="*/ 647350 w 1538742"/>
              <a:gd name="connsiteY1" fmla="*/ 505643 h 1312284"/>
              <a:gd name="connsiteX2" fmla="*/ 1538742 w 1538742"/>
              <a:gd name="connsiteY2" fmla="*/ 1030764 h 1312284"/>
              <a:gd name="connsiteX3" fmla="*/ 576230 w 1538742"/>
              <a:gd name="connsiteY3" fmla="*/ 1206683 h 1312284"/>
              <a:gd name="connsiteX4" fmla="*/ 6247 w 1538742"/>
              <a:gd name="connsiteY4" fmla="*/ 125752 h 1312284"/>
              <a:gd name="connsiteX0" fmla="*/ 56645 w 1589140"/>
              <a:gd name="connsiteY0" fmla="*/ 208880 h 1395410"/>
              <a:gd name="connsiteX1" fmla="*/ 697748 w 1589140"/>
              <a:gd name="connsiteY1" fmla="*/ 588771 h 1395410"/>
              <a:gd name="connsiteX2" fmla="*/ 1589140 w 1589140"/>
              <a:gd name="connsiteY2" fmla="*/ 1113892 h 1395410"/>
              <a:gd name="connsiteX3" fmla="*/ 626628 w 1589140"/>
              <a:gd name="connsiteY3" fmla="*/ 1289811 h 1395410"/>
              <a:gd name="connsiteX4" fmla="*/ 56645 w 1589140"/>
              <a:gd name="connsiteY4" fmla="*/ 208880 h 1395410"/>
              <a:gd name="connsiteX0" fmla="*/ 474 w 1532969"/>
              <a:gd name="connsiteY0" fmla="*/ 34656 h 1221187"/>
              <a:gd name="connsiteX1" fmla="*/ 658433 w 1532969"/>
              <a:gd name="connsiteY1" fmla="*/ 327692 h 1221187"/>
              <a:gd name="connsiteX2" fmla="*/ 1532969 w 1532969"/>
              <a:gd name="connsiteY2" fmla="*/ 939668 h 1221187"/>
              <a:gd name="connsiteX3" fmla="*/ 570457 w 1532969"/>
              <a:gd name="connsiteY3" fmla="*/ 1115587 h 1221187"/>
              <a:gd name="connsiteX4" fmla="*/ 474 w 1532969"/>
              <a:gd name="connsiteY4" fmla="*/ 34656 h 1221187"/>
              <a:gd name="connsiteX0" fmla="*/ 602 w 1445183"/>
              <a:gd name="connsiteY0" fmla="*/ 25303 h 1392065"/>
              <a:gd name="connsiteX1" fmla="*/ 570647 w 1445183"/>
              <a:gd name="connsiteY1" fmla="*/ 486667 h 1392065"/>
              <a:gd name="connsiteX2" fmla="*/ 1445183 w 1445183"/>
              <a:gd name="connsiteY2" fmla="*/ 1098643 h 1392065"/>
              <a:gd name="connsiteX3" fmla="*/ 482671 w 1445183"/>
              <a:gd name="connsiteY3" fmla="*/ 1274562 h 1392065"/>
              <a:gd name="connsiteX4" fmla="*/ 602 w 1445183"/>
              <a:gd name="connsiteY4" fmla="*/ 25303 h 1392065"/>
              <a:gd name="connsiteX0" fmla="*/ 60785 w 1505366"/>
              <a:gd name="connsiteY0" fmla="*/ 183671 h 1550433"/>
              <a:gd name="connsiteX1" fmla="*/ 630830 w 1505366"/>
              <a:gd name="connsiteY1" fmla="*/ 645035 h 1550433"/>
              <a:gd name="connsiteX2" fmla="*/ 1505366 w 1505366"/>
              <a:gd name="connsiteY2" fmla="*/ 1257011 h 1550433"/>
              <a:gd name="connsiteX3" fmla="*/ 542854 w 1505366"/>
              <a:gd name="connsiteY3" fmla="*/ 1432930 h 1550433"/>
              <a:gd name="connsiteX4" fmla="*/ 60785 w 1505366"/>
              <a:gd name="connsiteY4" fmla="*/ 183671 h 1550433"/>
              <a:gd name="connsiteX0" fmla="*/ 57114 w 1552168"/>
              <a:gd name="connsiteY0" fmla="*/ 195644 h 1465897"/>
              <a:gd name="connsiteX1" fmla="*/ 677632 w 1552168"/>
              <a:gd name="connsiteY1" fmla="*/ 566885 h 1465897"/>
              <a:gd name="connsiteX2" fmla="*/ 1552168 w 1552168"/>
              <a:gd name="connsiteY2" fmla="*/ 1178861 h 1465897"/>
              <a:gd name="connsiteX3" fmla="*/ 589656 w 1552168"/>
              <a:gd name="connsiteY3" fmla="*/ 1354780 h 1465897"/>
              <a:gd name="connsiteX4" fmla="*/ 57114 w 1552168"/>
              <a:gd name="connsiteY4" fmla="*/ 195644 h 1465897"/>
              <a:gd name="connsiteX0" fmla="*/ 4 w 1495058"/>
              <a:gd name="connsiteY0" fmla="*/ 21230 h 1212705"/>
              <a:gd name="connsiteX1" fmla="*/ 620522 w 1495058"/>
              <a:gd name="connsiteY1" fmla="*/ 392471 h 1212705"/>
              <a:gd name="connsiteX2" fmla="*/ 1495058 w 1495058"/>
              <a:gd name="connsiteY2" fmla="*/ 1004447 h 1212705"/>
              <a:gd name="connsiteX3" fmla="*/ 612841 w 1495058"/>
              <a:gd name="connsiteY3" fmla="*/ 1024737 h 1212705"/>
              <a:gd name="connsiteX4" fmla="*/ 4 w 1495058"/>
              <a:gd name="connsiteY4" fmla="*/ 21230 h 1212705"/>
              <a:gd name="connsiteX0" fmla="*/ 22 w 1124680"/>
              <a:gd name="connsiteY0" fmla="*/ 162860 h 822240"/>
              <a:gd name="connsiteX1" fmla="*/ 250144 w 1124680"/>
              <a:gd name="connsiteY1" fmla="*/ 27153 h 822240"/>
              <a:gd name="connsiteX2" fmla="*/ 1124680 w 1124680"/>
              <a:gd name="connsiteY2" fmla="*/ 639129 h 822240"/>
              <a:gd name="connsiteX3" fmla="*/ 242463 w 1124680"/>
              <a:gd name="connsiteY3" fmla="*/ 659419 h 822240"/>
              <a:gd name="connsiteX4" fmla="*/ 22 w 1124680"/>
              <a:gd name="connsiteY4" fmla="*/ 162860 h 82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80" h="822240">
                <a:moveTo>
                  <a:pt x="22" y="162860"/>
                </a:moveTo>
                <a:cubicBezTo>
                  <a:pt x="1302" y="57482"/>
                  <a:pt x="62701" y="-52225"/>
                  <a:pt x="250144" y="27153"/>
                </a:cubicBezTo>
                <a:cubicBezTo>
                  <a:pt x="437587" y="106531"/>
                  <a:pt x="1124680" y="386624"/>
                  <a:pt x="1124680" y="639129"/>
                </a:cubicBezTo>
                <a:cubicBezTo>
                  <a:pt x="1124680" y="993234"/>
                  <a:pt x="429906" y="738797"/>
                  <a:pt x="242463" y="659419"/>
                </a:cubicBezTo>
                <a:cubicBezTo>
                  <a:pt x="55020" y="580041"/>
                  <a:pt x="-1258" y="268238"/>
                  <a:pt x="22" y="16286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
            <a:extLst>
              <a:ext uri="{FF2B5EF4-FFF2-40B4-BE49-F238E27FC236}">
                <a16:creationId xmlns:a16="http://schemas.microsoft.com/office/drawing/2014/main" id="{85D323A1-78F5-FB44-9EF7-1E93A06CDA28}"/>
              </a:ext>
            </a:extLst>
          </p:cNvPr>
          <p:cNvSpPr/>
          <p:nvPr/>
        </p:nvSpPr>
        <p:spPr>
          <a:xfrm rot="1904560">
            <a:off x="-2357065" y="2850617"/>
            <a:ext cx="505382" cy="4104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635760"/>
              <a:gd name="connsiteY0" fmla="*/ 457200 h 914400"/>
              <a:gd name="connsiteX1" fmla="*/ 457200 w 1635760"/>
              <a:gd name="connsiteY1" fmla="*/ 0 h 914400"/>
              <a:gd name="connsiteX2" fmla="*/ 1635760 w 1635760"/>
              <a:gd name="connsiteY2" fmla="*/ 457200 h 914400"/>
              <a:gd name="connsiteX3" fmla="*/ 457200 w 1635760"/>
              <a:gd name="connsiteY3" fmla="*/ 914400 h 914400"/>
              <a:gd name="connsiteX4" fmla="*/ 0 w 1635760"/>
              <a:gd name="connsiteY4" fmla="*/ 457200 h 914400"/>
              <a:gd name="connsiteX0" fmla="*/ 5459 w 1641219"/>
              <a:gd name="connsiteY0" fmla="*/ 314960 h 772160"/>
              <a:gd name="connsiteX1" fmla="*/ 726819 w 1641219"/>
              <a:gd name="connsiteY1" fmla="*/ 0 h 772160"/>
              <a:gd name="connsiteX2" fmla="*/ 1641219 w 1641219"/>
              <a:gd name="connsiteY2" fmla="*/ 314960 h 772160"/>
              <a:gd name="connsiteX3" fmla="*/ 462659 w 1641219"/>
              <a:gd name="connsiteY3" fmla="*/ 772160 h 772160"/>
              <a:gd name="connsiteX4" fmla="*/ 5459 w 1641219"/>
              <a:gd name="connsiteY4" fmla="*/ 314960 h 77216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44 w 1674060"/>
              <a:gd name="connsiteY0" fmla="*/ 132832 h 798331"/>
              <a:gd name="connsiteX1" fmla="*/ 759660 w 1674060"/>
              <a:gd name="connsiteY1" fmla="*/ 85795 h 798331"/>
              <a:gd name="connsiteX2" fmla="*/ 1674060 w 1674060"/>
              <a:gd name="connsiteY2" fmla="*/ 400755 h 798331"/>
              <a:gd name="connsiteX3" fmla="*/ 688540 w 1674060"/>
              <a:gd name="connsiteY3" fmla="*/ 786835 h 798331"/>
              <a:gd name="connsiteX4" fmla="*/ 244 w 1674060"/>
              <a:gd name="connsiteY4" fmla="*/ 132832 h 798331"/>
              <a:gd name="connsiteX0" fmla="*/ 5104 w 1678920"/>
              <a:gd name="connsiteY0" fmla="*/ 196854 h 862355"/>
              <a:gd name="connsiteX1" fmla="*/ 764520 w 1678920"/>
              <a:gd name="connsiteY1" fmla="*/ 149817 h 862355"/>
              <a:gd name="connsiteX2" fmla="*/ 1678920 w 1678920"/>
              <a:gd name="connsiteY2" fmla="*/ 464777 h 862355"/>
              <a:gd name="connsiteX3" fmla="*/ 693400 w 1678920"/>
              <a:gd name="connsiteY3" fmla="*/ 850857 h 862355"/>
              <a:gd name="connsiteX4" fmla="*/ 5104 w 1678920"/>
              <a:gd name="connsiteY4" fmla="*/ 196854 h 862355"/>
              <a:gd name="connsiteX0" fmla="*/ 4612 w 1744507"/>
              <a:gd name="connsiteY0" fmla="*/ 282335 h 727317"/>
              <a:gd name="connsiteX1" fmla="*/ 830107 w 1744507"/>
              <a:gd name="connsiteY1" fmla="*/ 25085 h 727317"/>
              <a:gd name="connsiteX2" fmla="*/ 1744507 w 1744507"/>
              <a:gd name="connsiteY2" fmla="*/ 340045 h 727317"/>
              <a:gd name="connsiteX3" fmla="*/ 758987 w 1744507"/>
              <a:gd name="connsiteY3" fmla="*/ 726125 h 727317"/>
              <a:gd name="connsiteX4" fmla="*/ 4612 w 1744507"/>
              <a:gd name="connsiteY4" fmla="*/ 282335 h 727317"/>
              <a:gd name="connsiteX0" fmla="*/ 808 w 1740703"/>
              <a:gd name="connsiteY0" fmla="*/ 259827 h 704808"/>
              <a:gd name="connsiteX1" fmla="*/ 826303 w 1740703"/>
              <a:gd name="connsiteY1" fmla="*/ 2577 h 704808"/>
              <a:gd name="connsiteX2" fmla="*/ 1740703 w 1740703"/>
              <a:gd name="connsiteY2" fmla="*/ 317537 h 704808"/>
              <a:gd name="connsiteX3" fmla="*/ 755183 w 1740703"/>
              <a:gd name="connsiteY3" fmla="*/ 703617 h 704808"/>
              <a:gd name="connsiteX4" fmla="*/ 808 w 1740703"/>
              <a:gd name="connsiteY4" fmla="*/ 259827 h 704808"/>
              <a:gd name="connsiteX0" fmla="*/ 808 w 1740703"/>
              <a:gd name="connsiteY0" fmla="*/ 259827 h 704156"/>
              <a:gd name="connsiteX1" fmla="*/ 826303 w 1740703"/>
              <a:gd name="connsiteY1" fmla="*/ 2577 h 704156"/>
              <a:gd name="connsiteX2" fmla="*/ 1740703 w 1740703"/>
              <a:gd name="connsiteY2" fmla="*/ 317537 h 704156"/>
              <a:gd name="connsiteX3" fmla="*/ 755183 w 1740703"/>
              <a:gd name="connsiteY3" fmla="*/ 703617 h 704156"/>
              <a:gd name="connsiteX4" fmla="*/ 808 w 1740703"/>
              <a:gd name="connsiteY4" fmla="*/ 259827 h 704156"/>
              <a:gd name="connsiteX0" fmla="*/ 866 w 1740761"/>
              <a:gd name="connsiteY0" fmla="*/ 238396 h 682725"/>
              <a:gd name="connsiteX1" fmla="*/ 630219 w 1740761"/>
              <a:gd name="connsiteY1" fmla="*/ 490 h 682725"/>
              <a:gd name="connsiteX2" fmla="*/ 1740761 w 1740761"/>
              <a:gd name="connsiteY2" fmla="*/ 296106 h 682725"/>
              <a:gd name="connsiteX3" fmla="*/ 755241 w 1740761"/>
              <a:gd name="connsiteY3" fmla="*/ 682186 h 682725"/>
              <a:gd name="connsiteX4" fmla="*/ 866 w 1740761"/>
              <a:gd name="connsiteY4" fmla="*/ 238396 h 682725"/>
              <a:gd name="connsiteX0" fmla="*/ 844 w 1690038"/>
              <a:gd name="connsiteY0" fmla="*/ 243821 h 712332"/>
              <a:gd name="connsiteX1" fmla="*/ 630197 w 1690038"/>
              <a:gd name="connsiteY1" fmla="*/ 5915 h 712332"/>
              <a:gd name="connsiteX2" fmla="*/ 1690038 w 1690038"/>
              <a:gd name="connsiteY2" fmla="*/ 478488 h 712332"/>
              <a:gd name="connsiteX3" fmla="*/ 755219 w 1690038"/>
              <a:gd name="connsiteY3" fmla="*/ 687611 h 712332"/>
              <a:gd name="connsiteX4" fmla="*/ 844 w 1690038"/>
              <a:gd name="connsiteY4" fmla="*/ 243821 h 712332"/>
              <a:gd name="connsiteX0" fmla="*/ 3913 w 1693107"/>
              <a:gd name="connsiteY0" fmla="*/ 243606 h 680273"/>
              <a:gd name="connsiteX1" fmla="*/ 633266 w 1693107"/>
              <a:gd name="connsiteY1" fmla="*/ 5700 h 680273"/>
              <a:gd name="connsiteX2" fmla="*/ 1693107 w 1693107"/>
              <a:gd name="connsiteY2" fmla="*/ 478273 h 680273"/>
              <a:gd name="connsiteX3" fmla="*/ 918407 w 1693107"/>
              <a:gd name="connsiteY3" fmla="*/ 640469 h 680273"/>
              <a:gd name="connsiteX4" fmla="*/ 3913 w 1693107"/>
              <a:gd name="connsiteY4" fmla="*/ 243606 h 680273"/>
              <a:gd name="connsiteX0" fmla="*/ 11852 w 1701046"/>
              <a:gd name="connsiteY0" fmla="*/ 219636 h 656303"/>
              <a:gd name="connsiteX1" fmla="*/ 492188 w 1701046"/>
              <a:gd name="connsiteY1" fmla="*/ 6334 h 656303"/>
              <a:gd name="connsiteX2" fmla="*/ 1701046 w 1701046"/>
              <a:gd name="connsiteY2" fmla="*/ 454303 h 656303"/>
              <a:gd name="connsiteX3" fmla="*/ 926346 w 1701046"/>
              <a:gd name="connsiteY3" fmla="*/ 616499 h 656303"/>
              <a:gd name="connsiteX4" fmla="*/ 11852 w 1701046"/>
              <a:gd name="connsiteY4" fmla="*/ 219636 h 656303"/>
              <a:gd name="connsiteX0" fmla="*/ 9241 w 1813530"/>
              <a:gd name="connsiteY0" fmla="*/ 296768 h 646336"/>
              <a:gd name="connsiteX1" fmla="*/ 604672 w 1813530"/>
              <a:gd name="connsiteY1" fmla="*/ 2060 h 646336"/>
              <a:gd name="connsiteX2" fmla="*/ 1813530 w 1813530"/>
              <a:gd name="connsiteY2" fmla="*/ 450029 h 646336"/>
              <a:gd name="connsiteX3" fmla="*/ 1038830 w 1813530"/>
              <a:gd name="connsiteY3" fmla="*/ 612225 h 646336"/>
              <a:gd name="connsiteX4" fmla="*/ 9241 w 1813530"/>
              <a:gd name="connsiteY4" fmla="*/ 296768 h 646336"/>
              <a:gd name="connsiteX0" fmla="*/ 9212 w 1805235"/>
              <a:gd name="connsiteY0" fmla="*/ 295185 h 616260"/>
              <a:gd name="connsiteX1" fmla="*/ 604643 w 1805235"/>
              <a:gd name="connsiteY1" fmla="*/ 477 h 616260"/>
              <a:gd name="connsiteX2" fmla="*/ 1805236 w 1805235"/>
              <a:gd name="connsiteY2" fmla="*/ 365050 h 616260"/>
              <a:gd name="connsiteX3" fmla="*/ 1038801 w 1805235"/>
              <a:gd name="connsiteY3" fmla="*/ 610642 h 616260"/>
              <a:gd name="connsiteX4" fmla="*/ 9212 w 1805235"/>
              <a:gd name="connsiteY4" fmla="*/ 295185 h 616260"/>
              <a:gd name="connsiteX0" fmla="*/ 13457 w 1809480"/>
              <a:gd name="connsiteY0" fmla="*/ 295205 h 666127"/>
              <a:gd name="connsiteX1" fmla="*/ 608888 w 1809480"/>
              <a:gd name="connsiteY1" fmla="*/ 497 h 666127"/>
              <a:gd name="connsiteX2" fmla="*/ 1809481 w 1809480"/>
              <a:gd name="connsiteY2" fmla="*/ 365070 h 666127"/>
              <a:gd name="connsiteX3" fmla="*/ 1153204 w 1809480"/>
              <a:gd name="connsiteY3" fmla="*/ 664191 h 666127"/>
              <a:gd name="connsiteX4" fmla="*/ 13457 w 1809480"/>
              <a:gd name="connsiteY4" fmla="*/ 295205 h 666127"/>
              <a:gd name="connsiteX0" fmla="*/ 20361 w 1816384"/>
              <a:gd name="connsiteY0" fmla="*/ 327988 h 698910"/>
              <a:gd name="connsiteX1" fmla="*/ 532648 w 1816384"/>
              <a:gd name="connsiteY1" fmla="*/ 438 h 698910"/>
              <a:gd name="connsiteX2" fmla="*/ 1816385 w 1816384"/>
              <a:gd name="connsiteY2" fmla="*/ 397853 h 698910"/>
              <a:gd name="connsiteX3" fmla="*/ 1160108 w 1816384"/>
              <a:gd name="connsiteY3" fmla="*/ 696974 h 698910"/>
              <a:gd name="connsiteX4" fmla="*/ 20361 w 1816384"/>
              <a:gd name="connsiteY4" fmla="*/ 327988 h 69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384" h="698910">
                <a:moveTo>
                  <a:pt x="20361" y="327988"/>
                </a:moveTo>
                <a:cubicBezTo>
                  <a:pt x="-84216" y="211899"/>
                  <a:pt x="233311" y="-11206"/>
                  <a:pt x="532648" y="438"/>
                </a:cubicBezTo>
                <a:cubicBezTo>
                  <a:pt x="831985" y="12082"/>
                  <a:pt x="1816385" y="145348"/>
                  <a:pt x="1816385" y="397853"/>
                </a:cubicBezTo>
                <a:cubicBezTo>
                  <a:pt x="1803402" y="674847"/>
                  <a:pt x="1459445" y="708618"/>
                  <a:pt x="1160108" y="696974"/>
                </a:cubicBezTo>
                <a:cubicBezTo>
                  <a:pt x="860771" y="685330"/>
                  <a:pt x="124938" y="444077"/>
                  <a:pt x="20361" y="327988"/>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29C8843-DD9B-484F-9F54-2143238B5DB3}"/>
              </a:ext>
            </a:extLst>
          </p:cNvPr>
          <p:cNvCxnSpPr>
            <a:cxnSpLocks/>
          </p:cNvCxnSpPr>
          <p:nvPr/>
        </p:nvCxnSpPr>
        <p:spPr>
          <a:xfrm flipH="1" flipV="1">
            <a:off x="10008509" y="3204796"/>
            <a:ext cx="1676893" cy="511523"/>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6615657-F0AE-F842-97BC-54B074914A3B}"/>
              </a:ext>
            </a:extLst>
          </p:cNvPr>
          <p:cNvCxnSpPr>
            <a:cxnSpLocks/>
          </p:cNvCxnSpPr>
          <p:nvPr/>
        </p:nvCxnSpPr>
        <p:spPr>
          <a:xfrm flipH="1" flipV="1">
            <a:off x="10090409" y="2927109"/>
            <a:ext cx="999485" cy="2300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350517-3EC5-D843-BFD4-F31A26C62CEA}"/>
              </a:ext>
            </a:extLst>
          </p:cNvPr>
          <p:cNvSpPr txBox="1"/>
          <p:nvPr/>
        </p:nvSpPr>
        <p:spPr>
          <a:xfrm>
            <a:off x="9278466" y="4068589"/>
            <a:ext cx="2438642" cy="1092607"/>
          </a:xfrm>
          <a:prstGeom prst="rect">
            <a:avLst/>
          </a:prstGeom>
          <a:solidFill>
            <a:schemeClr val="bg1"/>
          </a:solidFill>
          <a:ln w="22225">
            <a:solidFill>
              <a:schemeClr val="tx1"/>
            </a:solidFill>
          </a:ln>
        </p:spPr>
        <p:txBody>
          <a:bodyPr wrap="square" rtlCol="0">
            <a:spAutoFit/>
          </a:bodyPr>
          <a:lstStyle/>
          <a:p>
            <a:pPr algn="ctr"/>
            <a:r>
              <a:rPr lang="en-US" sz="1300" b="1" dirty="0"/>
              <a:t>Confidence is above average that both of these potential systems stay “out to sea” in the Atlantic and are not a threat to the Gulf.</a:t>
            </a:r>
          </a:p>
        </p:txBody>
      </p:sp>
      <p:sp>
        <p:nvSpPr>
          <p:cNvPr id="2" name="Oval 1">
            <a:extLst>
              <a:ext uri="{FF2B5EF4-FFF2-40B4-BE49-F238E27FC236}">
                <a16:creationId xmlns:a16="http://schemas.microsoft.com/office/drawing/2014/main" id="{B03BCD16-87AA-0844-BA1C-C0987581E9B0}"/>
              </a:ext>
            </a:extLst>
          </p:cNvPr>
          <p:cNvSpPr/>
          <p:nvPr/>
        </p:nvSpPr>
        <p:spPr>
          <a:xfrm rot="1134136">
            <a:off x="-1147298" y="2589519"/>
            <a:ext cx="1131419" cy="86598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635760"/>
              <a:gd name="connsiteY0" fmla="*/ 457200 h 914400"/>
              <a:gd name="connsiteX1" fmla="*/ 457200 w 1635760"/>
              <a:gd name="connsiteY1" fmla="*/ 0 h 914400"/>
              <a:gd name="connsiteX2" fmla="*/ 1635760 w 1635760"/>
              <a:gd name="connsiteY2" fmla="*/ 457200 h 914400"/>
              <a:gd name="connsiteX3" fmla="*/ 457200 w 1635760"/>
              <a:gd name="connsiteY3" fmla="*/ 914400 h 914400"/>
              <a:gd name="connsiteX4" fmla="*/ 0 w 1635760"/>
              <a:gd name="connsiteY4" fmla="*/ 457200 h 914400"/>
              <a:gd name="connsiteX0" fmla="*/ 5459 w 1641219"/>
              <a:gd name="connsiteY0" fmla="*/ 314960 h 772160"/>
              <a:gd name="connsiteX1" fmla="*/ 726819 w 1641219"/>
              <a:gd name="connsiteY1" fmla="*/ 0 h 772160"/>
              <a:gd name="connsiteX2" fmla="*/ 1641219 w 1641219"/>
              <a:gd name="connsiteY2" fmla="*/ 314960 h 772160"/>
              <a:gd name="connsiteX3" fmla="*/ 462659 w 1641219"/>
              <a:gd name="connsiteY3" fmla="*/ 772160 h 772160"/>
              <a:gd name="connsiteX4" fmla="*/ 5459 w 1641219"/>
              <a:gd name="connsiteY4" fmla="*/ 314960 h 77216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44 w 1674060"/>
              <a:gd name="connsiteY0" fmla="*/ 132832 h 798331"/>
              <a:gd name="connsiteX1" fmla="*/ 759660 w 1674060"/>
              <a:gd name="connsiteY1" fmla="*/ 85795 h 798331"/>
              <a:gd name="connsiteX2" fmla="*/ 1674060 w 1674060"/>
              <a:gd name="connsiteY2" fmla="*/ 400755 h 798331"/>
              <a:gd name="connsiteX3" fmla="*/ 688540 w 1674060"/>
              <a:gd name="connsiteY3" fmla="*/ 786835 h 798331"/>
              <a:gd name="connsiteX4" fmla="*/ 244 w 1674060"/>
              <a:gd name="connsiteY4" fmla="*/ 132832 h 798331"/>
              <a:gd name="connsiteX0" fmla="*/ 5104 w 1678920"/>
              <a:gd name="connsiteY0" fmla="*/ 196854 h 862355"/>
              <a:gd name="connsiteX1" fmla="*/ 764520 w 1678920"/>
              <a:gd name="connsiteY1" fmla="*/ 149817 h 862355"/>
              <a:gd name="connsiteX2" fmla="*/ 1678920 w 1678920"/>
              <a:gd name="connsiteY2" fmla="*/ 464777 h 862355"/>
              <a:gd name="connsiteX3" fmla="*/ 693400 w 1678920"/>
              <a:gd name="connsiteY3" fmla="*/ 850857 h 862355"/>
              <a:gd name="connsiteX4" fmla="*/ 5104 w 1678920"/>
              <a:gd name="connsiteY4" fmla="*/ 196854 h 862355"/>
              <a:gd name="connsiteX0" fmla="*/ 3741 w 1903316"/>
              <a:gd name="connsiteY0" fmla="*/ 140543 h 1099464"/>
              <a:gd name="connsiteX1" fmla="*/ 988916 w 1903316"/>
              <a:gd name="connsiteY1" fmla="*/ 369686 h 1099464"/>
              <a:gd name="connsiteX2" fmla="*/ 1903316 w 1903316"/>
              <a:gd name="connsiteY2" fmla="*/ 684646 h 1099464"/>
              <a:gd name="connsiteX3" fmla="*/ 917796 w 1903316"/>
              <a:gd name="connsiteY3" fmla="*/ 1070726 h 1099464"/>
              <a:gd name="connsiteX4" fmla="*/ 3741 w 1903316"/>
              <a:gd name="connsiteY4" fmla="*/ 140543 h 1099464"/>
              <a:gd name="connsiteX0" fmla="*/ 21996 w 1921571"/>
              <a:gd name="connsiteY0" fmla="*/ 200981 h 1159902"/>
              <a:gd name="connsiteX1" fmla="*/ 1007171 w 1921571"/>
              <a:gd name="connsiteY1" fmla="*/ 430124 h 1159902"/>
              <a:gd name="connsiteX2" fmla="*/ 1921571 w 1921571"/>
              <a:gd name="connsiteY2" fmla="*/ 745084 h 1159902"/>
              <a:gd name="connsiteX3" fmla="*/ 936051 w 1921571"/>
              <a:gd name="connsiteY3" fmla="*/ 1131164 h 1159902"/>
              <a:gd name="connsiteX4" fmla="*/ 21996 w 1921571"/>
              <a:gd name="connsiteY4" fmla="*/ 200981 h 1159902"/>
              <a:gd name="connsiteX0" fmla="*/ 21979 w 1916878"/>
              <a:gd name="connsiteY0" fmla="*/ 203830 h 1186779"/>
              <a:gd name="connsiteX1" fmla="*/ 1007154 w 1916878"/>
              <a:gd name="connsiteY1" fmla="*/ 432973 h 1186779"/>
              <a:gd name="connsiteX2" fmla="*/ 1916878 w 1916878"/>
              <a:gd name="connsiteY2" fmla="*/ 848670 h 1186779"/>
              <a:gd name="connsiteX3" fmla="*/ 936034 w 1916878"/>
              <a:gd name="connsiteY3" fmla="*/ 1134013 h 1186779"/>
              <a:gd name="connsiteX4" fmla="*/ 21979 w 1916878"/>
              <a:gd name="connsiteY4" fmla="*/ 203830 h 1186779"/>
              <a:gd name="connsiteX0" fmla="*/ 19415 w 2054099"/>
              <a:gd name="connsiteY0" fmla="*/ 208217 h 1163309"/>
              <a:gd name="connsiteX1" fmla="*/ 1144375 w 2054099"/>
              <a:gd name="connsiteY1" fmla="*/ 411419 h 1163309"/>
              <a:gd name="connsiteX2" fmla="*/ 2054099 w 2054099"/>
              <a:gd name="connsiteY2" fmla="*/ 827116 h 1163309"/>
              <a:gd name="connsiteX3" fmla="*/ 1073255 w 2054099"/>
              <a:gd name="connsiteY3" fmla="*/ 1112459 h 1163309"/>
              <a:gd name="connsiteX4" fmla="*/ 19415 w 2054099"/>
              <a:gd name="connsiteY4" fmla="*/ 208217 h 1163309"/>
              <a:gd name="connsiteX0" fmla="*/ 258 w 2034942"/>
              <a:gd name="connsiteY0" fmla="*/ 28997 h 932139"/>
              <a:gd name="connsiteX1" fmla="*/ 1125218 w 2034942"/>
              <a:gd name="connsiteY1" fmla="*/ 232199 h 932139"/>
              <a:gd name="connsiteX2" fmla="*/ 2034942 w 2034942"/>
              <a:gd name="connsiteY2" fmla="*/ 647896 h 932139"/>
              <a:gd name="connsiteX3" fmla="*/ 1030902 w 2034942"/>
              <a:gd name="connsiteY3" fmla="*/ 860390 h 932139"/>
              <a:gd name="connsiteX4" fmla="*/ 258 w 2034942"/>
              <a:gd name="connsiteY4" fmla="*/ 28997 h 932139"/>
              <a:gd name="connsiteX0" fmla="*/ 6456 w 2041140"/>
              <a:gd name="connsiteY0" fmla="*/ 140033 h 1043175"/>
              <a:gd name="connsiteX1" fmla="*/ 1131416 w 2041140"/>
              <a:gd name="connsiteY1" fmla="*/ 343235 h 1043175"/>
              <a:gd name="connsiteX2" fmla="*/ 2041140 w 2041140"/>
              <a:gd name="connsiteY2" fmla="*/ 758932 h 1043175"/>
              <a:gd name="connsiteX3" fmla="*/ 1037100 w 2041140"/>
              <a:gd name="connsiteY3" fmla="*/ 971426 h 1043175"/>
              <a:gd name="connsiteX4" fmla="*/ 6456 w 2041140"/>
              <a:gd name="connsiteY4" fmla="*/ 140033 h 1043175"/>
              <a:gd name="connsiteX0" fmla="*/ 16789 w 1424127"/>
              <a:gd name="connsiteY0" fmla="*/ 93943 h 1464328"/>
              <a:gd name="connsiteX1" fmla="*/ 514403 w 1424127"/>
              <a:gd name="connsiteY1" fmla="*/ 732746 h 1464328"/>
              <a:gd name="connsiteX2" fmla="*/ 1424127 w 1424127"/>
              <a:gd name="connsiteY2" fmla="*/ 1148443 h 1464328"/>
              <a:gd name="connsiteX3" fmla="*/ 420087 w 1424127"/>
              <a:gd name="connsiteY3" fmla="*/ 1360937 h 1464328"/>
              <a:gd name="connsiteX4" fmla="*/ 16789 w 1424127"/>
              <a:gd name="connsiteY4" fmla="*/ 93943 h 1464328"/>
              <a:gd name="connsiteX0" fmla="*/ 3654 w 1410992"/>
              <a:gd name="connsiteY0" fmla="*/ 6740 h 1273444"/>
              <a:gd name="connsiteX1" fmla="*/ 501268 w 1410992"/>
              <a:gd name="connsiteY1" fmla="*/ 645543 h 1273444"/>
              <a:gd name="connsiteX2" fmla="*/ 1410992 w 1410992"/>
              <a:gd name="connsiteY2" fmla="*/ 1061240 h 1273444"/>
              <a:gd name="connsiteX3" fmla="*/ 337671 w 1410992"/>
              <a:gd name="connsiteY3" fmla="*/ 1081845 h 1273444"/>
              <a:gd name="connsiteX4" fmla="*/ 3654 w 1410992"/>
              <a:gd name="connsiteY4" fmla="*/ 6740 h 1273444"/>
              <a:gd name="connsiteX0" fmla="*/ 5719 w 1413057"/>
              <a:gd name="connsiteY0" fmla="*/ 7655 h 1274358"/>
              <a:gd name="connsiteX1" fmla="*/ 554881 w 1413057"/>
              <a:gd name="connsiteY1" fmla="*/ 624044 h 1274358"/>
              <a:gd name="connsiteX2" fmla="*/ 1413057 w 1413057"/>
              <a:gd name="connsiteY2" fmla="*/ 1062155 h 1274358"/>
              <a:gd name="connsiteX3" fmla="*/ 339736 w 1413057"/>
              <a:gd name="connsiteY3" fmla="*/ 1082760 h 1274358"/>
              <a:gd name="connsiteX4" fmla="*/ 5719 w 1413057"/>
              <a:gd name="connsiteY4" fmla="*/ 7655 h 1274358"/>
              <a:gd name="connsiteX0" fmla="*/ 6657 w 1383735"/>
              <a:gd name="connsiteY0" fmla="*/ 10342 h 1088314"/>
              <a:gd name="connsiteX1" fmla="*/ 525559 w 1383735"/>
              <a:gd name="connsiteY1" fmla="*/ 447476 h 1088314"/>
              <a:gd name="connsiteX2" fmla="*/ 1383735 w 1383735"/>
              <a:gd name="connsiteY2" fmla="*/ 885587 h 1088314"/>
              <a:gd name="connsiteX3" fmla="*/ 310414 w 1383735"/>
              <a:gd name="connsiteY3" fmla="*/ 906192 h 1088314"/>
              <a:gd name="connsiteX4" fmla="*/ 6657 w 1383735"/>
              <a:gd name="connsiteY4" fmla="*/ 10342 h 1088314"/>
              <a:gd name="connsiteX0" fmla="*/ 69901 w 1446979"/>
              <a:gd name="connsiteY0" fmla="*/ 82430 h 1160402"/>
              <a:gd name="connsiteX1" fmla="*/ 588803 w 1446979"/>
              <a:gd name="connsiteY1" fmla="*/ 519564 h 1160402"/>
              <a:gd name="connsiteX2" fmla="*/ 1446979 w 1446979"/>
              <a:gd name="connsiteY2" fmla="*/ 957675 h 1160402"/>
              <a:gd name="connsiteX3" fmla="*/ 373658 w 1446979"/>
              <a:gd name="connsiteY3" fmla="*/ 978280 h 1160402"/>
              <a:gd name="connsiteX4" fmla="*/ 69901 w 1446979"/>
              <a:gd name="connsiteY4" fmla="*/ 82430 h 1160402"/>
              <a:gd name="connsiteX0" fmla="*/ 80661 w 1383463"/>
              <a:gd name="connsiteY0" fmla="*/ 74256 h 1264099"/>
              <a:gd name="connsiteX1" fmla="*/ 525287 w 1383463"/>
              <a:gd name="connsiteY1" fmla="*/ 617693 h 1264099"/>
              <a:gd name="connsiteX2" fmla="*/ 1383463 w 1383463"/>
              <a:gd name="connsiteY2" fmla="*/ 1055804 h 1264099"/>
              <a:gd name="connsiteX3" fmla="*/ 310142 w 1383463"/>
              <a:gd name="connsiteY3" fmla="*/ 1076409 h 1264099"/>
              <a:gd name="connsiteX4" fmla="*/ 80661 w 1383463"/>
              <a:gd name="connsiteY4" fmla="*/ 74256 h 1264099"/>
              <a:gd name="connsiteX0" fmla="*/ 112164 w 1414966"/>
              <a:gd name="connsiteY0" fmla="*/ 119194 h 1309037"/>
              <a:gd name="connsiteX1" fmla="*/ 556790 w 1414966"/>
              <a:gd name="connsiteY1" fmla="*/ 662631 h 1309037"/>
              <a:gd name="connsiteX2" fmla="*/ 1414966 w 1414966"/>
              <a:gd name="connsiteY2" fmla="*/ 1100742 h 1309037"/>
              <a:gd name="connsiteX3" fmla="*/ 341645 w 1414966"/>
              <a:gd name="connsiteY3" fmla="*/ 1121347 h 1309037"/>
              <a:gd name="connsiteX4" fmla="*/ 112164 w 1414966"/>
              <a:gd name="connsiteY4" fmla="*/ 119194 h 1309037"/>
              <a:gd name="connsiteX0" fmla="*/ 112164 w 1414966"/>
              <a:gd name="connsiteY0" fmla="*/ 124581 h 1314424"/>
              <a:gd name="connsiteX1" fmla="*/ 556790 w 1414966"/>
              <a:gd name="connsiteY1" fmla="*/ 668018 h 1314424"/>
              <a:gd name="connsiteX2" fmla="*/ 1414966 w 1414966"/>
              <a:gd name="connsiteY2" fmla="*/ 1106129 h 1314424"/>
              <a:gd name="connsiteX3" fmla="*/ 341645 w 1414966"/>
              <a:gd name="connsiteY3" fmla="*/ 1126734 h 1314424"/>
              <a:gd name="connsiteX4" fmla="*/ 112164 w 1414966"/>
              <a:gd name="connsiteY4" fmla="*/ 124581 h 1314424"/>
              <a:gd name="connsiteX0" fmla="*/ 19044 w 1321846"/>
              <a:gd name="connsiteY0" fmla="*/ 527018 h 1716861"/>
              <a:gd name="connsiteX1" fmla="*/ 590478 w 1321846"/>
              <a:gd name="connsiteY1" fmla="*/ 14593 h 1716861"/>
              <a:gd name="connsiteX2" fmla="*/ 463670 w 1321846"/>
              <a:gd name="connsiteY2" fmla="*/ 1070455 h 1716861"/>
              <a:gd name="connsiteX3" fmla="*/ 1321846 w 1321846"/>
              <a:gd name="connsiteY3" fmla="*/ 1508566 h 1716861"/>
              <a:gd name="connsiteX4" fmla="*/ 248525 w 1321846"/>
              <a:gd name="connsiteY4" fmla="*/ 1529171 h 1716861"/>
              <a:gd name="connsiteX5" fmla="*/ 19044 w 1321846"/>
              <a:gd name="connsiteY5" fmla="*/ 527018 h 1716861"/>
              <a:gd name="connsiteX0" fmla="*/ 10442 w 1450683"/>
              <a:gd name="connsiteY0" fmla="*/ 957141 h 1687555"/>
              <a:gd name="connsiteX1" fmla="*/ 719315 w 1450683"/>
              <a:gd name="connsiteY1" fmla="*/ 7210 h 1687555"/>
              <a:gd name="connsiteX2" fmla="*/ 592507 w 1450683"/>
              <a:gd name="connsiteY2" fmla="*/ 1063072 h 1687555"/>
              <a:gd name="connsiteX3" fmla="*/ 1450683 w 1450683"/>
              <a:gd name="connsiteY3" fmla="*/ 1501183 h 1687555"/>
              <a:gd name="connsiteX4" fmla="*/ 377362 w 1450683"/>
              <a:gd name="connsiteY4" fmla="*/ 1521788 h 1687555"/>
              <a:gd name="connsiteX5" fmla="*/ 10442 w 1450683"/>
              <a:gd name="connsiteY5" fmla="*/ 957141 h 1687555"/>
              <a:gd name="connsiteX0" fmla="*/ 10442 w 1450683"/>
              <a:gd name="connsiteY0" fmla="*/ 959435 h 1689849"/>
              <a:gd name="connsiteX1" fmla="*/ 719315 w 1450683"/>
              <a:gd name="connsiteY1" fmla="*/ 9504 h 1689849"/>
              <a:gd name="connsiteX2" fmla="*/ 592507 w 1450683"/>
              <a:gd name="connsiteY2" fmla="*/ 1065366 h 1689849"/>
              <a:gd name="connsiteX3" fmla="*/ 1450683 w 1450683"/>
              <a:gd name="connsiteY3" fmla="*/ 1503477 h 1689849"/>
              <a:gd name="connsiteX4" fmla="*/ 377362 w 1450683"/>
              <a:gd name="connsiteY4" fmla="*/ 1524082 h 1689849"/>
              <a:gd name="connsiteX5" fmla="*/ 10442 w 1450683"/>
              <a:gd name="connsiteY5" fmla="*/ 959435 h 1689849"/>
              <a:gd name="connsiteX0" fmla="*/ 10442 w 1450683"/>
              <a:gd name="connsiteY0" fmla="*/ 959435 h 1689849"/>
              <a:gd name="connsiteX1" fmla="*/ 719315 w 1450683"/>
              <a:gd name="connsiteY1" fmla="*/ 9504 h 1689849"/>
              <a:gd name="connsiteX2" fmla="*/ 592507 w 1450683"/>
              <a:gd name="connsiteY2" fmla="*/ 1065366 h 1689849"/>
              <a:gd name="connsiteX3" fmla="*/ 1450683 w 1450683"/>
              <a:gd name="connsiteY3" fmla="*/ 1503477 h 1689849"/>
              <a:gd name="connsiteX4" fmla="*/ 377362 w 1450683"/>
              <a:gd name="connsiteY4" fmla="*/ 1524082 h 1689849"/>
              <a:gd name="connsiteX5" fmla="*/ 10442 w 1450683"/>
              <a:gd name="connsiteY5" fmla="*/ 959435 h 1689849"/>
              <a:gd name="connsiteX0" fmla="*/ 10442 w 1450683"/>
              <a:gd name="connsiteY0" fmla="*/ 960420 h 1690834"/>
              <a:gd name="connsiteX1" fmla="*/ 719315 w 1450683"/>
              <a:gd name="connsiteY1" fmla="*/ 10489 h 1690834"/>
              <a:gd name="connsiteX2" fmla="*/ 592507 w 1450683"/>
              <a:gd name="connsiteY2" fmla="*/ 1066351 h 1690834"/>
              <a:gd name="connsiteX3" fmla="*/ 1450683 w 1450683"/>
              <a:gd name="connsiteY3" fmla="*/ 1504462 h 1690834"/>
              <a:gd name="connsiteX4" fmla="*/ 377362 w 1450683"/>
              <a:gd name="connsiteY4" fmla="*/ 1525067 h 1690834"/>
              <a:gd name="connsiteX5" fmla="*/ 10442 w 1450683"/>
              <a:gd name="connsiteY5" fmla="*/ 960420 h 1690834"/>
              <a:gd name="connsiteX0" fmla="*/ 10324 w 1432686"/>
              <a:gd name="connsiteY0" fmla="*/ 960420 h 1592640"/>
              <a:gd name="connsiteX1" fmla="*/ 719197 w 1432686"/>
              <a:gd name="connsiteY1" fmla="*/ 10489 h 1592640"/>
              <a:gd name="connsiteX2" fmla="*/ 592389 w 1432686"/>
              <a:gd name="connsiteY2" fmla="*/ 1066351 h 1592640"/>
              <a:gd name="connsiteX3" fmla="*/ 1432686 w 1432686"/>
              <a:gd name="connsiteY3" fmla="*/ 1344275 h 1592640"/>
              <a:gd name="connsiteX4" fmla="*/ 377244 w 1432686"/>
              <a:gd name="connsiteY4" fmla="*/ 1525067 h 1592640"/>
              <a:gd name="connsiteX5" fmla="*/ 10324 w 1432686"/>
              <a:gd name="connsiteY5" fmla="*/ 960420 h 1592640"/>
              <a:gd name="connsiteX0" fmla="*/ 6045 w 1428407"/>
              <a:gd name="connsiteY0" fmla="*/ 960741 h 1712119"/>
              <a:gd name="connsiteX1" fmla="*/ 714918 w 1428407"/>
              <a:gd name="connsiteY1" fmla="*/ 10810 h 1712119"/>
              <a:gd name="connsiteX2" fmla="*/ 588110 w 1428407"/>
              <a:gd name="connsiteY2" fmla="*/ 1066672 h 1712119"/>
              <a:gd name="connsiteX3" fmla="*/ 1428407 w 1428407"/>
              <a:gd name="connsiteY3" fmla="*/ 1344596 h 1712119"/>
              <a:gd name="connsiteX4" fmla="*/ 432306 w 1428407"/>
              <a:gd name="connsiteY4" fmla="*/ 1688944 h 1712119"/>
              <a:gd name="connsiteX5" fmla="*/ 6045 w 1428407"/>
              <a:gd name="connsiteY5" fmla="*/ 960741 h 1712119"/>
              <a:gd name="connsiteX0" fmla="*/ 6045 w 1428407"/>
              <a:gd name="connsiteY0" fmla="*/ 960743 h 1712121"/>
              <a:gd name="connsiteX1" fmla="*/ 714918 w 1428407"/>
              <a:gd name="connsiteY1" fmla="*/ 10812 h 1712121"/>
              <a:gd name="connsiteX2" fmla="*/ 664138 w 1428407"/>
              <a:gd name="connsiteY2" fmla="*/ 1155671 h 1712121"/>
              <a:gd name="connsiteX3" fmla="*/ 1428407 w 1428407"/>
              <a:gd name="connsiteY3" fmla="*/ 1344598 h 1712121"/>
              <a:gd name="connsiteX4" fmla="*/ 432306 w 1428407"/>
              <a:gd name="connsiteY4" fmla="*/ 1688946 h 1712121"/>
              <a:gd name="connsiteX5" fmla="*/ 6045 w 1428407"/>
              <a:gd name="connsiteY5" fmla="*/ 960743 h 1712121"/>
              <a:gd name="connsiteX0" fmla="*/ 17745 w 1205725"/>
              <a:gd name="connsiteY0" fmla="*/ 1027328 h 1706788"/>
              <a:gd name="connsiteX1" fmla="*/ 492236 w 1205725"/>
              <a:gd name="connsiteY1" fmla="*/ 10035 h 1706788"/>
              <a:gd name="connsiteX2" fmla="*/ 441456 w 1205725"/>
              <a:gd name="connsiteY2" fmla="*/ 1154894 h 1706788"/>
              <a:gd name="connsiteX3" fmla="*/ 1205725 w 1205725"/>
              <a:gd name="connsiteY3" fmla="*/ 1343821 h 1706788"/>
              <a:gd name="connsiteX4" fmla="*/ 209624 w 1205725"/>
              <a:gd name="connsiteY4" fmla="*/ 1688169 h 1706788"/>
              <a:gd name="connsiteX5" fmla="*/ 17745 w 1205725"/>
              <a:gd name="connsiteY5" fmla="*/ 1027328 h 1706788"/>
              <a:gd name="connsiteX0" fmla="*/ 6583 w 1194563"/>
              <a:gd name="connsiteY0" fmla="*/ 400660 h 1080120"/>
              <a:gd name="connsiteX1" fmla="*/ 316111 w 1194563"/>
              <a:gd name="connsiteY1" fmla="*/ 23299 h 1080120"/>
              <a:gd name="connsiteX2" fmla="*/ 430294 w 1194563"/>
              <a:gd name="connsiteY2" fmla="*/ 528226 h 1080120"/>
              <a:gd name="connsiteX3" fmla="*/ 1194563 w 1194563"/>
              <a:gd name="connsiteY3" fmla="*/ 717153 h 1080120"/>
              <a:gd name="connsiteX4" fmla="*/ 198462 w 1194563"/>
              <a:gd name="connsiteY4" fmla="*/ 1061501 h 1080120"/>
              <a:gd name="connsiteX5" fmla="*/ 6583 w 1194563"/>
              <a:gd name="connsiteY5" fmla="*/ 400660 h 1080120"/>
              <a:gd name="connsiteX0" fmla="*/ 6583 w 1194563"/>
              <a:gd name="connsiteY0" fmla="*/ 400660 h 1080120"/>
              <a:gd name="connsiteX1" fmla="*/ 316111 w 1194563"/>
              <a:gd name="connsiteY1" fmla="*/ 23299 h 1080120"/>
              <a:gd name="connsiteX2" fmla="*/ 516112 w 1194563"/>
              <a:gd name="connsiteY2" fmla="*/ 624922 h 1080120"/>
              <a:gd name="connsiteX3" fmla="*/ 1194563 w 1194563"/>
              <a:gd name="connsiteY3" fmla="*/ 717153 h 1080120"/>
              <a:gd name="connsiteX4" fmla="*/ 198462 w 1194563"/>
              <a:gd name="connsiteY4" fmla="*/ 1061501 h 1080120"/>
              <a:gd name="connsiteX5" fmla="*/ 6583 w 1194563"/>
              <a:gd name="connsiteY5" fmla="*/ 400660 h 1080120"/>
              <a:gd name="connsiteX0" fmla="*/ 5856 w 1202634"/>
              <a:gd name="connsiteY0" fmla="*/ 581239 h 1060707"/>
              <a:gd name="connsiteX1" fmla="*/ 324182 w 1202634"/>
              <a:gd name="connsiteY1" fmla="*/ 15954 h 1060707"/>
              <a:gd name="connsiteX2" fmla="*/ 524183 w 1202634"/>
              <a:gd name="connsiteY2" fmla="*/ 617577 h 1060707"/>
              <a:gd name="connsiteX3" fmla="*/ 1202634 w 1202634"/>
              <a:gd name="connsiteY3" fmla="*/ 709808 h 1060707"/>
              <a:gd name="connsiteX4" fmla="*/ 206533 w 1202634"/>
              <a:gd name="connsiteY4" fmla="*/ 1054156 h 1060707"/>
              <a:gd name="connsiteX5" fmla="*/ 5856 w 1202634"/>
              <a:gd name="connsiteY5" fmla="*/ 581239 h 1060707"/>
              <a:gd name="connsiteX0" fmla="*/ 532 w 1197310"/>
              <a:gd name="connsiteY0" fmla="*/ 581503 h 1118161"/>
              <a:gd name="connsiteX1" fmla="*/ 318858 w 1197310"/>
              <a:gd name="connsiteY1" fmla="*/ 16218 h 1118161"/>
              <a:gd name="connsiteX2" fmla="*/ 518859 w 1197310"/>
              <a:gd name="connsiteY2" fmla="*/ 617841 h 1118161"/>
              <a:gd name="connsiteX3" fmla="*/ 1197310 w 1197310"/>
              <a:gd name="connsiteY3" fmla="*/ 710072 h 1118161"/>
              <a:gd name="connsiteX4" fmla="*/ 377044 w 1197310"/>
              <a:gd name="connsiteY4" fmla="*/ 1114720 h 1118161"/>
              <a:gd name="connsiteX5" fmla="*/ 532 w 1197310"/>
              <a:gd name="connsiteY5" fmla="*/ 581503 h 1118161"/>
              <a:gd name="connsiteX0" fmla="*/ 601 w 1181798"/>
              <a:gd name="connsiteY0" fmla="*/ 765153 h 1111164"/>
              <a:gd name="connsiteX1" fmla="*/ 303346 w 1181798"/>
              <a:gd name="connsiteY1" fmla="*/ 12261 h 1111164"/>
              <a:gd name="connsiteX2" fmla="*/ 503347 w 1181798"/>
              <a:gd name="connsiteY2" fmla="*/ 613884 h 1111164"/>
              <a:gd name="connsiteX3" fmla="*/ 1181798 w 1181798"/>
              <a:gd name="connsiteY3" fmla="*/ 706115 h 1111164"/>
              <a:gd name="connsiteX4" fmla="*/ 361532 w 1181798"/>
              <a:gd name="connsiteY4" fmla="*/ 1110763 h 1111164"/>
              <a:gd name="connsiteX5" fmla="*/ 601 w 1181798"/>
              <a:gd name="connsiteY5" fmla="*/ 765153 h 1111164"/>
              <a:gd name="connsiteX0" fmla="*/ 23888 w 1205085"/>
              <a:gd name="connsiteY0" fmla="*/ 589979 h 935936"/>
              <a:gd name="connsiteX1" fmla="*/ 169076 w 1205085"/>
              <a:gd name="connsiteY1" fmla="*/ 15221 h 935936"/>
              <a:gd name="connsiteX2" fmla="*/ 526634 w 1205085"/>
              <a:gd name="connsiteY2" fmla="*/ 438710 h 935936"/>
              <a:gd name="connsiteX3" fmla="*/ 1205085 w 1205085"/>
              <a:gd name="connsiteY3" fmla="*/ 530941 h 935936"/>
              <a:gd name="connsiteX4" fmla="*/ 384819 w 1205085"/>
              <a:gd name="connsiteY4" fmla="*/ 935589 h 935936"/>
              <a:gd name="connsiteX5" fmla="*/ 23888 w 1205085"/>
              <a:gd name="connsiteY5" fmla="*/ 589979 h 935936"/>
              <a:gd name="connsiteX0" fmla="*/ 21442 w 1211636"/>
              <a:gd name="connsiteY0" fmla="*/ 735825 h 940761"/>
              <a:gd name="connsiteX1" fmla="*/ 175627 w 1211636"/>
              <a:gd name="connsiteY1" fmla="*/ 12267 h 940761"/>
              <a:gd name="connsiteX2" fmla="*/ 533185 w 1211636"/>
              <a:gd name="connsiteY2" fmla="*/ 435756 h 940761"/>
              <a:gd name="connsiteX3" fmla="*/ 1211636 w 1211636"/>
              <a:gd name="connsiteY3" fmla="*/ 527987 h 940761"/>
              <a:gd name="connsiteX4" fmla="*/ 391370 w 1211636"/>
              <a:gd name="connsiteY4" fmla="*/ 932635 h 940761"/>
              <a:gd name="connsiteX5" fmla="*/ 21442 w 1211636"/>
              <a:gd name="connsiteY5" fmla="*/ 735825 h 940761"/>
              <a:gd name="connsiteX0" fmla="*/ 21442 w 1211636"/>
              <a:gd name="connsiteY0" fmla="*/ 735825 h 940761"/>
              <a:gd name="connsiteX1" fmla="*/ 175627 w 1211636"/>
              <a:gd name="connsiteY1" fmla="*/ 12267 h 940761"/>
              <a:gd name="connsiteX2" fmla="*/ 533185 w 1211636"/>
              <a:gd name="connsiteY2" fmla="*/ 435756 h 940761"/>
              <a:gd name="connsiteX3" fmla="*/ 1211636 w 1211636"/>
              <a:gd name="connsiteY3" fmla="*/ 527987 h 940761"/>
              <a:gd name="connsiteX4" fmla="*/ 391370 w 1211636"/>
              <a:gd name="connsiteY4" fmla="*/ 932635 h 940761"/>
              <a:gd name="connsiteX5" fmla="*/ 21442 w 1211636"/>
              <a:gd name="connsiteY5" fmla="*/ 735825 h 940761"/>
              <a:gd name="connsiteX0" fmla="*/ 15332 w 1205526"/>
              <a:gd name="connsiteY0" fmla="*/ 723557 h 928493"/>
              <a:gd name="connsiteX1" fmla="*/ 169517 w 1205526"/>
              <a:gd name="connsiteY1" fmla="*/ -1 h 928493"/>
              <a:gd name="connsiteX2" fmla="*/ 527075 w 1205526"/>
              <a:gd name="connsiteY2" fmla="*/ 423488 h 928493"/>
              <a:gd name="connsiteX3" fmla="*/ 1205526 w 1205526"/>
              <a:gd name="connsiteY3" fmla="*/ 515719 h 928493"/>
              <a:gd name="connsiteX4" fmla="*/ 385260 w 1205526"/>
              <a:gd name="connsiteY4" fmla="*/ 920367 h 928493"/>
              <a:gd name="connsiteX5" fmla="*/ 15332 w 1205526"/>
              <a:gd name="connsiteY5" fmla="*/ 723557 h 928493"/>
              <a:gd name="connsiteX0" fmla="*/ 15332 w 1205526"/>
              <a:gd name="connsiteY0" fmla="*/ 723559 h 928495"/>
              <a:gd name="connsiteX1" fmla="*/ 169517 w 1205526"/>
              <a:gd name="connsiteY1" fmla="*/ 1 h 928495"/>
              <a:gd name="connsiteX2" fmla="*/ 483913 w 1205526"/>
              <a:gd name="connsiteY2" fmla="*/ 564913 h 928495"/>
              <a:gd name="connsiteX3" fmla="*/ 1205526 w 1205526"/>
              <a:gd name="connsiteY3" fmla="*/ 515721 h 928495"/>
              <a:gd name="connsiteX4" fmla="*/ 385260 w 1205526"/>
              <a:gd name="connsiteY4" fmla="*/ 920369 h 928495"/>
              <a:gd name="connsiteX5" fmla="*/ 15332 w 1205526"/>
              <a:gd name="connsiteY5" fmla="*/ 723559 h 928495"/>
              <a:gd name="connsiteX0" fmla="*/ 39091 w 1153257"/>
              <a:gd name="connsiteY0" fmla="*/ 812556 h 948581"/>
              <a:gd name="connsiteX1" fmla="*/ 117248 w 1153257"/>
              <a:gd name="connsiteY1" fmla="*/ -1 h 948581"/>
              <a:gd name="connsiteX2" fmla="*/ 431644 w 1153257"/>
              <a:gd name="connsiteY2" fmla="*/ 564911 h 948581"/>
              <a:gd name="connsiteX3" fmla="*/ 1153257 w 1153257"/>
              <a:gd name="connsiteY3" fmla="*/ 515719 h 948581"/>
              <a:gd name="connsiteX4" fmla="*/ 332991 w 1153257"/>
              <a:gd name="connsiteY4" fmla="*/ 920367 h 948581"/>
              <a:gd name="connsiteX5" fmla="*/ 39091 w 1153257"/>
              <a:gd name="connsiteY5" fmla="*/ 812556 h 948581"/>
              <a:gd name="connsiteX0" fmla="*/ 52375 w 1166541"/>
              <a:gd name="connsiteY0" fmla="*/ 812558 h 955613"/>
              <a:gd name="connsiteX1" fmla="*/ 130532 w 1166541"/>
              <a:gd name="connsiteY1" fmla="*/ 1 h 955613"/>
              <a:gd name="connsiteX2" fmla="*/ 444928 w 1166541"/>
              <a:gd name="connsiteY2" fmla="*/ 564913 h 955613"/>
              <a:gd name="connsiteX3" fmla="*/ 1166541 w 1166541"/>
              <a:gd name="connsiteY3" fmla="*/ 515721 h 955613"/>
              <a:gd name="connsiteX4" fmla="*/ 543792 w 1166541"/>
              <a:gd name="connsiteY4" fmla="*/ 929522 h 955613"/>
              <a:gd name="connsiteX5" fmla="*/ 52375 w 1166541"/>
              <a:gd name="connsiteY5" fmla="*/ 812558 h 955613"/>
              <a:gd name="connsiteX0" fmla="*/ 52375 w 1166541"/>
              <a:gd name="connsiteY0" fmla="*/ 812556 h 955611"/>
              <a:gd name="connsiteX1" fmla="*/ 130532 w 1166541"/>
              <a:gd name="connsiteY1" fmla="*/ -1 h 955611"/>
              <a:gd name="connsiteX2" fmla="*/ 444928 w 1166541"/>
              <a:gd name="connsiteY2" fmla="*/ 564911 h 955611"/>
              <a:gd name="connsiteX3" fmla="*/ 1166541 w 1166541"/>
              <a:gd name="connsiteY3" fmla="*/ 515719 h 955611"/>
              <a:gd name="connsiteX4" fmla="*/ 543792 w 1166541"/>
              <a:gd name="connsiteY4" fmla="*/ 929520 h 955611"/>
              <a:gd name="connsiteX5" fmla="*/ 52375 w 1166541"/>
              <a:gd name="connsiteY5" fmla="*/ 812556 h 955611"/>
              <a:gd name="connsiteX0" fmla="*/ 52375 w 1166541"/>
              <a:gd name="connsiteY0" fmla="*/ 812558 h 955613"/>
              <a:gd name="connsiteX1" fmla="*/ 130532 w 1166541"/>
              <a:gd name="connsiteY1" fmla="*/ 1 h 955613"/>
              <a:gd name="connsiteX2" fmla="*/ 444928 w 1166541"/>
              <a:gd name="connsiteY2" fmla="*/ 564913 h 955613"/>
              <a:gd name="connsiteX3" fmla="*/ 1166541 w 1166541"/>
              <a:gd name="connsiteY3" fmla="*/ 515721 h 955613"/>
              <a:gd name="connsiteX4" fmla="*/ 543792 w 1166541"/>
              <a:gd name="connsiteY4" fmla="*/ 929522 h 955613"/>
              <a:gd name="connsiteX5" fmla="*/ 52375 w 1166541"/>
              <a:gd name="connsiteY5" fmla="*/ 812558 h 955613"/>
              <a:gd name="connsiteX0" fmla="*/ 52375 w 1166541"/>
              <a:gd name="connsiteY0" fmla="*/ 812556 h 955611"/>
              <a:gd name="connsiteX1" fmla="*/ 130532 w 1166541"/>
              <a:gd name="connsiteY1" fmla="*/ -1 h 955611"/>
              <a:gd name="connsiteX2" fmla="*/ 444928 w 1166541"/>
              <a:gd name="connsiteY2" fmla="*/ 564911 h 955611"/>
              <a:gd name="connsiteX3" fmla="*/ 1166541 w 1166541"/>
              <a:gd name="connsiteY3" fmla="*/ 515719 h 955611"/>
              <a:gd name="connsiteX4" fmla="*/ 543792 w 1166541"/>
              <a:gd name="connsiteY4" fmla="*/ 929520 h 955611"/>
              <a:gd name="connsiteX5" fmla="*/ 52375 w 1166541"/>
              <a:gd name="connsiteY5" fmla="*/ 812556 h 955611"/>
              <a:gd name="connsiteX0" fmla="*/ 52375 w 1166541"/>
              <a:gd name="connsiteY0" fmla="*/ 812558 h 955613"/>
              <a:gd name="connsiteX1" fmla="*/ 130532 w 1166541"/>
              <a:gd name="connsiteY1" fmla="*/ 1 h 955613"/>
              <a:gd name="connsiteX2" fmla="*/ 444928 w 1166541"/>
              <a:gd name="connsiteY2" fmla="*/ 564913 h 955613"/>
              <a:gd name="connsiteX3" fmla="*/ 1166541 w 1166541"/>
              <a:gd name="connsiteY3" fmla="*/ 515721 h 955613"/>
              <a:gd name="connsiteX4" fmla="*/ 543792 w 1166541"/>
              <a:gd name="connsiteY4" fmla="*/ 929522 h 955613"/>
              <a:gd name="connsiteX5" fmla="*/ 52375 w 1166541"/>
              <a:gd name="connsiteY5" fmla="*/ 812558 h 955613"/>
              <a:gd name="connsiteX0" fmla="*/ 52375 w 1166541"/>
              <a:gd name="connsiteY0" fmla="*/ 812556 h 955611"/>
              <a:gd name="connsiteX1" fmla="*/ 130532 w 1166541"/>
              <a:gd name="connsiteY1" fmla="*/ -1 h 955611"/>
              <a:gd name="connsiteX2" fmla="*/ 495583 w 1166541"/>
              <a:gd name="connsiteY2" fmla="*/ 458604 h 955611"/>
              <a:gd name="connsiteX3" fmla="*/ 1166541 w 1166541"/>
              <a:gd name="connsiteY3" fmla="*/ 515719 h 955611"/>
              <a:gd name="connsiteX4" fmla="*/ 543792 w 1166541"/>
              <a:gd name="connsiteY4" fmla="*/ 929520 h 955611"/>
              <a:gd name="connsiteX5" fmla="*/ 52375 w 1166541"/>
              <a:gd name="connsiteY5" fmla="*/ 812556 h 955611"/>
              <a:gd name="connsiteX0" fmla="*/ 52375 w 1166541"/>
              <a:gd name="connsiteY0" fmla="*/ 812558 h 955613"/>
              <a:gd name="connsiteX1" fmla="*/ 130532 w 1166541"/>
              <a:gd name="connsiteY1" fmla="*/ 1 h 955613"/>
              <a:gd name="connsiteX2" fmla="*/ 495583 w 1166541"/>
              <a:gd name="connsiteY2" fmla="*/ 458606 h 955613"/>
              <a:gd name="connsiteX3" fmla="*/ 1166541 w 1166541"/>
              <a:gd name="connsiteY3" fmla="*/ 515721 h 955613"/>
              <a:gd name="connsiteX4" fmla="*/ 543792 w 1166541"/>
              <a:gd name="connsiteY4" fmla="*/ 929522 h 955613"/>
              <a:gd name="connsiteX5" fmla="*/ 52375 w 1166541"/>
              <a:gd name="connsiteY5" fmla="*/ 812558 h 955613"/>
              <a:gd name="connsiteX0" fmla="*/ 47566 w 1161732"/>
              <a:gd name="connsiteY0" fmla="*/ 812556 h 998872"/>
              <a:gd name="connsiteX1" fmla="*/ 125723 w 1161732"/>
              <a:gd name="connsiteY1" fmla="*/ -1 h 998872"/>
              <a:gd name="connsiteX2" fmla="*/ 490774 w 1161732"/>
              <a:gd name="connsiteY2" fmla="*/ 458604 h 998872"/>
              <a:gd name="connsiteX3" fmla="*/ 1161732 w 1161732"/>
              <a:gd name="connsiteY3" fmla="*/ 515719 h 998872"/>
              <a:gd name="connsiteX4" fmla="*/ 468547 w 1161732"/>
              <a:gd name="connsiteY4" fmla="*/ 981309 h 998872"/>
              <a:gd name="connsiteX5" fmla="*/ 47566 w 1161732"/>
              <a:gd name="connsiteY5" fmla="*/ 812556 h 998872"/>
              <a:gd name="connsiteX0" fmla="*/ 47566 w 1161732"/>
              <a:gd name="connsiteY0" fmla="*/ 812558 h 998874"/>
              <a:gd name="connsiteX1" fmla="*/ 125723 w 1161732"/>
              <a:gd name="connsiteY1" fmla="*/ 1 h 998874"/>
              <a:gd name="connsiteX2" fmla="*/ 413043 w 1161732"/>
              <a:gd name="connsiteY2" fmla="*/ 514400 h 998874"/>
              <a:gd name="connsiteX3" fmla="*/ 1161732 w 1161732"/>
              <a:gd name="connsiteY3" fmla="*/ 515721 h 998874"/>
              <a:gd name="connsiteX4" fmla="*/ 468547 w 1161732"/>
              <a:gd name="connsiteY4" fmla="*/ 981311 h 998874"/>
              <a:gd name="connsiteX5" fmla="*/ 47566 w 1161732"/>
              <a:gd name="connsiteY5" fmla="*/ 812558 h 998874"/>
              <a:gd name="connsiteX0" fmla="*/ 111217 w 1225383"/>
              <a:gd name="connsiteY0" fmla="*/ 678194 h 861956"/>
              <a:gd name="connsiteX1" fmla="*/ 87664 w 1225383"/>
              <a:gd name="connsiteY1" fmla="*/ 0 h 861956"/>
              <a:gd name="connsiteX2" fmla="*/ 476694 w 1225383"/>
              <a:gd name="connsiteY2" fmla="*/ 380036 h 861956"/>
              <a:gd name="connsiteX3" fmla="*/ 1225383 w 1225383"/>
              <a:gd name="connsiteY3" fmla="*/ 381357 h 861956"/>
              <a:gd name="connsiteX4" fmla="*/ 532198 w 1225383"/>
              <a:gd name="connsiteY4" fmla="*/ 846947 h 861956"/>
              <a:gd name="connsiteX5" fmla="*/ 111217 w 1225383"/>
              <a:gd name="connsiteY5" fmla="*/ 678194 h 861956"/>
              <a:gd name="connsiteX0" fmla="*/ 111217 w 1169533"/>
              <a:gd name="connsiteY0" fmla="*/ 678194 h 859151"/>
              <a:gd name="connsiteX1" fmla="*/ 87664 w 1169533"/>
              <a:gd name="connsiteY1" fmla="*/ 0 h 859151"/>
              <a:gd name="connsiteX2" fmla="*/ 476694 w 1169533"/>
              <a:gd name="connsiteY2" fmla="*/ 380036 h 859151"/>
              <a:gd name="connsiteX3" fmla="*/ 1169533 w 1169533"/>
              <a:gd name="connsiteY3" fmla="*/ 425128 h 859151"/>
              <a:gd name="connsiteX4" fmla="*/ 532198 w 1169533"/>
              <a:gd name="connsiteY4" fmla="*/ 846947 h 859151"/>
              <a:gd name="connsiteX5" fmla="*/ 111217 w 1169533"/>
              <a:gd name="connsiteY5" fmla="*/ 678194 h 859151"/>
              <a:gd name="connsiteX0" fmla="*/ 111217 w 1169533"/>
              <a:gd name="connsiteY0" fmla="*/ 678194 h 859151"/>
              <a:gd name="connsiteX1" fmla="*/ 87664 w 1169533"/>
              <a:gd name="connsiteY1" fmla="*/ 0 h 859151"/>
              <a:gd name="connsiteX2" fmla="*/ 476694 w 1169533"/>
              <a:gd name="connsiteY2" fmla="*/ 380036 h 859151"/>
              <a:gd name="connsiteX3" fmla="*/ 1169533 w 1169533"/>
              <a:gd name="connsiteY3" fmla="*/ 425128 h 859151"/>
              <a:gd name="connsiteX4" fmla="*/ 532198 w 1169533"/>
              <a:gd name="connsiteY4" fmla="*/ 846947 h 859151"/>
              <a:gd name="connsiteX5" fmla="*/ 111217 w 1169533"/>
              <a:gd name="connsiteY5" fmla="*/ 678194 h 859151"/>
              <a:gd name="connsiteX0" fmla="*/ 38824 w 1097140"/>
              <a:gd name="connsiteY0" fmla="*/ 1193006 h 1387191"/>
              <a:gd name="connsiteX1" fmla="*/ 135649 w 1097140"/>
              <a:gd name="connsiteY1" fmla="*/ 0 h 1387191"/>
              <a:gd name="connsiteX2" fmla="*/ 404301 w 1097140"/>
              <a:gd name="connsiteY2" fmla="*/ 894848 h 1387191"/>
              <a:gd name="connsiteX3" fmla="*/ 1097140 w 1097140"/>
              <a:gd name="connsiteY3" fmla="*/ 939940 h 1387191"/>
              <a:gd name="connsiteX4" fmla="*/ 459805 w 1097140"/>
              <a:gd name="connsiteY4" fmla="*/ 1361759 h 1387191"/>
              <a:gd name="connsiteX5" fmla="*/ 38824 w 1097140"/>
              <a:gd name="connsiteY5" fmla="*/ 1193006 h 1387191"/>
              <a:gd name="connsiteX0" fmla="*/ 38824 w 1097140"/>
              <a:gd name="connsiteY0" fmla="*/ 1193006 h 1387193"/>
              <a:gd name="connsiteX1" fmla="*/ 135649 w 1097140"/>
              <a:gd name="connsiteY1" fmla="*/ 0 h 1387193"/>
              <a:gd name="connsiteX2" fmla="*/ 541202 w 1097140"/>
              <a:gd name="connsiteY2" fmla="*/ 727242 h 1387193"/>
              <a:gd name="connsiteX3" fmla="*/ 1097140 w 1097140"/>
              <a:gd name="connsiteY3" fmla="*/ 939940 h 1387193"/>
              <a:gd name="connsiteX4" fmla="*/ 459805 w 1097140"/>
              <a:gd name="connsiteY4" fmla="*/ 1361759 h 1387193"/>
              <a:gd name="connsiteX5" fmla="*/ 38824 w 1097140"/>
              <a:gd name="connsiteY5" fmla="*/ 1193006 h 1387193"/>
              <a:gd name="connsiteX0" fmla="*/ 38824 w 1097140"/>
              <a:gd name="connsiteY0" fmla="*/ 1193006 h 1387191"/>
              <a:gd name="connsiteX1" fmla="*/ 135649 w 1097140"/>
              <a:gd name="connsiteY1" fmla="*/ 0 h 1387191"/>
              <a:gd name="connsiteX2" fmla="*/ 484849 w 1097140"/>
              <a:gd name="connsiteY2" fmla="*/ 771408 h 1387191"/>
              <a:gd name="connsiteX3" fmla="*/ 1097140 w 1097140"/>
              <a:gd name="connsiteY3" fmla="*/ 939940 h 1387191"/>
              <a:gd name="connsiteX4" fmla="*/ 459805 w 1097140"/>
              <a:gd name="connsiteY4" fmla="*/ 1361759 h 1387191"/>
              <a:gd name="connsiteX5" fmla="*/ 38824 w 1097140"/>
              <a:gd name="connsiteY5" fmla="*/ 1193006 h 1387191"/>
              <a:gd name="connsiteX0" fmla="*/ 70027 w 1063316"/>
              <a:gd name="connsiteY0" fmla="*/ 919745 h 1361883"/>
              <a:gd name="connsiteX1" fmla="*/ 101825 w 1063316"/>
              <a:gd name="connsiteY1" fmla="*/ 0 h 1361883"/>
              <a:gd name="connsiteX2" fmla="*/ 451025 w 1063316"/>
              <a:gd name="connsiteY2" fmla="*/ 771408 h 1361883"/>
              <a:gd name="connsiteX3" fmla="*/ 1063316 w 1063316"/>
              <a:gd name="connsiteY3" fmla="*/ 939940 h 1361883"/>
              <a:gd name="connsiteX4" fmla="*/ 425981 w 1063316"/>
              <a:gd name="connsiteY4" fmla="*/ 1361759 h 1361883"/>
              <a:gd name="connsiteX5" fmla="*/ 70027 w 1063316"/>
              <a:gd name="connsiteY5" fmla="*/ 919745 h 1361883"/>
              <a:gd name="connsiteX0" fmla="*/ 56569 w 1074456"/>
              <a:gd name="connsiteY0" fmla="*/ 920066 h 1361878"/>
              <a:gd name="connsiteX1" fmla="*/ 112965 w 1074456"/>
              <a:gd name="connsiteY1" fmla="*/ 0 h 1361878"/>
              <a:gd name="connsiteX2" fmla="*/ 462165 w 1074456"/>
              <a:gd name="connsiteY2" fmla="*/ 771408 h 1361878"/>
              <a:gd name="connsiteX3" fmla="*/ 1074456 w 1074456"/>
              <a:gd name="connsiteY3" fmla="*/ 939940 h 1361878"/>
              <a:gd name="connsiteX4" fmla="*/ 437121 w 1074456"/>
              <a:gd name="connsiteY4" fmla="*/ 1361759 h 1361878"/>
              <a:gd name="connsiteX5" fmla="*/ 56569 w 1074456"/>
              <a:gd name="connsiteY5" fmla="*/ 920066 h 1361878"/>
              <a:gd name="connsiteX0" fmla="*/ 56569 w 1074456"/>
              <a:gd name="connsiteY0" fmla="*/ 920066 h 1361880"/>
              <a:gd name="connsiteX1" fmla="*/ 112965 w 1074456"/>
              <a:gd name="connsiteY1" fmla="*/ 0 h 1361880"/>
              <a:gd name="connsiteX2" fmla="*/ 363577 w 1074456"/>
              <a:gd name="connsiteY2" fmla="*/ 733219 h 1361880"/>
              <a:gd name="connsiteX3" fmla="*/ 1074456 w 1074456"/>
              <a:gd name="connsiteY3" fmla="*/ 939940 h 1361880"/>
              <a:gd name="connsiteX4" fmla="*/ 437121 w 1074456"/>
              <a:gd name="connsiteY4" fmla="*/ 1361759 h 1361880"/>
              <a:gd name="connsiteX5" fmla="*/ 56569 w 1074456"/>
              <a:gd name="connsiteY5" fmla="*/ 920066 h 1361880"/>
              <a:gd name="connsiteX0" fmla="*/ 56569 w 1074456"/>
              <a:gd name="connsiteY0" fmla="*/ 920066 h 1361878"/>
              <a:gd name="connsiteX1" fmla="*/ 112965 w 1074456"/>
              <a:gd name="connsiteY1" fmla="*/ 0 h 1361878"/>
              <a:gd name="connsiteX2" fmla="*/ 469726 w 1074456"/>
              <a:gd name="connsiteY2" fmla="*/ 806840 h 1361878"/>
              <a:gd name="connsiteX3" fmla="*/ 1074456 w 1074456"/>
              <a:gd name="connsiteY3" fmla="*/ 939940 h 1361878"/>
              <a:gd name="connsiteX4" fmla="*/ 437121 w 1074456"/>
              <a:gd name="connsiteY4" fmla="*/ 1361759 h 1361878"/>
              <a:gd name="connsiteX5" fmla="*/ 56569 w 1074456"/>
              <a:gd name="connsiteY5" fmla="*/ 920066 h 1361878"/>
              <a:gd name="connsiteX0" fmla="*/ 50451 w 1068338"/>
              <a:gd name="connsiteY0" fmla="*/ 920066 h 1312109"/>
              <a:gd name="connsiteX1" fmla="*/ 106847 w 1068338"/>
              <a:gd name="connsiteY1" fmla="*/ 0 h 1312109"/>
              <a:gd name="connsiteX2" fmla="*/ 463608 w 1068338"/>
              <a:gd name="connsiteY2" fmla="*/ 806840 h 1312109"/>
              <a:gd name="connsiteX3" fmla="*/ 1068338 w 1068338"/>
              <a:gd name="connsiteY3" fmla="*/ 939940 h 1312109"/>
              <a:gd name="connsiteX4" fmla="*/ 329894 w 1068338"/>
              <a:gd name="connsiteY4" fmla="*/ 1311761 h 1312109"/>
              <a:gd name="connsiteX5" fmla="*/ 50451 w 1068338"/>
              <a:gd name="connsiteY5" fmla="*/ 920066 h 1312109"/>
              <a:gd name="connsiteX0" fmla="*/ 50451 w 1068338"/>
              <a:gd name="connsiteY0" fmla="*/ 920066 h 1327402"/>
              <a:gd name="connsiteX1" fmla="*/ 106847 w 1068338"/>
              <a:gd name="connsiteY1" fmla="*/ 0 h 1327402"/>
              <a:gd name="connsiteX2" fmla="*/ 463608 w 1068338"/>
              <a:gd name="connsiteY2" fmla="*/ 806840 h 1327402"/>
              <a:gd name="connsiteX3" fmla="*/ 1068338 w 1068338"/>
              <a:gd name="connsiteY3" fmla="*/ 939940 h 1327402"/>
              <a:gd name="connsiteX4" fmla="*/ 329894 w 1068338"/>
              <a:gd name="connsiteY4" fmla="*/ 1311761 h 1327402"/>
              <a:gd name="connsiteX5" fmla="*/ 50451 w 1068338"/>
              <a:gd name="connsiteY5" fmla="*/ 920066 h 1327402"/>
              <a:gd name="connsiteX0" fmla="*/ 50451 w 1068338"/>
              <a:gd name="connsiteY0" fmla="*/ 920066 h 1312361"/>
              <a:gd name="connsiteX1" fmla="*/ 106847 w 1068338"/>
              <a:gd name="connsiteY1" fmla="*/ 0 h 1312361"/>
              <a:gd name="connsiteX2" fmla="*/ 463608 w 1068338"/>
              <a:gd name="connsiteY2" fmla="*/ 806840 h 1312361"/>
              <a:gd name="connsiteX3" fmla="*/ 1068338 w 1068338"/>
              <a:gd name="connsiteY3" fmla="*/ 939940 h 1312361"/>
              <a:gd name="connsiteX4" fmla="*/ 329894 w 1068338"/>
              <a:gd name="connsiteY4" fmla="*/ 1311761 h 1312361"/>
              <a:gd name="connsiteX5" fmla="*/ 50451 w 1068338"/>
              <a:gd name="connsiteY5" fmla="*/ 920066 h 131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338" h="1312361">
                <a:moveTo>
                  <a:pt x="50451" y="920066"/>
                </a:moveTo>
                <a:cubicBezTo>
                  <a:pt x="13277" y="701439"/>
                  <a:pt x="-65143" y="40638"/>
                  <a:pt x="106847" y="0"/>
                </a:cubicBezTo>
                <a:cubicBezTo>
                  <a:pt x="309053" y="32500"/>
                  <a:pt x="303360" y="650183"/>
                  <a:pt x="463608" y="806840"/>
                </a:cubicBezTo>
                <a:cubicBezTo>
                  <a:pt x="623856" y="963497"/>
                  <a:pt x="1053155" y="578080"/>
                  <a:pt x="1068338" y="939940"/>
                </a:cubicBezTo>
                <a:cubicBezTo>
                  <a:pt x="1053751" y="1302062"/>
                  <a:pt x="504380" y="1299219"/>
                  <a:pt x="329894" y="1311761"/>
                </a:cubicBezTo>
                <a:cubicBezTo>
                  <a:pt x="155408" y="1324303"/>
                  <a:pt x="87625" y="1138693"/>
                  <a:pt x="50451" y="920066"/>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1">
            <a:extLst>
              <a:ext uri="{FF2B5EF4-FFF2-40B4-BE49-F238E27FC236}">
                <a16:creationId xmlns:a16="http://schemas.microsoft.com/office/drawing/2014/main" id="{3B0BE373-4B55-7A8A-3168-3CF7EAE0E0D5}"/>
              </a:ext>
            </a:extLst>
          </p:cNvPr>
          <p:cNvSpPr/>
          <p:nvPr/>
        </p:nvSpPr>
        <p:spPr>
          <a:xfrm rot="1134136">
            <a:off x="-3027627" y="5753027"/>
            <a:ext cx="1594081" cy="44053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635760"/>
              <a:gd name="connsiteY0" fmla="*/ 457200 h 914400"/>
              <a:gd name="connsiteX1" fmla="*/ 457200 w 1635760"/>
              <a:gd name="connsiteY1" fmla="*/ 0 h 914400"/>
              <a:gd name="connsiteX2" fmla="*/ 1635760 w 1635760"/>
              <a:gd name="connsiteY2" fmla="*/ 457200 h 914400"/>
              <a:gd name="connsiteX3" fmla="*/ 457200 w 1635760"/>
              <a:gd name="connsiteY3" fmla="*/ 914400 h 914400"/>
              <a:gd name="connsiteX4" fmla="*/ 0 w 1635760"/>
              <a:gd name="connsiteY4" fmla="*/ 457200 h 914400"/>
              <a:gd name="connsiteX0" fmla="*/ 5459 w 1641219"/>
              <a:gd name="connsiteY0" fmla="*/ 314960 h 772160"/>
              <a:gd name="connsiteX1" fmla="*/ 726819 w 1641219"/>
              <a:gd name="connsiteY1" fmla="*/ 0 h 772160"/>
              <a:gd name="connsiteX2" fmla="*/ 1641219 w 1641219"/>
              <a:gd name="connsiteY2" fmla="*/ 314960 h 772160"/>
              <a:gd name="connsiteX3" fmla="*/ 462659 w 1641219"/>
              <a:gd name="connsiteY3" fmla="*/ 772160 h 772160"/>
              <a:gd name="connsiteX4" fmla="*/ 5459 w 1641219"/>
              <a:gd name="connsiteY4" fmla="*/ 314960 h 77216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65 w 1636025"/>
              <a:gd name="connsiteY0" fmla="*/ 314960 h 701040"/>
              <a:gd name="connsiteX1" fmla="*/ 721625 w 1636025"/>
              <a:gd name="connsiteY1" fmla="*/ 0 h 701040"/>
              <a:gd name="connsiteX2" fmla="*/ 1636025 w 1636025"/>
              <a:gd name="connsiteY2" fmla="*/ 314960 h 701040"/>
              <a:gd name="connsiteX3" fmla="*/ 650505 w 1636025"/>
              <a:gd name="connsiteY3" fmla="*/ 701040 h 701040"/>
              <a:gd name="connsiteX4" fmla="*/ 265 w 1636025"/>
              <a:gd name="connsiteY4" fmla="*/ 314960 h 701040"/>
              <a:gd name="connsiteX0" fmla="*/ 244 w 1674060"/>
              <a:gd name="connsiteY0" fmla="*/ 132832 h 798331"/>
              <a:gd name="connsiteX1" fmla="*/ 759660 w 1674060"/>
              <a:gd name="connsiteY1" fmla="*/ 85795 h 798331"/>
              <a:gd name="connsiteX2" fmla="*/ 1674060 w 1674060"/>
              <a:gd name="connsiteY2" fmla="*/ 400755 h 798331"/>
              <a:gd name="connsiteX3" fmla="*/ 688540 w 1674060"/>
              <a:gd name="connsiteY3" fmla="*/ 786835 h 798331"/>
              <a:gd name="connsiteX4" fmla="*/ 244 w 1674060"/>
              <a:gd name="connsiteY4" fmla="*/ 132832 h 798331"/>
              <a:gd name="connsiteX0" fmla="*/ 5104 w 1678920"/>
              <a:gd name="connsiteY0" fmla="*/ 196854 h 862355"/>
              <a:gd name="connsiteX1" fmla="*/ 764520 w 1678920"/>
              <a:gd name="connsiteY1" fmla="*/ 149817 h 862355"/>
              <a:gd name="connsiteX2" fmla="*/ 1678920 w 1678920"/>
              <a:gd name="connsiteY2" fmla="*/ 464777 h 862355"/>
              <a:gd name="connsiteX3" fmla="*/ 693400 w 1678920"/>
              <a:gd name="connsiteY3" fmla="*/ 850857 h 862355"/>
              <a:gd name="connsiteX4" fmla="*/ 5104 w 1678920"/>
              <a:gd name="connsiteY4" fmla="*/ 196854 h 862355"/>
              <a:gd name="connsiteX0" fmla="*/ 3741 w 1903316"/>
              <a:gd name="connsiteY0" fmla="*/ 140543 h 1099464"/>
              <a:gd name="connsiteX1" fmla="*/ 988916 w 1903316"/>
              <a:gd name="connsiteY1" fmla="*/ 369686 h 1099464"/>
              <a:gd name="connsiteX2" fmla="*/ 1903316 w 1903316"/>
              <a:gd name="connsiteY2" fmla="*/ 684646 h 1099464"/>
              <a:gd name="connsiteX3" fmla="*/ 917796 w 1903316"/>
              <a:gd name="connsiteY3" fmla="*/ 1070726 h 1099464"/>
              <a:gd name="connsiteX4" fmla="*/ 3741 w 1903316"/>
              <a:gd name="connsiteY4" fmla="*/ 140543 h 1099464"/>
              <a:gd name="connsiteX0" fmla="*/ 21996 w 1921571"/>
              <a:gd name="connsiteY0" fmla="*/ 200981 h 1159902"/>
              <a:gd name="connsiteX1" fmla="*/ 1007171 w 1921571"/>
              <a:gd name="connsiteY1" fmla="*/ 430124 h 1159902"/>
              <a:gd name="connsiteX2" fmla="*/ 1921571 w 1921571"/>
              <a:gd name="connsiteY2" fmla="*/ 745084 h 1159902"/>
              <a:gd name="connsiteX3" fmla="*/ 936051 w 1921571"/>
              <a:gd name="connsiteY3" fmla="*/ 1131164 h 1159902"/>
              <a:gd name="connsiteX4" fmla="*/ 21996 w 1921571"/>
              <a:gd name="connsiteY4" fmla="*/ 200981 h 1159902"/>
              <a:gd name="connsiteX0" fmla="*/ 21979 w 1916878"/>
              <a:gd name="connsiteY0" fmla="*/ 203830 h 1186779"/>
              <a:gd name="connsiteX1" fmla="*/ 1007154 w 1916878"/>
              <a:gd name="connsiteY1" fmla="*/ 432973 h 1186779"/>
              <a:gd name="connsiteX2" fmla="*/ 1916878 w 1916878"/>
              <a:gd name="connsiteY2" fmla="*/ 848670 h 1186779"/>
              <a:gd name="connsiteX3" fmla="*/ 936034 w 1916878"/>
              <a:gd name="connsiteY3" fmla="*/ 1134013 h 1186779"/>
              <a:gd name="connsiteX4" fmla="*/ 21979 w 1916878"/>
              <a:gd name="connsiteY4" fmla="*/ 203830 h 1186779"/>
              <a:gd name="connsiteX0" fmla="*/ 19415 w 2054099"/>
              <a:gd name="connsiteY0" fmla="*/ 208217 h 1163309"/>
              <a:gd name="connsiteX1" fmla="*/ 1144375 w 2054099"/>
              <a:gd name="connsiteY1" fmla="*/ 411419 h 1163309"/>
              <a:gd name="connsiteX2" fmla="*/ 2054099 w 2054099"/>
              <a:gd name="connsiteY2" fmla="*/ 827116 h 1163309"/>
              <a:gd name="connsiteX3" fmla="*/ 1073255 w 2054099"/>
              <a:gd name="connsiteY3" fmla="*/ 1112459 h 1163309"/>
              <a:gd name="connsiteX4" fmla="*/ 19415 w 2054099"/>
              <a:gd name="connsiteY4" fmla="*/ 208217 h 1163309"/>
              <a:gd name="connsiteX0" fmla="*/ 258 w 2034942"/>
              <a:gd name="connsiteY0" fmla="*/ 28997 h 932139"/>
              <a:gd name="connsiteX1" fmla="*/ 1125218 w 2034942"/>
              <a:gd name="connsiteY1" fmla="*/ 232199 h 932139"/>
              <a:gd name="connsiteX2" fmla="*/ 2034942 w 2034942"/>
              <a:gd name="connsiteY2" fmla="*/ 647896 h 932139"/>
              <a:gd name="connsiteX3" fmla="*/ 1030902 w 2034942"/>
              <a:gd name="connsiteY3" fmla="*/ 860390 h 932139"/>
              <a:gd name="connsiteX4" fmla="*/ 258 w 2034942"/>
              <a:gd name="connsiteY4" fmla="*/ 28997 h 932139"/>
              <a:gd name="connsiteX0" fmla="*/ 6456 w 2041140"/>
              <a:gd name="connsiteY0" fmla="*/ 140033 h 1043175"/>
              <a:gd name="connsiteX1" fmla="*/ 1131416 w 2041140"/>
              <a:gd name="connsiteY1" fmla="*/ 343235 h 1043175"/>
              <a:gd name="connsiteX2" fmla="*/ 2041140 w 2041140"/>
              <a:gd name="connsiteY2" fmla="*/ 758932 h 1043175"/>
              <a:gd name="connsiteX3" fmla="*/ 1037100 w 2041140"/>
              <a:gd name="connsiteY3" fmla="*/ 971426 h 1043175"/>
              <a:gd name="connsiteX4" fmla="*/ 6456 w 2041140"/>
              <a:gd name="connsiteY4" fmla="*/ 140033 h 1043175"/>
              <a:gd name="connsiteX0" fmla="*/ 16789 w 1424127"/>
              <a:gd name="connsiteY0" fmla="*/ 93943 h 1464328"/>
              <a:gd name="connsiteX1" fmla="*/ 514403 w 1424127"/>
              <a:gd name="connsiteY1" fmla="*/ 732746 h 1464328"/>
              <a:gd name="connsiteX2" fmla="*/ 1424127 w 1424127"/>
              <a:gd name="connsiteY2" fmla="*/ 1148443 h 1464328"/>
              <a:gd name="connsiteX3" fmla="*/ 420087 w 1424127"/>
              <a:gd name="connsiteY3" fmla="*/ 1360937 h 1464328"/>
              <a:gd name="connsiteX4" fmla="*/ 16789 w 1424127"/>
              <a:gd name="connsiteY4" fmla="*/ 93943 h 1464328"/>
              <a:gd name="connsiteX0" fmla="*/ 3654 w 1410992"/>
              <a:gd name="connsiteY0" fmla="*/ 6740 h 1273444"/>
              <a:gd name="connsiteX1" fmla="*/ 501268 w 1410992"/>
              <a:gd name="connsiteY1" fmla="*/ 645543 h 1273444"/>
              <a:gd name="connsiteX2" fmla="*/ 1410992 w 1410992"/>
              <a:gd name="connsiteY2" fmla="*/ 1061240 h 1273444"/>
              <a:gd name="connsiteX3" fmla="*/ 337671 w 1410992"/>
              <a:gd name="connsiteY3" fmla="*/ 1081845 h 1273444"/>
              <a:gd name="connsiteX4" fmla="*/ 3654 w 1410992"/>
              <a:gd name="connsiteY4" fmla="*/ 6740 h 1273444"/>
              <a:gd name="connsiteX0" fmla="*/ 5719 w 1413057"/>
              <a:gd name="connsiteY0" fmla="*/ 7655 h 1274358"/>
              <a:gd name="connsiteX1" fmla="*/ 554881 w 1413057"/>
              <a:gd name="connsiteY1" fmla="*/ 624044 h 1274358"/>
              <a:gd name="connsiteX2" fmla="*/ 1413057 w 1413057"/>
              <a:gd name="connsiteY2" fmla="*/ 1062155 h 1274358"/>
              <a:gd name="connsiteX3" fmla="*/ 339736 w 1413057"/>
              <a:gd name="connsiteY3" fmla="*/ 1082760 h 1274358"/>
              <a:gd name="connsiteX4" fmla="*/ 5719 w 1413057"/>
              <a:gd name="connsiteY4" fmla="*/ 7655 h 1274358"/>
              <a:gd name="connsiteX0" fmla="*/ 6657 w 1383735"/>
              <a:gd name="connsiteY0" fmla="*/ 10342 h 1088314"/>
              <a:gd name="connsiteX1" fmla="*/ 525559 w 1383735"/>
              <a:gd name="connsiteY1" fmla="*/ 447476 h 1088314"/>
              <a:gd name="connsiteX2" fmla="*/ 1383735 w 1383735"/>
              <a:gd name="connsiteY2" fmla="*/ 885587 h 1088314"/>
              <a:gd name="connsiteX3" fmla="*/ 310414 w 1383735"/>
              <a:gd name="connsiteY3" fmla="*/ 906192 h 1088314"/>
              <a:gd name="connsiteX4" fmla="*/ 6657 w 1383735"/>
              <a:gd name="connsiteY4" fmla="*/ 10342 h 1088314"/>
              <a:gd name="connsiteX0" fmla="*/ 69901 w 1446979"/>
              <a:gd name="connsiteY0" fmla="*/ 82430 h 1160402"/>
              <a:gd name="connsiteX1" fmla="*/ 588803 w 1446979"/>
              <a:gd name="connsiteY1" fmla="*/ 519564 h 1160402"/>
              <a:gd name="connsiteX2" fmla="*/ 1446979 w 1446979"/>
              <a:gd name="connsiteY2" fmla="*/ 957675 h 1160402"/>
              <a:gd name="connsiteX3" fmla="*/ 373658 w 1446979"/>
              <a:gd name="connsiteY3" fmla="*/ 978280 h 1160402"/>
              <a:gd name="connsiteX4" fmla="*/ 69901 w 1446979"/>
              <a:gd name="connsiteY4" fmla="*/ 82430 h 1160402"/>
              <a:gd name="connsiteX0" fmla="*/ 80661 w 1383463"/>
              <a:gd name="connsiteY0" fmla="*/ 74256 h 1264099"/>
              <a:gd name="connsiteX1" fmla="*/ 525287 w 1383463"/>
              <a:gd name="connsiteY1" fmla="*/ 617693 h 1264099"/>
              <a:gd name="connsiteX2" fmla="*/ 1383463 w 1383463"/>
              <a:gd name="connsiteY2" fmla="*/ 1055804 h 1264099"/>
              <a:gd name="connsiteX3" fmla="*/ 310142 w 1383463"/>
              <a:gd name="connsiteY3" fmla="*/ 1076409 h 1264099"/>
              <a:gd name="connsiteX4" fmla="*/ 80661 w 1383463"/>
              <a:gd name="connsiteY4" fmla="*/ 74256 h 1264099"/>
              <a:gd name="connsiteX0" fmla="*/ 112164 w 1414966"/>
              <a:gd name="connsiteY0" fmla="*/ 119194 h 1309037"/>
              <a:gd name="connsiteX1" fmla="*/ 556790 w 1414966"/>
              <a:gd name="connsiteY1" fmla="*/ 662631 h 1309037"/>
              <a:gd name="connsiteX2" fmla="*/ 1414966 w 1414966"/>
              <a:gd name="connsiteY2" fmla="*/ 1100742 h 1309037"/>
              <a:gd name="connsiteX3" fmla="*/ 341645 w 1414966"/>
              <a:gd name="connsiteY3" fmla="*/ 1121347 h 1309037"/>
              <a:gd name="connsiteX4" fmla="*/ 112164 w 1414966"/>
              <a:gd name="connsiteY4" fmla="*/ 119194 h 1309037"/>
              <a:gd name="connsiteX0" fmla="*/ 112164 w 1414966"/>
              <a:gd name="connsiteY0" fmla="*/ 124581 h 1314424"/>
              <a:gd name="connsiteX1" fmla="*/ 556790 w 1414966"/>
              <a:gd name="connsiteY1" fmla="*/ 668018 h 1314424"/>
              <a:gd name="connsiteX2" fmla="*/ 1414966 w 1414966"/>
              <a:gd name="connsiteY2" fmla="*/ 1106129 h 1314424"/>
              <a:gd name="connsiteX3" fmla="*/ 341645 w 1414966"/>
              <a:gd name="connsiteY3" fmla="*/ 1126734 h 1314424"/>
              <a:gd name="connsiteX4" fmla="*/ 112164 w 1414966"/>
              <a:gd name="connsiteY4" fmla="*/ 124581 h 1314424"/>
              <a:gd name="connsiteX0" fmla="*/ 19044 w 1321846"/>
              <a:gd name="connsiteY0" fmla="*/ 527018 h 1716861"/>
              <a:gd name="connsiteX1" fmla="*/ 590478 w 1321846"/>
              <a:gd name="connsiteY1" fmla="*/ 14593 h 1716861"/>
              <a:gd name="connsiteX2" fmla="*/ 463670 w 1321846"/>
              <a:gd name="connsiteY2" fmla="*/ 1070455 h 1716861"/>
              <a:gd name="connsiteX3" fmla="*/ 1321846 w 1321846"/>
              <a:gd name="connsiteY3" fmla="*/ 1508566 h 1716861"/>
              <a:gd name="connsiteX4" fmla="*/ 248525 w 1321846"/>
              <a:gd name="connsiteY4" fmla="*/ 1529171 h 1716861"/>
              <a:gd name="connsiteX5" fmla="*/ 19044 w 1321846"/>
              <a:gd name="connsiteY5" fmla="*/ 527018 h 1716861"/>
              <a:gd name="connsiteX0" fmla="*/ 10442 w 1450683"/>
              <a:gd name="connsiteY0" fmla="*/ 957141 h 1687555"/>
              <a:gd name="connsiteX1" fmla="*/ 719315 w 1450683"/>
              <a:gd name="connsiteY1" fmla="*/ 7210 h 1687555"/>
              <a:gd name="connsiteX2" fmla="*/ 592507 w 1450683"/>
              <a:gd name="connsiteY2" fmla="*/ 1063072 h 1687555"/>
              <a:gd name="connsiteX3" fmla="*/ 1450683 w 1450683"/>
              <a:gd name="connsiteY3" fmla="*/ 1501183 h 1687555"/>
              <a:gd name="connsiteX4" fmla="*/ 377362 w 1450683"/>
              <a:gd name="connsiteY4" fmla="*/ 1521788 h 1687555"/>
              <a:gd name="connsiteX5" fmla="*/ 10442 w 1450683"/>
              <a:gd name="connsiteY5" fmla="*/ 957141 h 1687555"/>
              <a:gd name="connsiteX0" fmla="*/ 10442 w 1450683"/>
              <a:gd name="connsiteY0" fmla="*/ 959435 h 1689849"/>
              <a:gd name="connsiteX1" fmla="*/ 719315 w 1450683"/>
              <a:gd name="connsiteY1" fmla="*/ 9504 h 1689849"/>
              <a:gd name="connsiteX2" fmla="*/ 592507 w 1450683"/>
              <a:gd name="connsiteY2" fmla="*/ 1065366 h 1689849"/>
              <a:gd name="connsiteX3" fmla="*/ 1450683 w 1450683"/>
              <a:gd name="connsiteY3" fmla="*/ 1503477 h 1689849"/>
              <a:gd name="connsiteX4" fmla="*/ 377362 w 1450683"/>
              <a:gd name="connsiteY4" fmla="*/ 1524082 h 1689849"/>
              <a:gd name="connsiteX5" fmla="*/ 10442 w 1450683"/>
              <a:gd name="connsiteY5" fmla="*/ 959435 h 1689849"/>
              <a:gd name="connsiteX0" fmla="*/ 10442 w 1450683"/>
              <a:gd name="connsiteY0" fmla="*/ 959435 h 1689849"/>
              <a:gd name="connsiteX1" fmla="*/ 719315 w 1450683"/>
              <a:gd name="connsiteY1" fmla="*/ 9504 h 1689849"/>
              <a:gd name="connsiteX2" fmla="*/ 592507 w 1450683"/>
              <a:gd name="connsiteY2" fmla="*/ 1065366 h 1689849"/>
              <a:gd name="connsiteX3" fmla="*/ 1450683 w 1450683"/>
              <a:gd name="connsiteY3" fmla="*/ 1503477 h 1689849"/>
              <a:gd name="connsiteX4" fmla="*/ 377362 w 1450683"/>
              <a:gd name="connsiteY4" fmla="*/ 1524082 h 1689849"/>
              <a:gd name="connsiteX5" fmla="*/ 10442 w 1450683"/>
              <a:gd name="connsiteY5" fmla="*/ 959435 h 1689849"/>
              <a:gd name="connsiteX0" fmla="*/ 10442 w 1450683"/>
              <a:gd name="connsiteY0" fmla="*/ 960420 h 1690834"/>
              <a:gd name="connsiteX1" fmla="*/ 719315 w 1450683"/>
              <a:gd name="connsiteY1" fmla="*/ 10489 h 1690834"/>
              <a:gd name="connsiteX2" fmla="*/ 592507 w 1450683"/>
              <a:gd name="connsiteY2" fmla="*/ 1066351 h 1690834"/>
              <a:gd name="connsiteX3" fmla="*/ 1450683 w 1450683"/>
              <a:gd name="connsiteY3" fmla="*/ 1504462 h 1690834"/>
              <a:gd name="connsiteX4" fmla="*/ 377362 w 1450683"/>
              <a:gd name="connsiteY4" fmla="*/ 1525067 h 1690834"/>
              <a:gd name="connsiteX5" fmla="*/ 10442 w 1450683"/>
              <a:gd name="connsiteY5" fmla="*/ 960420 h 1690834"/>
              <a:gd name="connsiteX0" fmla="*/ 10324 w 1432686"/>
              <a:gd name="connsiteY0" fmla="*/ 960420 h 1592640"/>
              <a:gd name="connsiteX1" fmla="*/ 719197 w 1432686"/>
              <a:gd name="connsiteY1" fmla="*/ 10489 h 1592640"/>
              <a:gd name="connsiteX2" fmla="*/ 592389 w 1432686"/>
              <a:gd name="connsiteY2" fmla="*/ 1066351 h 1592640"/>
              <a:gd name="connsiteX3" fmla="*/ 1432686 w 1432686"/>
              <a:gd name="connsiteY3" fmla="*/ 1344275 h 1592640"/>
              <a:gd name="connsiteX4" fmla="*/ 377244 w 1432686"/>
              <a:gd name="connsiteY4" fmla="*/ 1525067 h 1592640"/>
              <a:gd name="connsiteX5" fmla="*/ 10324 w 1432686"/>
              <a:gd name="connsiteY5" fmla="*/ 960420 h 1592640"/>
              <a:gd name="connsiteX0" fmla="*/ 6045 w 1428407"/>
              <a:gd name="connsiteY0" fmla="*/ 960741 h 1712119"/>
              <a:gd name="connsiteX1" fmla="*/ 714918 w 1428407"/>
              <a:gd name="connsiteY1" fmla="*/ 10810 h 1712119"/>
              <a:gd name="connsiteX2" fmla="*/ 588110 w 1428407"/>
              <a:gd name="connsiteY2" fmla="*/ 1066672 h 1712119"/>
              <a:gd name="connsiteX3" fmla="*/ 1428407 w 1428407"/>
              <a:gd name="connsiteY3" fmla="*/ 1344596 h 1712119"/>
              <a:gd name="connsiteX4" fmla="*/ 432306 w 1428407"/>
              <a:gd name="connsiteY4" fmla="*/ 1688944 h 1712119"/>
              <a:gd name="connsiteX5" fmla="*/ 6045 w 1428407"/>
              <a:gd name="connsiteY5" fmla="*/ 960741 h 1712119"/>
              <a:gd name="connsiteX0" fmla="*/ 6045 w 1428407"/>
              <a:gd name="connsiteY0" fmla="*/ 960743 h 1712121"/>
              <a:gd name="connsiteX1" fmla="*/ 714918 w 1428407"/>
              <a:gd name="connsiteY1" fmla="*/ 10812 h 1712121"/>
              <a:gd name="connsiteX2" fmla="*/ 664138 w 1428407"/>
              <a:gd name="connsiteY2" fmla="*/ 1155671 h 1712121"/>
              <a:gd name="connsiteX3" fmla="*/ 1428407 w 1428407"/>
              <a:gd name="connsiteY3" fmla="*/ 1344598 h 1712121"/>
              <a:gd name="connsiteX4" fmla="*/ 432306 w 1428407"/>
              <a:gd name="connsiteY4" fmla="*/ 1688946 h 1712121"/>
              <a:gd name="connsiteX5" fmla="*/ 6045 w 1428407"/>
              <a:gd name="connsiteY5" fmla="*/ 960743 h 1712121"/>
              <a:gd name="connsiteX0" fmla="*/ 17745 w 1205725"/>
              <a:gd name="connsiteY0" fmla="*/ 1027328 h 1706788"/>
              <a:gd name="connsiteX1" fmla="*/ 492236 w 1205725"/>
              <a:gd name="connsiteY1" fmla="*/ 10035 h 1706788"/>
              <a:gd name="connsiteX2" fmla="*/ 441456 w 1205725"/>
              <a:gd name="connsiteY2" fmla="*/ 1154894 h 1706788"/>
              <a:gd name="connsiteX3" fmla="*/ 1205725 w 1205725"/>
              <a:gd name="connsiteY3" fmla="*/ 1343821 h 1706788"/>
              <a:gd name="connsiteX4" fmla="*/ 209624 w 1205725"/>
              <a:gd name="connsiteY4" fmla="*/ 1688169 h 1706788"/>
              <a:gd name="connsiteX5" fmla="*/ 17745 w 1205725"/>
              <a:gd name="connsiteY5" fmla="*/ 1027328 h 1706788"/>
              <a:gd name="connsiteX0" fmla="*/ 6583 w 1194563"/>
              <a:gd name="connsiteY0" fmla="*/ 400660 h 1080120"/>
              <a:gd name="connsiteX1" fmla="*/ 316111 w 1194563"/>
              <a:gd name="connsiteY1" fmla="*/ 23299 h 1080120"/>
              <a:gd name="connsiteX2" fmla="*/ 430294 w 1194563"/>
              <a:gd name="connsiteY2" fmla="*/ 528226 h 1080120"/>
              <a:gd name="connsiteX3" fmla="*/ 1194563 w 1194563"/>
              <a:gd name="connsiteY3" fmla="*/ 717153 h 1080120"/>
              <a:gd name="connsiteX4" fmla="*/ 198462 w 1194563"/>
              <a:gd name="connsiteY4" fmla="*/ 1061501 h 1080120"/>
              <a:gd name="connsiteX5" fmla="*/ 6583 w 1194563"/>
              <a:gd name="connsiteY5" fmla="*/ 400660 h 1080120"/>
              <a:gd name="connsiteX0" fmla="*/ 6583 w 1194563"/>
              <a:gd name="connsiteY0" fmla="*/ 400660 h 1080120"/>
              <a:gd name="connsiteX1" fmla="*/ 316111 w 1194563"/>
              <a:gd name="connsiteY1" fmla="*/ 23299 h 1080120"/>
              <a:gd name="connsiteX2" fmla="*/ 516112 w 1194563"/>
              <a:gd name="connsiteY2" fmla="*/ 624922 h 1080120"/>
              <a:gd name="connsiteX3" fmla="*/ 1194563 w 1194563"/>
              <a:gd name="connsiteY3" fmla="*/ 717153 h 1080120"/>
              <a:gd name="connsiteX4" fmla="*/ 198462 w 1194563"/>
              <a:gd name="connsiteY4" fmla="*/ 1061501 h 1080120"/>
              <a:gd name="connsiteX5" fmla="*/ 6583 w 1194563"/>
              <a:gd name="connsiteY5" fmla="*/ 400660 h 1080120"/>
              <a:gd name="connsiteX0" fmla="*/ 5856 w 1202634"/>
              <a:gd name="connsiteY0" fmla="*/ 581239 h 1060707"/>
              <a:gd name="connsiteX1" fmla="*/ 324182 w 1202634"/>
              <a:gd name="connsiteY1" fmla="*/ 15954 h 1060707"/>
              <a:gd name="connsiteX2" fmla="*/ 524183 w 1202634"/>
              <a:gd name="connsiteY2" fmla="*/ 617577 h 1060707"/>
              <a:gd name="connsiteX3" fmla="*/ 1202634 w 1202634"/>
              <a:gd name="connsiteY3" fmla="*/ 709808 h 1060707"/>
              <a:gd name="connsiteX4" fmla="*/ 206533 w 1202634"/>
              <a:gd name="connsiteY4" fmla="*/ 1054156 h 1060707"/>
              <a:gd name="connsiteX5" fmla="*/ 5856 w 1202634"/>
              <a:gd name="connsiteY5" fmla="*/ 581239 h 1060707"/>
              <a:gd name="connsiteX0" fmla="*/ 532 w 1197310"/>
              <a:gd name="connsiteY0" fmla="*/ 581503 h 1118161"/>
              <a:gd name="connsiteX1" fmla="*/ 318858 w 1197310"/>
              <a:gd name="connsiteY1" fmla="*/ 16218 h 1118161"/>
              <a:gd name="connsiteX2" fmla="*/ 518859 w 1197310"/>
              <a:gd name="connsiteY2" fmla="*/ 617841 h 1118161"/>
              <a:gd name="connsiteX3" fmla="*/ 1197310 w 1197310"/>
              <a:gd name="connsiteY3" fmla="*/ 710072 h 1118161"/>
              <a:gd name="connsiteX4" fmla="*/ 377044 w 1197310"/>
              <a:gd name="connsiteY4" fmla="*/ 1114720 h 1118161"/>
              <a:gd name="connsiteX5" fmla="*/ 532 w 1197310"/>
              <a:gd name="connsiteY5" fmla="*/ 581503 h 1118161"/>
              <a:gd name="connsiteX0" fmla="*/ 601 w 1181798"/>
              <a:gd name="connsiteY0" fmla="*/ 765153 h 1111164"/>
              <a:gd name="connsiteX1" fmla="*/ 303346 w 1181798"/>
              <a:gd name="connsiteY1" fmla="*/ 12261 h 1111164"/>
              <a:gd name="connsiteX2" fmla="*/ 503347 w 1181798"/>
              <a:gd name="connsiteY2" fmla="*/ 613884 h 1111164"/>
              <a:gd name="connsiteX3" fmla="*/ 1181798 w 1181798"/>
              <a:gd name="connsiteY3" fmla="*/ 706115 h 1111164"/>
              <a:gd name="connsiteX4" fmla="*/ 361532 w 1181798"/>
              <a:gd name="connsiteY4" fmla="*/ 1110763 h 1111164"/>
              <a:gd name="connsiteX5" fmla="*/ 601 w 1181798"/>
              <a:gd name="connsiteY5" fmla="*/ 765153 h 1111164"/>
              <a:gd name="connsiteX0" fmla="*/ 23888 w 1205085"/>
              <a:gd name="connsiteY0" fmla="*/ 589979 h 935936"/>
              <a:gd name="connsiteX1" fmla="*/ 169076 w 1205085"/>
              <a:gd name="connsiteY1" fmla="*/ 15221 h 935936"/>
              <a:gd name="connsiteX2" fmla="*/ 526634 w 1205085"/>
              <a:gd name="connsiteY2" fmla="*/ 438710 h 935936"/>
              <a:gd name="connsiteX3" fmla="*/ 1205085 w 1205085"/>
              <a:gd name="connsiteY3" fmla="*/ 530941 h 935936"/>
              <a:gd name="connsiteX4" fmla="*/ 384819 w 1205085"/>
              <a:gd name="connsiteY4" fmla="*/ 935589 h 935936"/>
              <a:gd name="connsiteX5" fmla="*/ 23888 w 1205085"/>
              <a:gd name="connsiteY5" fmla="*/ 589979 h 935936"/>
              <a:gd name="connsiteX0" fmla="*/ 21442 w 1211636"/>
              <a:gd name="connsiteY0" fmla="*/ 735825 h 940761"/>
              <a:gd name="connsiteX1" fmla="*/ 175627 w 1211636"/>
              <a:gd name="connsiteY1" fmla="*/ 12267 h 940761"/>
              <a:gd name="connsiteX2" fmla="*/ 533185 w 1211636"/>
              <a:gd name="connsiteY2" fmla="*/ 435756 h 940761"/>
              <a:gd name="connsiteX3" fmla="*/ 1211636 w 1211636"/>
              <a:gd name="connsiteY3" fmla="*/ 527987 h 940761"/>
              <a:gd name="connsiteX4" fmla="*/ 391370 w 1211636"/>
              <a:gd name="connsiteY4" fmla="*/ 932635 h 940761"/>
              <a:gd name="connsiteX5" fmla="*/ 21442 w 1211636"/>
              <a:gd name="connsiteY5" fmla="*/ 735825 h 940761"/>
              <a:gd name="connsiteX0" fmla="*/ 21442 w 1211636"/>
              <a:gd name="connsiteY0" fmla="*/ 735825 h 940761"/>
              <a:gd name="connsiteX1" fmla="*/ 175627 w 1211636"/>
              <a:gd name="connsiteY1" fmla="*/ 12267 h 940761"/>
              <a:gd name="connsiteX2" fmla="*/ 533185 w 1211636"/>
              <a:gd name="connsiteY2" fmla="*/ 435756 h 940761"/>
              <a:gd name="connsiteX3" fmla="*/ 1211636 w 1211636"/>
              <a:gd name="connsiteY3" fmla="*/ 527987 h 940761"/>
              <a:gd name="connsiteX4" fmla="*/ 391370 w 1211636"/>
              <a:gd name="connsiteY4" fmla="*/ 932635 h 940761"/>
              <a:gd name="connsiteX5" fmla="*/ 21442 w 1211636"/>
              <a:gd name="connsiteY5" fmla="*/ 735825 h 940761"/>
              <a:gd name="connsiteX0" fmla="*/ 15332 w 1205526"/>
              <a:gd name="connsiteY0" fmla="*/ 723557 h 928493"/>
              <a:gd name="connsiteX1" fmla="*/ 169517 w 1205526"/>
              <a:gd name="connsiteY1" fmla="*/ -1 h 928493"/>
              <a:gd name="connsiteX2" fmla="*/ 527075 w 1205526"/>
              <a:gd name="connsiteY2" fmla="*/ 423488 h 928493"/>
              <a:gd name="connsiteX3" fmla="*/ 1205526 w 1205526"/>
              <a:gd name="connsiteY3" fmla="*/ 515719 h 928493"/>
              <a:gd name="connsiteX4" fmla="*/ 385260 w 1205526"/>
              <a:gd name="connsiteY4" fmla="*/ 920367 h 928493"/>
              <a:gd name="connsiteX5" fmla="*/ 15332 w 1205526"/>
              <a:gd name="connsiteY5" fmla="*/ 723557 h 928493"/>
              <a:gd name="connsiteX0" fmla="*/ 15332 w 1205526"/>
              <a:gd name="connsiteY0" fmla="*/ 723559 h 928495"/>
              <a:gd name="connsiteX1" fmla="*/ 169517 w 1205526"/>
              <a:gd name="connsiteY1" fmla="*/ 1 h 928495"/>
              <a:gd name="connsiteX2" fmla="*/ 483913 w 1205526"/>
              <a:gd name="connsiteY2" fmla="*/ 564913 h 928495"/>
              <a:gd name="connsiteX3" fmla="*/ 1205526 w 1205526"/>
              <a:gd name="connsiteY3" fmla="*/ 515721 h 928495"/>
              <a:gd name="connsiteX4" fmla="*/ 385260 w 1205526"/>
              <a:gd name="connsiteY4" fmla="*/ 920369 h 928495"/>
              <a:gd name="connsiteX5" fmla="*/ 15332 w 1205526"/>
              <a:gd name="connsiteY5" fmla="*/ 723559 h 928495"/>
              <a:gd name="connsiteX0" fmla="*/ 39091 w 1153257"/>
              <a:gd name="connsiteY0" fmla="*/ 812556 h 948581"/>
              <a:gd name="connsiteX1" fmla="*/ 117248 w 1153257"/>
              <a:gd name="connsiteY1" fmla="*/ -1 h 948581"/>
              <a:gd name="connsiteX2" fmla="*/ 431644 w 1153257"/>
              <a:gd name="connsiteY2" fmla="*/ 564911 h 948581"/>
              <a:gd name="connsiteX3" fmla="*/ 1153257 w 1153257"/>
              <a:gd name="connsiteY3" fmla="*/ 515719 h 948581"/>
              <a:gd name="connsiteX4" fmla="*/ 332991 w 1153257"/>
              <a:gd name="connsiteY4" fmla="*/ 920367 h 948581"/>
              <a:gd name="connsiteX5" fmla="*/ 39091 w 1153257"/>
              <a:gd name="connsiteY5" fmla="*/ 812556 h 948581"/>
              <a:gd name="connsiteX0" fmla="*/ 52375 w 1166541"/>
              <a:gd name="connsiteY0" fmla="*/ 812558 h 955613"/>
              <a:gd name="connsiteX1" fmla="*/ 130532 w 1166541"/>
              <a:gd name="connsiteY1" fmla="*/ 1 h 955613"/>
              <a:gd name="connsiteX2" fmla="*/ 444928 w 1166541"/>
              <a:gd name="connsiteY2" fmla="*/ 564913 h 955613"/>
              <a:gd name="connsiteX3" fmla="*/ 1166541 w 1166541"/>
              <a:gd name="connsiteY3" fmla="*/ 515721 h 955613"/>
              <a:gd name="connsiteX4" fmla="*/ 543792 w 1166541"/>
              <a:gd name="connsiteY4" fmla="*/ 929522 h 955613"/>
              <a:gd name="connsiteX5" fmla="*/ 52375 w 1166541"/>
              <a:gd name="connsiteY5" fmla="*/ 812558 h 955613"/>
              <a:gd name="connsiteX0" fmla="*/ 52375 w 1166541"/>
              <a:gd name="connsiteY0" fmla="*/ 812556 h 955611"/>
              <a:gd name="connsiteX1" fmla="*/ 130532 w 1166541"/>
              <a:gd name="connsiteY1" fmla="*/ -1 h 955611"/>
              <a:gd name="connsiteX2" fmla="*/ 444928 w 1166541"/>
              <a:gd name="connsiteY2" fmla="*/ 564911 h 955611"/>
              <a:gd name="connsiteX3" fmla="*/ 1166541 w 1166541"/>
              <a:gd name="connsiteY3" fmla="*/ 515719 h 955611"/>
              <a:gd name="connsiteX4" fmla="*/ 543792 w 1166541"/>
              <a:gd name="connsiteY4" fmla="*/ 929520 h 955611"/>
              <a:gd name="connsiteX5" fmla="*/ 52375 w 1166541"/>
              <a:gd name="connsiteY5" fmla="*/ 812556 h 955611"/>
              <a:gd name="connsiteX0" fmla="*/ 52375 w 1166541"/>
              <a:gd name="connsiteY0" fmla="*/ 812558 h 955613"/>
              <a:gd name="connsiteX1" fmla="*/ 130532 w 1166541"/>
              <a:gd name="connsiteY1" fmla="*/ 1 h 955613"/>
              <a:gd name="connsiteX2" fmla="*/ 444928 w 1166541"/>
              <a:gd name="connsiteY2" fmla="*/ 564913 h 955613"/>
              <a:gd name="connsiteX3" fmla="*/ 1166541 w 1166541"/>
              <a:gd name="connsiteY3" fmla="*/ 515721 h 955613"/>
              <a:gd name="connsiteX4" fmla="*/ 543792 w 1166541"/>
              <a:gd name="connsiteY4" fmla="*/ 929522 h 955613"/>
              <a:gd name="connsiteX5" fmla="*/ 52375 w 1166541"/>
              <a:gd name="connsiteY5" fmla="*/ 812558 h 955613"/>
              <a:gd name="connsiteX0" fmla="*/ 52375 w 1166541"/>
              <a:gd name="connsiteY0" fmla="*/ 812556 h 955611"/>
              <a:gd name="connsiteX1" fmla="*/ 130532 w 1166541"/>
              <a:gd name="connsiteY1" fmla="*/ -1 h 955611"/>
              <a:gd name="connsiteX2" fmla="*/ 444928 w 1166541"/>
              <a:gd name="connsiteY2" fmla="*/ 564911 h 955611"/>
              <a:gd name="connsiteX3" fmla="*/ 1166541 w 1166541"/>
              <a:gd name="connsiteY3" fmla="*/ 515719 h 955611"/>
              <a:gd name="connsiteX4" fmla="*/ 543792 w 1166541"/>
              <a:gd name="connsiteY4" fmla="*/ 929520 h 955611"/>
              <a:gd name="connsiteX5" fmla="*/ 52375 w 1166541"/>
              <a:gd name="connsiteY5" fmla="*/ 812556 h 955611"/>
              <a:gd name="connsiteX0" fmla="*/ 52375 w 1166541"/>
              <a:gd name="connsiteY0" fmla="*/ 812558 h 955613"/>
              <a:gd name="connsiteX1" fmla="*/ 130532 w 1166541"/>
              <a:gd name="connsiteY1" fmla="*/ 1 h 955613"/>
              <a:gd name="connsiteX2" fmla="*/ 444928 w 1166541"/>
              <a:gd name="connsiteY2" fmla="*/ 564913 h 955613"/>
              <a:gd name="connsiteX3" fmla="*/ 1166541 w 1166541"/>
              <a:gd name="connsiteY3" fmla="*/ 515721 h 955613"/>
              <a:gd name="connsiteX4" fmla="*/ 543792 w 1166541"/>
              <a:gd name="connsiteY4" fmla="*/ 929522 h 955613"/>
              <a:gd name="connsiteX5" fmla="*/ 52375 w 1166541"/>
              <a:gd name="connsiteY5" fmla="*/ 812558 h 955613"/>
              <a:gd name="connsiteX0" fmla="*/ 52375 w 1166541"/>
              <a:gd name="connsiteY0" fmla="*/ 812556 h 955611"/>
              <a:gd name="connsiteX1" fmla="*/ 130532 w 1166541"/>
              <a:gd name="connsiteY1" fmla="*/ -1 h 955611"/>
              <a:gd name="connsiteX2" fmla="*/ 495583 w 1166541"/>
              <a:gd name="connsiteY2" fmla="*/ 458604 h 955611"/>
              <a:gd name="connsiteX3" fmla="*/ 1166541 w 1166541"/>
              <a:gd name="connsiteY3" fmla="*/ 515719 h 955611"/>
              <a:gd name="connsiteX4" fmla="*/ 543792 w 1166541"/>
              <a:gd name="connsiteY4" fmla="*/ 929520 h 955611"/>
              <a:gd name="connsiteX5" fmla="*/ 52375 w 1166541"/>
              <a:gd name="connsiteY5" fmla="*/ 812556 h 955611"/>
              <a:gd name="connsiteX0" fmla="*/ 52375 w 1166541"/>
              <a:gd name="connsiteY0" fmla="*/ 812558 h 955613"/>
              <a:gd name="connsiteX1" fmla="*/ 130532 w 1166541"/>
              <a:gd name="connsiteY1" fmla="*/ 1 h 955613"/>
              <a:gd name="connsiteX2" fmla="*/ 495583 w 1166541"/>
              <a:gd name="connsiteY2" fmla="*/ 458606 h 955613"/>
              <a:gd name="connsiteX3" fmla="*/ 1166541 w 1166541"/>
              <a:gd name="connsiteY3" fmla="*/ 515721 h 955613"/>
              <a:gd name="connsiteX4" fmla="*/ 543792 w 1166541"/>
              <a:gd name="connsiteY4" fmla="*/ 929522 h 955613"/>
              <a:gd name="connsiteX5" fmla="*/ 52375 w 1166541"/>
              <a:gd name="connsiteY5" fmla="*/ 812558 h 955613"/>
              <a:gd name="connsiteX0" fmla="*/ 47566 w 1161732"/>
              <a:gd name="connsiteY0" fmla="*/ 812556 h 998872"/>
              <a:gd name="connsiteX1" fmla="*/ 125723 w 1161732"/>
              <a:gd name="connsiteY1" fmla="*/ -1 h 998872"/>
              <a:gd name="connsiteX2" fmla="*/ 490774 w 1161732"/>
              <a:gd name="connsiteY2" fmla="*/ 458604 h 998872"/>
              <a:gd name="connsiteX3" fmla="*/ 1161732 w 1161732"/>
              <a:gd name="connsiteY3" fmla="*/ 515719 h 998872"/>
              <a:gd name="connsiteX4" fmla="*/ 468547 w 1161732"/>
              <a:gd name="connsiteY4" fmla="*/ 981309 h 998872"/>
              <a:gd name="connsiteX5" fmla="*/ 47566 w 1161732"/>
              <a:gd name="connsiteY5" fmla="*/ 812556 h 998872"/>
              <a:gd name="connsiteX0" fmla="*/ 47566 w 1161732"/>
              <a:gd name="connsiteY0" fmla="*/ 812558 h 998874"/>
              <a:gd name="connsiteX1" fmla="*/ 125723 w 1161732"/>
              <a:gd name="connsiteY1" fmla="*/ 1 h 998874"/>
              <a:gd name="connsiteX2" fmla="*/ 413043 w 1161732"/>
              <a:gd name="connsiteY2" fmla="*/ 514400 h 998874"/>
              <a:gd name="connsiteX3" fmla="*/ 1161732 w 1161732"/>
              <a:gd name="connsiteY3" fmla="*/ 515721 h 998874"/>
              <a:gd name="connsiteX4" fmla="*/ 468547 w 1161732"/>
              <a:gd name="connsiteY4" fmla="*/ 981311 h 998874"/>
              <a:gd name="connsiteX5" fmla="*/ 47566 w 1161732"/>
              <a:gd name="connsiteY5" fmla="*/ 812558 h 998874"/>
              <a:gd name="connsiteX0" fmla="*/ 111217 w 1225383"/>
              <a:gd name="connsiteY0" fmla="*/ 678194 h 861956"/>
              <a:gd name="connsiteX1" fmla="*/ 87664 w 1225383"/>
              <a:gd name="connsiteY1" fmla="*/ 0 h 861956"/>
              <a:gd name="connsiteX2" fmla="*/ 476694 w 1225383"/>
              <a:gd name="connsiteY2" fmla="*/ 380036 h 861956"/>
              <a:gd name="connsiteX3" fmla="*/ 1225383 w 1225383"/>
              <a:gd name="connsiteY3" fmla="*/ 381357 h 861956"/>
              <a:gd name="connsiteX4" fmla="*/ 532198 w 1225383"/>
              <a:gd name="connsiteY4" fmla="*/ 846947 h 861956"/>
              <a:gd name="connsiteX5" fmla="*/ 111217 w 1225383"/>
              <a:gd name="connsiteY5" fmla="*/ 678194 h 861956"/>
              <a:gd name="connsiteX0" fmla="*/ 111217 w 1169533"/>
              <a:gd name="connsiteY0" fmla="*/ 678194 h 859151"/>
              <a:gd name="connsiteX1" fmla="*/ 87664 w 1169533"/>
              <a:gd name="connsiteY1" fmla="*/ 0 h 859151"/>
              <a:gd name="connsiteX2" fmla="*/ 476694 w 1169533"/>
              <a:gd name="connsiteY2" fmla="*/ 380036 h 859151"/>
              <a:gd name="connsiteX3" fmla="*/ 1169533 w 1169533"/>
              <a:gd name="connsiteY3" fmla="*/ 425128 h 859151"/>
              <a:gd name="connsiteX4" fmla="*/ 532198 w 1169533"/>
              <a:gd name="connsiteY4" fmla="*/ 846947 h 859151"/>
              <a:gd name="connsiteX5" fmla="*/ 111217 w 1169533"/>
              <a:gd name="connsiteY5" fmla="*/ 678194 h 859151"/>
              <a:gd name="connsiteX0" fmla="*/ 111217 w 1169533"/>
              <a:gd name="connsiteY0" fmla="*/ 678194 h 859151"/>
              <a:gd name="connsiteX1" fmla="*/ 87664 w 1169533"/>
              <a:gd name="connsiteY1" fmla="*/ 0 h 859151"/>
              <a:gd name="connsiteX2" fmla="*/ 476694 w 1169533"/>
              <a:gd name="connsiteY2" fmla="*/ 380036 h 859151"/>
              <a:gd name="connsiteX3" fmla="*/ 1169533 w 1169533"/>
              <a:gd name="connsiteY3" fmla="*/ 425128 h 859151"/>
              <a:gd name="connsiteX4" fmla="*/ 532198 w 1169533"/>
              <a:gd name="connsiteY4" fmla="*/ 846947 h 859151"/>
              <a:gd name="connsiteX5" fmla="*/ 111217 w 1169533"/>
              <a:gd name="connsiteY5" fmla="*/ 678194 h 859151"/>
              <a:gd name="connsiteX0" fmla="*/ 38824 w 1097140"/>
              <a:gd name="connsiteY0" fmla="*/ 1193006 h 1387191"/>
              <a:gd name="connsiteX1" fmla="*/ 135649 w 1097140"/>
              <a:gd name="connsiteY1" fmla="*/ 0 h 1387191"/>
              <a:gd name="connsiteX2" fmla="*/ 404301 w 1097140"/>
              <a:gd name="connsiteY2" fmla="*/ 894848 h 1387191"/>
              <a:gd name="connsiteX3" fmla="*/ 1097140 w 1097140"/>
              <a:gd name="connsiteY3" fmla="*/ 939940 h 1387191"/>
              <a:gd name="connsiteX4" fmla="*/ 459805 w 1097140"/>
              <a:gd name="connsiteY4" fmla="*/ 1361759 h 1387191"/>
              <a:gd name="connsiteX5" fmla="*/ 38824 w 1097140"/>
              <a:gd name="connsiteY5" fmla="*/ 1193006 h 1387191"/>
              <a:gd name="connsiteX0" fmla="*/ 38824 w 1097140"/>
              <a:gd name="connsiteY0" fmla="*/ 1193006 h 1387193"/>
              <a:gd name="connsiteX1" fmla="*/ 135649 w 1097140"/>
              <a:gd name="connsiteY1" fmla="*/ 0 h 1387193"/>
              <a:gd name="connsiteX2" fmla="*/ 541202 w 1097140"/>
              <a:gd name="connsiteY2" fmla="*/ 727242 h 1387193"/>
              <a:gd name="connsiteX3" fmla="*/ 1097140 w 1097140"/>
              <a:gd name="connsiteY3" fmla="*/ 939940 h 1387193"/>
              <a:gd name="connsiteX4" fmla="*/ 459805 w 1097140"/>
              <a:gd name="connsiteY4" fmla="*/ 1361759 h 1387193"/>
              <a:gd name="connsiteX5" fmla="*/ 38824 w 1097140"/>
              <a:gd name="connsiteY5" fmla="*/ 1193006 h 1387193"/>
              <a:gd name="connsiteX0" fmla="*/ 38824 w 1097140"/>
              <a:gd name="connsiteY0" fmla="*/ 1193006 h 1387191"/>
              <a:gd name="connsiteX1" fmla="*/ 135649 w 1097140"/>
              <a:gd name="connsiteY1" fmla="*/ 0 h 1387191"/>
              <a:gd name="connsiteX2" fmla="*/ 484849 w 1097140"/>
              <a:gd name="connsiteY2" fmla="*/ 771408 h 1387191"/>
              <a:gd name="connsiteX3" fmla="*/ 1097140 w 1097140"/>
              <a:gd name="connsiteY3" fmla="*/ 939940 h 1387191"/>
              <a:gd name="connsiteX4" fmla="*/ 459805 w 1097140"/>
              <a:gd name="connsiteY4" fmla="*/ 1361759 h 1387191"/>
              <a:gd name="connsiteX5" fmla="*/ 38824 w 1097140"/>
              <a:gd name="connsiteY5" fmla="*/ 1193006 h 1387191"/>
              <a:gd name="connsiteX0" fmla="*/ 70027 w 1063316"/>
              <a:gd name="connsiteY0" fmla="*/ 919745 h 1361883"/>
              <a:gd name="connsiteX1" fmla="*/ 101825 w 1063316"/>
              <a:gd name="connsiteY1" fmla="*/ 0 h 1361883"/>
              <a:gd name="connsiteX2" fmla="*/ 451025 w 1063316"/>
              <a:gd name="connsiteY2" fmla="*/ 771408 h 1361883"/>
              <a:gd name="connsiteX3" fmla="*/ 1063316 w 1063316"/>
              <a:gd name="connsiteY3" fmla="*/ 939940 h 1361883"/>
              <a:gd name="connsiteX4" fmla="*/ 425981 w 1063316"/>
              <a:gd name="connsiteY4" fmla="*/ 1361759 h 1361883"/>
              <a:gd name="connsiteX5" fmla="*/ 70027 w 1063316"/>
              <a:gd name="connsiteY5" fmla="*/ 919745 h 1361883"/>
              <a:gd name="connsiteX0" fmla="*/ 56569 w 1074456"/>
              <a:gd name="connsiteY0" fmla="*/ 920066 h 1361878"/>
              <a:gd name="connsiteX1" fmla="*/ 112965 w 1074456"/>
              <a:gd name="connsiteY1" fmla="*/ 0 h 1361878"/>
              <a:gd name="connsiteX2" fmla="*/ 462165 w 1074456"/>
              <a:gd name="connsiteY2" fmla="*/ 771408 h 1361878"/>
              <a:gd name="connsiteX3" fmla="*/ 1074456 w 1074456"/>
              <a:gd name="connsiteY3" fmla="*/ 939940 h 1361878"/>
              <a:gd name="connsiteX4" fmla="*/ 437121 w 1074456"/>
              <a:gd name="connsiteY4" fmla="*/ 1361759 h 1361878"/>
              <a:gd name="connsiteX5" fmla="*/ 56569 w 1074456"/>
              <a:gd name="connsiteY5" fmla="*/ 920066 h 1361878"/>
              <a:gd name="connsiteX0" fmla="*/ 56569 w 1074456"/>
              <a:gd name="connsiteY0" fmla="*/ 920066 h 1361880"/>
              <a:gd name="connsiteX1" fmla="*/ 112965 w 1074456"/>
              <a:gd name="connsiteY1" fmla="*/ 0 h 1361880"/>
              <a:gd name="connsiteX2" fmla="*/ 363577 w 1074456"/>
              <a:gd name="connsiteY2" fmla="*/ 733219 h 1361880"/>
              <a:gd name="connsiteX3" fmla="*/ 1074456 w 1074456"/>
              <a:gd name="connsiteY3" fmla="*/ 939940 h 1361880"/>
              <a:gd name="connsiteX4" fmla="*/ 437121 w 1074456"/>
              <a:gd name="connsiteY4" fmla="*/ 1361759 h 1361880"/>
              <a:gd name="connsiteX5" fmla="*/ 56569 w 1074456"/>
              <a:gd name="connsiteY5" fmla="*/ 920066 h 1361880"/>
              <a:gd name="connsiteX0" fmla="*/ 56569 w 1074456"/>
              <a:gd name="connsiteY0" fmla="*/ 920066 h 1361878"/>
              <a:gd name="connsiteX1" fmla="*/ 112965 w 1074456"/>
              <a:gd name="connsiteY1" fmla="*/ 0 h 1361878"/>
              <a:gd name="connsiteX2" fmla="*/ 469726 w 1074456"/>
              <a:gd name="connsiteY2" fmla="*/ 806840 h 1361878"/>
              <a:gd name="connsiteX3" fmla="*/ 1074456 w 1074456"/>
              <a:gd name="connsiteY3" fmla="*/ 939940 h 1361878"/>
              <a:gd name="connsiteX4" fmla="*/ 437121 w 1074456"/>
              <a:gd name="connsiteY4" fmla="*/ 1361759 h 1361878"/>
              <a:gd name="connsiteX5" fmla="*/ 56569 w 1074456"/>
              <a:gd name="connsiteY5" fmla="*/ 920066 h 1361878"/>
              <a:gd name="connsiteX0" fmla="*/ 50451 w 1068338"/>
              <a:gd name="connsiteY0" fmla="*/ 920066 h 1312109"/>
              <a:gd name="connsiteX1" fmla="*/ 106847 w 1068338"/>
              <a:gd name="connsiteY1" fmla="*/ 0 h 1312109"/>
              <a:gd name="connsiteX2" fmla="*/ 463608 w 1068338"/>
              <a:gd name="connsiteY2" fmla="*/ 806840 h 1312109"/>
              <a:gd name="connsiteX3" fmla="*/ 1068338 w 1068338"/>
              <a:gd name="connsiteY3" fmla="*/ 939940 h 1312109"/>
              <a:gd name="connsiteX4" fmla="*/ 329894 w 1068338"/>
              <a:gd name="connsiteY4" fmla="*/ 1311761 h 1312109"/>
              <a:gd name="connsiteX5" fmla="*/ 50451 w 1068338"/>
              <a:gd name="connsiteY5" fmla="*/ 920066 h 1312109"/>
              <a:gd name="connsiteX0" fmla="*/ 50451 w 1068338"/>
              <a:gd name="connsiteY0" fmla="*/ 920066 h 1327402"/>
              <a:gd name="connsiteX1" fmla="*/ 106847 w 1068338"/>
              <a:gd name="connsiteY1" fmla="*/ 0 h 1327402"/>
              <a:gd name="connsiteX2" fmla="*/ 463608 w 1068338"/>
              <a:gd name="connsiteY2" fmla="*/ 806840 h 1327402"/>
              <a:gd name="connsiteX3" fmla="*/ 1068338 w 1068338"/>
              <a:gd name="connsiteY3" fmla="*/ 939940 h 1327402"/>
              <a:gd name="connsiteX4" fmla="*/ 329894 w 1068338"/>
              <a:gd name="connsiteY4" fmla="*/ 1311761 h 1327402"/>
              <a:gd name="connsiteX5" fmla="*/ 50451 w 1068338"/>
              <a:gd name="connsiteY5" fmla="*/ 920066 h 1327402"/>
              <a:gd name="connsiteX0" fmla="*/ 50451 w 1068338"/>
              <a:gd name="connsiteY0" fmla="*/ 920066 h 1312361"/>
              <a:gd name="connsiteX1" fmla="*/ 106847 w 1068338"/>
              <a:gd name="connsiteY1" fmla="*/ 0 h 1312361"/>
              <a:gd name="connsiteX2" fmla="*/ 463608 w 1068338"/>
              <a:gd name="connsiteY2" fmla="*/ 806840 h 1312361"/>
              <a:gd name="connsiteX3" fmla="*/ 1068338 w 1068338"/>
              <a:gd name="connsiteY3" fmla="*/ 939940 h 1312361"/>
              <a:gd name="connsiteX4" fmla="*/ 329894 w 1068338"/>
              <a:gd name="connsiteY4" fmla="*/ 1311761 h 1312361"/>
              <a:gd name="connsiteX5" fmla="*/ 50451 w 1068338"/>
              <a:gd name="connsiteY5" fmla="*/ 920066 h 1312361"/>
              <a:gd name="connsiteX0" fmla="*/ 3610 w 1358096"/>
              <a:gd name="connsiteY0" fmla="*/ 999483 h 1312411"/>
              <a:gd name="connsiteX1" fmla="*/ 396605 w 1358096"/>
              <a:gd name="connsiteY1" fmla="*/ 0 h 1312411"/>
              <a:gd name="connsiteX2" fmla="*/ 753366 w 1358096"/>
              <a:gd name="connsiteY2" fmla="*/ 806840 h 1312411"/>
              <a:gd name="connsiteX3" fmla="*/ 1358096 w 1358096"/>
              <a:gd name="connsiteY3" fmla="*/ 939940 h 1312411"/>
              <a:gd name="connsiteX4" fmla="*/ 619652 w 1358096"/>
              <a:gd name="connsiteY4" fmla="*/ 1311761 h 1312411"/>
              <a:gd name="connsiteX5" fmla="*/ 3610 w 1358096"/>
              <a:gd name="connsiteY5" fmla="*/ 999483 h 1312411"/>
              <a:gd name="connsiteX0" fmla="*/ 14361 w 1368847"/>
              <a:gd name="connsiteY0" fmla="*/ 1159502 h 1472617"/>
              <a:gd name="connsiteX1" fmla="*/ 266330 w 1368847"/>
              <a:gd name="connsiteY1" fmla="*/ 0 h 1472617"/>
              <a:gd name="connsiteX2" fmla="*/ 764117 w 1368847"/>
              <a:gd name="connsiteY2" fmla="*/ 966859 h 1472617"/>
              <a:gd name="connsiteX3" fmla="*/ 1368847 w 1368847"/>
              <a:gd name="connsiteY3" fmla="*/ 1099959 h 1472617"/>
              <a:gd name="connsiteX4" fmla="*/ 630403 w 1368847"/>
              <a:gd name="connsiteY4" fmla="*/ 1471780 h 1472617"/>
              <a:gd name="connsiteX5" fmla="*/ 14361 w 1368847"/>
              <a:gd name="connsiteY5" fmla="*/ 1159502 h 1472617"/>
              <a:gd name="connsiteX0" fmla="*/ 14361 w 1368847"/>
              <a:gd name="connsiteY0" fmla="*/ 1159502 h 1472615"/>
              <a:gd name="connsiteX1" fmla="*/ 266330 w 1368847"/>
              <a:gd name="connsiteY1" fmla="*/ 0 h 1472615"/>
              <a:gd name="connsiteX2" fmla="*/ 532665 w 1368847"/>
              <a:gd name="connsiteY2" fmla="*/ 922514 h 1472615"/>
              <a:gd name="connsiteX3" fmla="*/ 1368847 w 1368847"/>
              <a:gd name="connsiteY3" fmla="*/ 1099959 h 1472615"/>
              <a:gd name="connsiteX4" fmla="*/ 630403 w 1368847"/>
              <a:gd name="connsiteY4" fmla="*/ 1471780 h 1472615"/>
              <a:gd name="connsiteX5" fmla="*/ 14361 w 1368847"/>
              <a:gd name="connsiteY5" fmla="*/ 1159502 h 1472615"/>
              <a:gd name="connsiteX0" fmla="*/ 14361 w 1394797"/>
              <a:gd name="connsiteY0" fmla="*/ 1159502 h 1473727"/>
              <a:gd name="connsiteX1" fmla="*/ 266330 w 1394797"/>
              <a:gd name="connsiteY1" fmla="*/ 0 h 1473727"/>
              <a:gd name="connsiteX2" fmla="*/ 532665 w 1394797"/>
              <a:gd name="connsiteY2" fmla="*/ 922514 h 1473727"/>
              <a:gd name="connsiteX3" fmla="*/ 1394797 w 1394797"/>
              <a:gd name="connsiteY3" fmla="*/ 1062323 h 1473727"/>
              <a:gd name="connsiteX4" fmla="*/ 630403 w 1394797"/>
              <a:gd name="connsiteY4" fmla="*/ 1471780 h 1473727"/>
              <a:gd name="connsiteX5" fmla="*/ 14361 w 1394797"/>
              <a:gd name="connsiteY5" fmla="*/ 1159502 h 1473727"/>
              <a:gd name="connsiteX0" fmla="*/ 27150 w 1304373"/>
              <a:gd name="connsiteY0" fmla="*/ 892420 h 1477170"/>
              <a:gd name="connsiteX1" fmla="*/ 175906 w 1304373"/>
              <a:gd name="connsiteY1" fmla="*/ 0 h 1477170"/>
              <a:gd name="connsiteX2" fmla="*/ 442241 w 1304373"/>
              <a:gd name="connsiteY2" fmla="*/ 922514 h 1477170"/>
              <a:gd name="connsiteX3" fmla="*/ 1304373 w 1304373"/>
              <a:gd name="connsiteY3" fmla="*/ 1062323 h 1477170"/>
              <a:gd name="connsiteX4" fmla="*/ 539979 w 1304373"/>
              <a:gd name="connsiteY4" fmla="*/ 1471780 h 1477170"/>
              <a:gd name="connsiteX5" fmla="*/ 27150 w 1304373"/>
              <a:gd name="connsiteY5" fmla="*/ 892420 h 1477170"/>
              <a:gd name="connsiteX0" fmla="*/ 27150 w 1304373"/>
              <a:gd name="connsiteY0" fmla="*/ 892420 h 1477170"/>
              <a:gd name="connsiteX1" fmla="*/ 175906 w 1304373"/>
              <a:gd name="connsiteY1" fmla="*/ 0 h 1477170"/>
              <a:gd name="connsiteX2" fmla="*/ 718767 w 1304373"/>
              <a:gd name="connsiteY2" fmla="*/ 1035441 h 1477170"/>
              <a:gd name="connsiteX3" fmla="*/ 1304373 w 1304373"/>
              <a:gd name="connsiteY3" fmla="*/ 1062323 h 1477170"/>
              <a:gd name="connsiteX4" fmla="*/ 539979 w 1304373"/>
              <a:gd name="connsiteY4" fmla="*/ 1471780 h 1477170"/>
              <a:gd name="connsiteX5" fmla="*/ 27150 w 1304373"/>
              <a:gd name="connsiteY5" fmla="*/ 892420 h 1477170"/>
              <a:gd name="connsiteX0" fmla="*/ 1219 w 1278442"/>
              <a:gd name="connsiteY0" fmla="*/ 1009805 h 1594555"/>
              <a:gd name="connsiteX1" fmla="*/ 391924 w 1278442"/>
              <a:gd name="connsiteY1" fmla="*/ 1 h 1594555"/>
              <a:gd name="connsiteX2" fmla="*/ 692836 w 1278442"/>
              <a:gd name="connsiteY2" fmla="*/ 1152826 h 1594555"/>
              <a:gd name="connsiteX3" fmla="*/ 1278442 w 1278442"/>
              <a:gd name="connsiteY3" fmla="*/ 1179708 h 1594555"/>
              <a:gd name="connsiteX4" fmla="*/ 514048 w 1278442"/>
              <a:gd name="connsiteY4" fmla="*/ 1589165 h 1594555"/>
              <a:gd name="connsiteX5" fmla="*/ 1219 w 1278442"/>
              <a:gd name="connsiteY5" fmla="*/ 1009805 h 1594555"/>
              <a:gd name="connsiteX0" fmla="*/ 1826 w 1192927"/>
              <a:gd name="connsiteY0" fmla="*/ 1094920 h 1590991"/>
              <a:gd name="connsiteX1" fmla="*/ 306409 w 1192927"/>
              <a:gd name="connsiteY1" fmla="*/ -1 h 1590991"/>
              <a:gd name="connsiteX2" fmla="*/ 607321 w 1192927"/>
              <a:gd name="connsiteY2" fmla="*/ 1152824 h 1590991"/>
              <a:gd name="connsiteX3" fmla="*/ 1192927 w 1192927"/>
              <a:gd name="connsiteY3" fmla="*/ 1179706 h 1590991"/>
              <a:gd name="connsiteX4" fmla="*/ 428533 w 1192927"/>
              <a:gd name="connsiteY4" fmla="*/ 1589163 h 1590991"/>
              <a:gd name="connsiteX5" fmla="*/ 1826 w 1192927"/>
              <a:gd name="connsiteY5" fmla="*/ 1094920 h 1590991"/>
              <a:gd name="connsiteX0" fmla="*/ 1826 w 1192927"/>
              <a:gd name="connsiteY0" fmla="*/ 1094922 h 1590991"/>
              <a:gd name="connsiteX1" fmla="*/ 306409 w 1192927"/>
              <a:gd name="connsiteY1" fmla="*/ 1 h 1590991"/>
              <a:gd name="connsiteX2" fmla="*/ 607321 w 1192927"/>
              <a:gd name="connsiteY2" fmla="*/ 1152826 h 1590991"/>
              <a:gd name="connsiteX3" fmla="*/ 1192927 w 1192927"/>
              <a:gd name="connsiteY3" fmla="*/ 1179708 h 1590991"/>
              <a:gd name="connsiteX4" fmla="*/ 428533 w 1192927"/>
              <a:gd name="connsiteY4" fmla="*/ 1589165 h 1590991"/>
              <a:gd name="connsiteX5" fmla="*/ 1826 w 1192927"/>
              <a:gd name="connsiteY5" fmla="*/ 1094922 h 1590991"/>
              <a:gd name="connsiteX0" fmla="*/ 1826 w 1192927"/>
              <a:gd name="connsiteY0" fmla="*/ 1094920 h 1590991"/>
              <a:gd name="connsiteX1" fmla="*/ 306409 w 1192927"/>
              <a:gd name="connsiteY1" fmla="*/ -1 h 1590991"/>
              <a:gd name="connsiteX2" fmla="*/ 545544 w 1192927"/>
              <a:gd name="connsiteY2" fmla="*/ 999788 h 1590991"/>
              <a:gd name="connsiteX3" fmla="*/ 1192927 w 1192927"/>
              <a:gd name="connsiteY3" fmla="*/ 1179706 h 1590991"/>
              <a:gd name="connsiteX4" fmla="*/ 428533 w 1192927"/>
              <a:gd name="connsiteY4" fmla="*/ 1589163 h 1590991"/>
              <a:gd name="connsiteX5" fmla="*/ 1826 w 1192927"/>
              <a:gd name="connsiteY5" fmla="*/ 1094920 h 1590991"/>
              <a:gd name="connsiteX0" fmla="*/ 3050 w 1123144"/>
              <a:gd name="connsiteY0" fmla="*/ 1063693 h 1592176"/>
              <a:gd name="connsiteX1" fmla="*/ 236626 w 1123144"/>
              <a:gd name="connsiteY1" fmla="*/ 1 h 1592176"/>
              <a:gd name="connsiteX2" fmla="*/ 475761 w 1123144"/>
              <a:gd name="connsiteY2" fmla="*/ 999790 h 1592176"/>
              <a:gd name="connsiteX3" fmla="*/ 1123144 w 1123144"/>
              <a:gd name="connsiteY3" fmla="*/ 1179708 h 1592176"/>
              <a:gd name="connsiteX4" fmla="*/ 358750 w 1123144"/>
              <a:gd name="connsiteY4" fmla="*/ 1589165 h 1592176"/>
              <a:gd name="connsiteX5" fmla="*/ 3050 w 1123144"/>
              <a:gd name="connsiteY5" fmla="*/ 1063693 h 1592176"/>
              <a:gd name="connsiteX0" fmla="*/ 3050 w 1155047"/>
              <a:gd name="connsiteY0" fmla="*/ 1063691 h 1591558"/>
              <a:gd name="connsiteX1" fmla="*/ 236626 w 1155047"/>
              <a:gd name="connsiteY1" fmla="*/ -1 h 1591558"/>
              <a:gd name="connsiteX2" fmla="*/ 475761 w 1155047"/>
              <a:gd name="connsiteY2" fmla="*/ 999788 h 1591558"/>
              <a:gd name="connsiteX3" fmla="*/ 1155047 w 1155047"/>
              <a:gd name="connsiteY3" fmla="*/ 1169964 h 1591558"/>
              <a:gd name="connsiteX4" fmla="*/ 358750 w 1155047"/>
              <a:gd name="connsiteY4" fmla="*/ 1589163 h 1591558"/>
              <a:gd name="connsiteX5" fmla="*/ 3050 w 1155047"/>
              <a:gd name="connsiteY5" fmla="*/ 1063691 h 1591558"/>
              <a:gd name="connsiteX0" fmla="*/ 3050 w 1155761"/>
              <a:gd name="connsiteY0" fmla="*/ 1063693 h 1589865"/>
              <a:gd name="connsiteX1" fmla="*/ 236626 w 1155761"/>
              <a:gd name="connsiteY1" fmla="*/ 1 h 1589865"/>
              <a:gd name="connsiteX2" fmla="*/ 475761 w 1155761"/>
              <a:gd name="connsiteY2" fmla="*/ 999790 h 1589865"/>
              <a:gd name="connsiteX3" fmla="*/ 1155047 w 1155761"/>
              <a:gd name="connsiteY3" fmla="*/ 1169966 h 1589865"/>
              <a:gd name="connsiteX4" fmla="*/ 358750 w 1155761"/>
              <a:gd name="connsiteY4" fmla="*/ 1589165 h 1589865"/>
              <a:gd name="connsiteX5" fmla="*/ 3050 w 1155761"/>
              <a:gd name="connsiteY5" fmla="*/ 1063693 h 1589865"/>
              <a:gd name="connsiteX0" fmla="*/ 3050 w 1155761"/>
              <a:gd name="connsiteY0" fmla="*/ 1063691 h 1589865"/>
              <a:gd name="connsiteX1" fmla="*/ 236626 w 1155761"/>
              <a:gd name="connsiteY1" fmla="*/ -1 h 1589865"/>
              <a:gd name="connsiteX2" fmla="*/ 475761 w 1155761"/>
              <a:gd name="connsiteY2" fmla="*/ 999788 h 1589865"/>
              <a:gd name="connsiteX3" fmla="*/ 1155047 w 1155761"/>
              <a:gd name="connsiteY3" fmla="*/ 1169964 h 1589865"/>
              <a:gd name="connsiteX4" fmla="*/ 358750 w 1155761"/>
              <a:gd name="connsiteY4" fmla="*/ 1589163 h 1589865"/>
              <a:gd name="connsiteX5" fmla="*/ 3050 w 1155761"/>
              <a:gd name="connsiteY5" fmla="*/ 1063691 h 1589865"/>
              <a:gd name="connsiteX0" fmla="*/ 3050 w 1155503"/>
              <a:gd name="connsiteY0" fmla="*/ 1063693 h 1590324"/>
              <a:gd name="connsiteX1" fmla="*/ 236626 w 1155503"/>
              <a:gd name="connsiteY1" fmla="*/ 1 h 1590324"/>
              <a:gd name="connsiteX2" fmla="*/ 475761 w 1155503"/>
              <a:gd name="connsiteY2" fmla="*/ 999790 h 1590324"/>
              <a:gd name="connsiteX3" fmla="*/ 1155047 w 1155503"/>
              <a:gd name="connsiteY3" fmla="*/ 1169966 h 1590324"/>
              <a:gd name="connsiteX4" fmla="*/ 358750 w 1155503"/>
              <a:gd name="connsiteY4" fmla="*/ 1589165 h 1590324"/>
              <a:gd name="connsiteX5" fmla="*/ 3050 w 1155503"/>
              <a:gd name="connsiteY5" fmla="*/ 1063693 h 1590324"/>
              <a:gd name="connsiteX0" fmla="*/ 3050 w 1155503"/>
              <a:gd name="connsiteY0" fmla="*/ 1063691 h 1590324"/>
              <a:gd name="connsiteX1" fmla="*/ 236626 w 1155503"/>
              <a:gd name="connsiteY1" fmla="*/ -1 h 1590324"/>
              <a:gd name="connsiteX2" fmla="*/ 436996 w 1155503"/>
              <a:gd name="connsiteY2" fmla="*/ 1047247 h 1590324"/>
              <a:gd name="connsiteX3" fmla="*/ 1155047 w 1155503"/>
              <a:gd name="connsiteY3" fmla="*/ 1169964 h 1590324"/>
              <a:gd name="connsiteX4" fmla="*/ 358750 w 1155503"/>
              <a:gd name="connsiteY4" fmla="*/ 1589163 h 1590324"/>
              <a:gd name="connsiteX5" fmla="*/ 3050 w 1155503"/>
              <a:gd name="connsiteY5" fmla="*/ 1063691 h 1590324"/>
              <a:gd name="connsiteX0" fmla="*/ 626178 w 1778631"/>
              <a:gd name="connsiteY0" fmla="*/ 215515 h 742147"/>
              <a:gd name="connsiteX1" fmla="*/ 30300 w 1778631"/>
              <a:gd name="connsiteY1" fmla="*/ 0 h 742147"/>
              <a:gd name="connsiteX2" fmla="*/ 1060124 w 1778631"/>
              <a:gd name="connsiteY2" fmla="*/ 199071 h 742147"/>
              <a:gd name="connsiteX3" fmla="*/ 1778175 w 1778631"/>
              <a:gd name="connsiteY3" fmla="*/ 321788 h 742147"/>
              <a:gd name="connsiteX4" fmla="*/ 981878 w 1778631"/>
              <a:gd name="connsiteY4" fmla="*/ 740987 h 742147"/>
              <a:gd name="connsiteX5" fmla="*/ 626178 w 1778631"/>
              <a:gd name="connsiteY5" fmla="*/ 215515 h 742147"/>
              <a:gd name="connsiteX0" fmla="*/ 512855 w 1784425"/>
              <a:gd name="connsiteY0" fmla="*/ 764853 h 831114"/>
              <a:gd name="connsiteX1" fmla="*/ 36080 w 1784425"/>
              <a:gd name="connsiteY1" fmla="*/ 0 h 831114"/>
              <a:gd name="connsiteX2" fmla="*/ 1065904 w 1784425"/>
              <a:gd name="connsiteY2" fmla="*/ 199071 h 831114"/>
              <a:gd name="connsiteX3" fmla="*/ 1783955 w 1784425"/>
              <a:gd name="connsiteY3" fmla="*/ 321788 h 831114"/>
              <a:gd name="connsiteX4" fmla="*/ 987658 w 1784425"/>
              <a:gd name="connsiteY4" fmla="*/ 740987 h 831114"/>
              <a:gd name="connsiteX5" fmla="*/ 512855 w 1784425"/>
              <a:gd name="connsiteY5" fmla="*/ 764853 h 831114"/>
              <a:gd name="connsiteX0" fmla="*/ 149374 w 1420944"/>
              <a:gd name="connsiteY0" fmla="*/ 589659 h 642745"/>
              <a:gd name="connsiteX1" fmla="*/ 78220 w 1420944"/>
              <a:gd name="connsiteY1" fmla="*/ 7307 h 642745"/>
              <a:gd name="connsiteX2" fmla="*/ 702423 w 1420944"/>
              <a:gd name="connsiteY2" fmla="*/ 23877 h 642745"/>
              <a:gd name="connsiteX3" fmla="*/ 1420474 w 1420944"/>
              <a:gd name="connsiteY3" fmla="*/ 146594 h 642745"/>
              <a:gd name="connsiteX4" fmla="*/ 624177 w 1420944"/>
              <a:gd name="connsiteY4" fmla="*/ 565793 h 642745"/>
              <a:gd name="connsiteX5" fmla="*/ 149374 w 1420944"/>
              <a:gd name="connsiteY5" fmla="*/ 589659 h 642745"/>
              <a:gd name="connsiteX0" fmla="*/ 41083 w 1529980"/>
              <a:gd name="connsiteY0" fmla="*/ 525986 h 605996"/>
              <a:gd name="connsiteX1" fmla="*/ 187226 w 1529980"/>
              <a:gd name="connsiteY1" fmla="*/ 7307 h 605996"/>
              <a:gd name="connsiteX2" fmla="*/ 811429 w 1529980"/>
              <a:gd name="connsiteY2" fmla="*/ 23877 h 605996"/>
              <a:gd name="connsiteX3" fmla="*/ 1529480 w 1529980"/>
              <a:gd name="connsiteY3" fmla="*/ 146594 h 605996"/>
              <a:gd name="connsiteX4" fmla="*/ 733183 w 1529980"/>
              <a:gd name="connsiteY4" fmla="*/ 565793 h 605996"/>
              <a:gd name="connsiteX5" fmla="*/ 41083 w 1529980"/>
              <a:gd name="connsiteY5" fmla="*/ 525986 h 605996"/>
              <a:gd name="connsiteX0" fmla="*/ 47440 w 1536336"/>
              <a:gd name="connsiteY0" fmla="*/ 612323 h 697339"/>
              <a:gd name="connsiteX1" fmla="*/ 173604 w 1536336"/>
              <a:gd name="connsiteY1" fmla="*/ 0 h 697339"/>
              <a:gd name="connsiteX2" fmla="*/ 817786 w 1536336"/>
              <a:gd name="connsiteY2" fmla="*/ 110214 h 697339"/>
              <a:gd name="connsiteX3" fmla="*/ 1535837 w 1536336"/>
              <a:gd name="connsiteY3" fmla="*/ 232931 h 697339"/>
              <a:gd name="connsiteX4" fmla="*/ 739540 w 1536336"/>
              <a:gd name="connsiteY4" fmla="*/ 652130 h 697339"/>
              <a:gd name="connsiteX5" fmla="*/ 47440 w 1536336"/>
              <a:gd name="connsiteY5" fmla="*/ 612323 h 697339"/>
              <a:gd name="connsiteX0" fmla="*/ 62173 w 1505203"/>
              <a:gd name="connsiteY0" fmla="*/ 521732 h 667610"/>
              <a:gd name="connsiteX1" fmla="*/ 142477 w 1505203"/>
              <a:gd name="connsiteY1" fmla="*/ 0 h 667610"/>
              <a:gd name="connsiteX2" fmla="*/ 786659 w 1505203"/>
              <a:gd name="connsiteY2" fmla="*/ 110214 h 667610"/>
              <a:gd name="connsiteX3" fmla="*/ 1504710 w 1505203"/>
              <a:gd name="connsiteY3" fmla="*/ 232931 h 667610"/>
              <a:gd name="connsiteX4" fmla="*/ 708413 w 1505203"/>
              <a:gd name="connsiteY4" fmla="*/ 652130 h 667610"/>
              <a:gd name="connsiteX5" fmla="*/ 62173 w 1505203"/>
              <a:gd name="connsiteY5" fmla="*/ 521732 h 6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03" h="667610">
                <a:moveTo>
                  <a:pt x="62173" y="521732"/>
                </a:moveTo>
                <a:cubicBezTo>
                  <a:pt x="-32150" y="413044"/>
                  <a:pt x="-29513" y="40638"/>
                  <a:pt x="142477" y="0"/>
                </a:cubicBezTo>
                <a:cubicBezTo>
                  <a:pt x="344683" y="32500"/>
                  <a:pt x="559620" y="71392"/>
                  <a:pt x="786659" y="110214"/>
                </a:cubicBezTo>
                <a:cubicBezTo>
                  <a:pt x="1013698" y="149036"/>
                  <a:pt x="1469765" y="-16783"/>
                  <a:pt x="1504710" y="232931"/>
                </a:cubicBezTo>
                <a:cubicBezTo>
                  <a:pt x="1524410" y="482718"/>
                  <a:pt x="948836" y="603997"/>
                  <a:pt x="708413" y="652130"/>
                </a:cubicBezTo>
                <a:cubicBezTo>
                  <a:pt x="467990" y="700263"/>
                  <a:pt x="156496" y="630420"/>
                  <a:pt x="62173" y="521732"/>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EEB68DB-3EA4-C44C-A27B-F8286A63481F}"/>
              </a:ext>
            </a:extLst>
          </p:cNvPr>
          <p:cNvSpPr txBox="1"/>
          <p:nvPr/>
        </p:nvSpPr>
        <p:spPr>
          <a:xfrm>
            <a:off x="-4497584" y="3237592"/>
            <a:ext cx="4412790" cy="830997"/>
          </a:xfrm>
          <a:prstGeom prst="rect">
            <a:avLst/>
          </a:prstGeom>
          <a:solidFill>
            <a:schemeClr val="bg1"/>
          </a:solidFill>
          <a:ln w="22225">
            <a:solidFill>
              <a:schemeClr val="tx1"/>
            </a:solidFill>
          </a:ln>
        </p:spPr>
        <p:txBody>
          <a:bodyPr wrap="square" rtlCol="0">
            <a:spAutoFit/>
          </a:bodyPr>
          <a:lstStyle/>
          <a:p>
            <a:pPr algn="ctr"/>
            <a:r>
              <a:rPr lang="en-US" sz="1200" b="1" dirty="0"/>
              <a:t>Euro data in much better agreement vs American data. Still several solutions in play as we will need to allow this system to develop before having a better idea on potential track (likely by Sat)</a:t>
            </a:r>
          </a:p>
        </p:txBody>
      </p:sp>
      <p:cxnSp>
        <p:nvCxnSpPr>
          <p:cNvPr id="46" name="Straight Arrow Connector 45">
            <a:extLst>
              <a:ext uri="{FF2B5EF4-FFF2-40B4-BE49-F238E27FC236}">
                <a16:creationId xmlns:a16="http://schemas.microsoft.com/office/drawing/2014/main" id="{7C69CDD2-4F52-CC44-8CBF-659BF9C1F8EC}"/>
              </a:ext>
            </a:extLst>
          </p:cNvPr>
          <p:cNvCxnSpPr>
            <a:cxnSpLocks/>
          </p:cNvCxnSpPr>
          <p:nvPr/>
        </p:nvCxnSpPr>
        <p:spPr>
          <a:xfrm flipV="1">
            <a:off x="-1302715" y="2052278"/>
            <a:ext cx="705707" cy="3752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7C5921-8A75-E97C-6DE9-2139CB89D1F8}"/>
              </a:ext>
            </a:extLst>
          </p:cNvPr>
          <p:cNvCxnSpPr>
            <a:cxnSpLocks/>
          </p:cNvCxnSpPr>
          <p:nvPr/>
        </p:nvCxnSpPr>
        <p:spPr>
          <a:xfrm flipH="1" flipV="1">
            <a:off x="-2385876" y="5136606"/>
            <a:ext cx="1386184" cy="2007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B5DE64-22E8-134A-5127-3069E994408A}"/>
              </a:ext>
            </a:extLst>
          </p:cNvPr>
          <p:cNvSpPr txBox="1"/>
          <p:nvPr/>
        </p:nvSpPr>
        <p:spPr>
          <a:xfrm>
            <a:off x="-2671769" y="4448734"/>
            <a:ext cx="2431872" cy="461665"/>
          </a:xfrm>
          <a:prstGeom prst="rect">
            <a:avLst/>
          </a:prstGeom>
          <a:solidFill>
            <a:schemeClr val="bg1"/>
          </a:solidFill>
          <a:ln w="22225">
            <a:solidFill>
              <a:schemeClr val="tx1"/>
            </a:solidFill>
          </a:ln>
        </p:spPr>
        <p:txBody>
          <a:bodyPr wrap="square" rtlCol="0">
            <a:spAutoFit/>
          </a:bodyPr>
          <a:lstStyle/>
          <a:p>
            <a:pPr algn="ctr"/>
            <a:r>
              <a:rPr lang="en-US" sz="1200" b="1" dirty="0"/>
              <a:t>High uncertainty into early next week on exact track</a:t>
            </a:r>
          </a:p>
        </p:txBody>
      </p:sp>
      <p:grpSp>
        <p:nvGrpSpPr>
          <p:cNvPr id="19" name="Google Shape;172;p6">
            <a:extLst>
              <a:ext uri="{FF2B5EF4-FFF2-40B4-BE49-F238E27FC236}">
                <a16:creationId xmlns:a16="http://schemas.microsoft.com/office/drawing/2014/main" id="{FF1A1CD9-D028-59AD-9811-0BAD8654F831}"/>
              </a:ext>
            </a:extLst>
          </p:cNvPr>
          <p:cNvGrpSpPr/>
          <p:nvPr/>
        </p:nvGrpSpPr>
        <p:grpSpPr>
          <a:xfrm>
            <a:off x="1763629" y="748144"/>
            <a:ext cx="5563925" cy="400069"/>
            <a:chOff x="-4" y="1924774"/>
            <a:chExt cx="4572002" cy="594275"/>
          </a:xfrm>
        </p:grpSpPr>
        <p:sp>
          <p:nvSpPr>
            <p:cNvPr id="20" name="Google Shape;173;p6">
              <a:extLst>
                <a:ext uri="{FF2B5EF4-FFF2-40B4-BE49-F238E27FC236}">
                  <a16:creationId xmlns:a16="http://schemas.microsoft.com/office/drawing/2014/main" id="{C32411B6-4C5A-5A96-2D73-D0198D2339DE}"/>
                </a:ext>
              </a:extLst>
            </p:cNvPr>
            <p:cNvSpPr/>
            <p:nvPr/>
          </p:nvSpPr>
          <p:spPr>
            <a:xfrm>
              <a:off x="-1" y="1951053"/>
              <a:ext cx="4571999" cy="5375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174;p6">
              <a:extLst>
                <a:ext uri="{FF2B5EF4-FFF2-40B4-BE49-F238E27FC236}">
                  <a16:creationId xmlns:a16="http://schemas.microsoft.com/office/drawing/2014/main" id="{40B6532C-B8B8-2155-302E-70CB7575EAEC}"/>
                </a:ext>
              </a:extLst>
            </p:cNvPr>
            <p:cNvSpPr/>
            <p:nvPr/>
          </p:nvSpPr>
          <p:spPr>
            <a:xfrm>
              <a:off x="-4" y="1924774"/>
              <a:ext cx="4572002" cy="59427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European Data Tracks Next 10 Days</a:t>
              </a:r>
              <a:endParaRPr lang="en-US" sz="2000" dirty="0">
                <a:latin typeface="Franklin Gothic Medium" panose="020B0603020102020204" pitchFamily="34" charset="0"/>
              </a:endParaRPr>
            </a:p>
          </p:txBody>
        </p:sp>
      </p:grpSp>
      <p:cxnSp>
        <p:nvCxnSpPr>
          <p:cNvPr id="13" name="Straight Arrow Connector 12">
            <a:extLst>
              <a:ext uri="{FF2B5EF4-FFF2-40B4-BE49-F238E27FC236}">
                <a16:creationId xmlns:a16="http://schemas.microsoft.com/office/drawing/2014/main" id="{C65DED12-ABA4-F512-3C44-5E704E8A4DC3}"/>
              </a:ext>
            </a:extLst>
          </p:cNvPr>
          <p:cNvCxnSpPr>
            <a:cxnSpLocks/>
          </p:cNvCxnSpPr>
          <p:nvPr/>
        </p:nvCxnSpPr>
        <p:spPr>
          <a:xfrm flipV="1">
            <a:off x="-1935999" y="4733832"/>
            <a:ext cx="1165010" cy="5114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F1AA8AA-A6E1-0441-6D1F-F8F4688BC1E7}"/>
              </a:ext>
            </a:extLst>
          </p:cNvPr>
          <p:cNvPicPr>
            <a:picLocks noChangeAspect="1"/>
          </p:cNvPicPr>
          <p:nvPr/>
        </p:nvPicPr>
        <p:blipFill>
          <a:blip r:embed="rId7"/>
          <a:srcRect/>
          <a:stretch/>
        </p:blipFill>
        <p:spPr>
          <a:xfrm>
            <a:off x="1770626" y="1199704"/>
            <a:ext cx="5556928" cy="4167696"/>
          </a:xfrm>
          <a:prstGeom prst="rect">
            <a:avLst/>
          </a:prstGeom>
        </p:spPr>
      </p:pic>
      <p:pic>
        <p:nvPicPr>
          <p:cNvPr id="8" name="Picture 7" descr="Graphical user interface, map&#10;&#10;Description automatically generated">
            <a:extLst>
              <a:ext uri="{FF2B5EF4-FFF2-40B4-BE49-F238E27FC236}">
                <a16:creationId xmlns:a16="http://schemas.microsoft.com/office/drawing/2014/main" id="{A2513183-C88D-C9DB-7EC6-637F324D8039}"/>
              </a:ext>
            </a:extLst>
          </p:cNvPr>
          <p:cNvPicPr>
            <a:picLocks noChangeAspect="1"/>
          </p:cNvPicPr>
          <p:nvPr/>
        </p:nvPicPr>
        <p:blipFill>
          <a:blip r:embed="rId8"/>
          <a:stretch>
            <a:fillRect/>
          </a:stretch>
        </p:blipFill>
        <p:spPr>
          <a:xfrm>
            <a:off x="1668" y="0"/>
            <a:ext cx="9140663"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306"/>
        <p:cNvGrpSpPr/>
        <p:nvPr/>
      </p:nvGrpSpPr>
      <p:grpSpPr>
        <a:xfrm>
          <a:off x="0" y="0"/>
          <a:ext cx="0" cy="0"/>
          <a:chOff x="0" y="0"/>
          <a:chExt cx="0" cy="0"/>
        </a:xfrm>
      </p:grpSpPr>
      <p:grpSp>
        <p:nvGrpSpPr>
          <p:cNvPr id="307" name="Google Shape;307;p10"/>
          <p:cNvGrpSpPr/>
          <p:nvPr/>
        </p:nvGrpSpPr>
        <p:grpSpPr>
          <a:xfrm>
            <a:off x="3730163" y="4207730"/>
            <a:ext cx="5401847" cy="2639790"/>
            <a:chOff x="-52107" y="1294041"/>
            <a:chExt cx="4613864" cy="1451482"/>
          </a:xfrm>
        </p:grpSpPr>
        <p:sp>
          <p:nvSpPr>
            <p:cNvPr id="308" name="Google Shape;308;p10"/>
            <p:cNvSpPr/>
            <p:nvPr/>
          </p:nvSpPr>
          <p:spPr>
            <a:xfrm>
              <a:off x="-52107" y="1407319"/>
              <a:ext cx="4572000" cy="1338204"/>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10"/>
            <p:cNvSpPr/>
            <p:nvPr/>
          </p:nvSpPr>
          <p:spPr>
            <a:xfrm>
              <a:off x="-10245" y="1294041"/>
              <a:ext cx="4572002" cy="1413050"/>
            </a:xfrm>
            <a:prstGeom prst="rect">
              <a:avLst/>
            </a:prstGeom>
            <a:noFill/>
            <a:ln>
              <a:noFill/>
            </a:ln>
          </p:spPr>
          <p:txBody>
            <a:bodyPr spcFirstLastPara="1" wrap="square" lIns="91425" tIns="45700" rIns="91425" bIns="45700" anchor="ctr" anchorCtr="0">
              <a:spAutoFit/>
            </a:bodyPr>
            <a:lstStyle/>
            <a:p>
              <a:pPr marL="171450" marR="0" lvl="0" indent="-171450" algn="l" rtl="0">
                <a:spcBef>
                  <a:spcPts val="0"/>
                </a:spcBef>
                <a:spcAft>
                  <a:spcPts val="0"/>
                </a:spcAft>
                <a:buFont typeface="Wingdings" pitchFamily="2" charset="2"/>
                <a:buChar char="Ø"/>
              </a:pPr>
              <a:endParaRPr sz="1100" dirty="0">
                <a:solidFill>
                  <a:schemeClr val="lt1"/>
                </a:solidFill>
                <a:latin typeface="Franklin Gothic Medium" panose="020B0603020102020204" pitchFamily="34" charset="0"/>
                <a:ea typeface="Libre Franklin"/>
                <a:cs typeface="Libre Franklin"/>
                <a:sym typeface="Libre Franklin"/>
              </a:endParaRPr>
            </a:p>
            <a:p>
              <a:pPr marL="342900" marR="0" lvl="0" indent="-342900" algn="l" rtl="0">
                <a:spcBef>
                  <a:spcPts val="600"/>
                </a:spcBef>
                <a:spcAft>
                  <a:spcPts val="0"/>
                </a:spcAft>
                <a:buClr>
                  <a:schemeClr val="lt1"/>
                </a:buClr>
                <a:buSzPts val="1100"/>
                <a:buFont typeface="Wingdings" pitchFamily="2" charset="2"/>
                <a:buChar char="Ø"/>
              </a:pPr>
              <a:r>
                <a:rPr lang="en-US" sz="1300" dirty="0">
                  <a:solidFill>
                    <a:schemeClr val="lt1"/>
                  </a:solidFill>
                  <a:latin typeface="Franklin Gothic Medium" panose="020B0603020102020204" pitchFamily="34" charset="0"/>
                  <a:ea typeface="Libre Franklin"/>
                  <a:cs typeface="Libre Franklin"/>
                  <a:sym typeface="Libre Franklin"/>
                </a:rPr>
                <a:t>Majority of data continues to suggest areas of fog, with greatest widespread risk to the east and west of the bay area. </a:t>
              </a:r>
            </a:p>
            <a:p>
              <a:pPr marL="342900" marR="0" lvl="0" indent="-342900" algn="l" rtl="0">
                <a:spcBef>
                  <a:spcPts val="600"/>
                </a:spcBef>
                <a:spcAft>
                  <a:spcPts val="0"/>
                </a:spcAft>
                <a:buClr>
                  <a:schemeClr val="lt1"/>
                </a:buClr>
                <a:buSzPts val="1100"/>
                <a:buFont typeface="Wingdings" pitchFamily="2" charset="2"/>
                <a:buChar char="Ø"/>
              </a:pPr>
              <a:r>
                <a:rPr lang="en-US" sz="1300" dirty="0">
                  <a:solidFill>
                    <a:schemeClr val="lt1"/>
                  </a:solidFill>
                  <a:latin typeface="Franklin Gothic Medium" panose="020B0603020102020204" pitchFamily="34" charset="0"/>
                  <a:ea typeface="Libre Franklin"/>
                  <a:cs typeface="Libre Franklin"/>
                  <a:sym typeface="Libre Franklin"/>
                </a:rPr>
                <a:t>While model/application may be a bit aggressive with this setup, localized areas of patchy fog with visibilities less than &lt;3mi will be possible for stations 51/52 through Kinder 1 between 5AM and 9AM CT Thursday morning. </a:t>
              </a:r>
            </a:p>
            <a:p>
              <a:pPr marL="342900" marR="0" lvl="0" indent="-342900" algn="l" rtl="0">
                <a:spcBef>
                  <a:spcPts val="600"/>
                </a:spcBef>
                <a:spcAft>
                  <a:spcPts val="0"/>
                </a:spcAft>
                <a:buClr>
                  <a:schemeClr val="lt1"/>
                </a:buClr>
                <a:buSzPts val="1100"/>
                <a:buFont typeface="Wingdings" pitchFamily="2" charset="2"/>
                <a:buChar char="Ø"/>
              </a:pPr>
              <a:r>
                <a:rPr lang="en-US" sz="1300" dirty="0">
                  <a:solidFill>
                    <a:schemeClr val="lt1"/>
                  </a:solidFill>
                  <a:latin typeface="Franklin Gothic Medium" panose="020B0603020102020204" pitchFamily="34" charset="0"/>
                  <a:ea typeface="Libre Franklin"/>
                  <a:cs typeface="Libre Franklin"/>
                  <a:sym typeface="Libre Franklin"/>
                </a:rPr>
                <a:t>Lower confidence still exists on how long patchy reduced visibility/fog can linger Thursday morning, but favoring areas of reduced visibility to recede no later than 9AM-CT Thursday Morning.</a:t>
              </a:r>
              <a:endParaRPr sz="1300" dirty="0">
                <a:latin typeface="Franklin Gothic Medium" panose="020B0603020102020204" pitchFamily="34" charset="0"/>
              </a:endParaRPr>
            </a:p>
            <a:p>
              <a:pPr marL="342900" marR="0" lvl="0" indent="-342900" algn="l" rtl="0">
                <a:spcBef>
                  <a:spcPts val="600"/>
                </a:spcBef>
                <a:spcAft>
                  <a:spcPts val="0"/>
                </a:spcAft>
                <a:buClr>
                  <a:schemeClr val="lt1"/>
                </a:buClr>
                <a:buSzPts val="1100"/>
                <a:buFont typeface="Wingdings" pitchFamily="2" charset="2"/>
                <a:buChar char="Ø"/>
              </a:pPr>
              <a:r>
                <a:rPr lang="en-US" sz="1300" dirty="0">
                  <a:solidFill>
                    <a:schemeClr val="lt1"/>
                  </a:solidFill>
                  <a:latin typeface="Franklin Gothic Medium" panose="020B0603020102020204" pitchFamily="34" charset="0"/>
                  <a:ea typeface="Libre Franklin"/>
                  <a:cs typeface="Libre Franklin"/>
                  <a:sym typeface="Libre Franklin"/>
                </a:rPr>
                <a:t>Patchy fog risk may be possible once again Friday morning. </a:t>
              </a:r>
              <a:endParaRPr sz="1300" dirty="0">
                <a:latin typeface="Franklin Gothic Medium" panose="020B0603020102020204" pitchFamily="34" charset="0"/>
              </a:endParaRPr>
            </a:p>
          </p:txBody>
        </p:sp>
      </p:grpSp>
      <p:pic>
        <p:nvPicPr>
          <p:cNvPr id="310" name="Google Shape;310;p10"/>
          <p:cNvPicPr preferRelativeResize="0"/>
          <p:nvPr/>
        </p:nvPicPr>
        <p:blipFill>
          <a:blip r:embed="rId3"/>
          <a:srcRect/>
          <a:stretch/>
        </p:blipFill>
        <p:spPr>
          <a:xfrm>
            <a:off x="94655" y="1608029"/>
            <a:ext cx="3379727" cy="2534795"/>
          </a:xfrm>
          <a:prstGeom prst="rect">
            <a:avLst/>
          </a:prstGeom>
          <a:solidFill>
            <a:schemeClr val="lt1"/>
          </a:solidFill>
          <a:ln>
            <a:noFill/>
          </a:ln>
        </p:spPr>
      </p:pic>
      <p:pic>
        <p:nvPicPr>
          <p:cNvPr id="311" name="Google Shape;311;p10"/>
          <p:cNvPicPr preferRelativeResize="0"/>
          <p:nvPr/>
        </p:nvPicPr>
        <p:blipFill>
          <a:blip r:embed="rId4"/>
          <a:srcRect/>
          <a:stretch/>
        </p:blipFill>
        <p:spPr>
          <a:xfrm>
            <a:off x="3783322" y="1629456"/>
            <a:ext cx="3307321" cy="2480490"/>
          </a:xfrm>
          <a:prstGeom prst="rect">
            <a:avLst/>
          </a:prstGeom>
          <a:noFill/>
          <a:ln>
            <a:noFill/>
          </a:ln>
        </p:spPr>
      </p:pic>
      <p:grpSp>
        <p:nvGrpSpPr>
          <p:cNvPr id="312" name="Google Shape;312;p10"/>
          <p:cNvGrpSpPr/>
          <p:nvPr/>
        </p:nvGrpSpPr>
        <p:grpSpPr>
          <a:xfrm>
            <a:off x="-574766" y="914037"/>
            <a:ext cx="4143810" cy="400110"/>
            <a:chOff x="-736286" y="1924774"/>
            <a:chExt cx="5308286" cy="594336"/>
          </a:xfrm>
        </p:grpSpPr>
        <p:sp>
          <p:nvSpPr>
            <p:cNvPr id="313" name="Google Shape;313;p10"/>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10"/>
            <p:cNvSpPr/>
            <p:nvPr/>
          </p:nvSpPr>
          <p:spPr>
            <a:xfrm>
              <a:off x="-736286" y="1924774"/>
              <a:ext cx="5308286" cy="5943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         5 AM CT THU Visibility (miles)</a:t>
              </a:r>
              <a:endParaRPr lang="en-US" dirty="0">
                <a:latin typeface="Franklin Gothic Medium" panose="020B0603020102020204" pitchFamily="34" charset="0"/>
              </a:endParaRPr>
            </a:p>
          </p:txBody>
        </p:sp>
      </p:grpSp>
      <p:grpSp>
        <p:nvGrpSpPr>
          <p:cNvPr id="315" name="Google Shape;315;p10"/>
          <p:cNvGrpSpPr/>
          <p:nvPr/>
        </p:nvGrpSpPr>
        <p:grpSpPr>
          <a:xfrm>
            <a:off x="3571493" y="913674"/>
            <a:ext cx="3569045" cy="400110"/>
            <a:chOff x="-4" y="1924774"/>
            <a:chExt cx="4572002" cy="594336"/>
          </a:xfrm>
        </p:grpSpPr>
        <p:sp>
          <p:nvSpPr>
            <p:cNvPr id="316" name="Google Shape;316;p10"/>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10"/>
            <p:cNvSpPr/>
            <p:nvPr/>
          </p:nvSpPr>
          <p:spPr>
            <a:xfrm>
              <a:off x="-4" y="1924774"/>
              <a:ext cx="4572002" cy="5943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7 AM CT THU Visibility (miles)</a:t>
              </a:r>
              <a:endParaRPr dirty="0">
                <a:latin typeface="Franklin Gothic Medium" panose="020B0603020102020204" pitchFamily="34" charset="0"/>
              </a:endParaRPr>
            </a:p>
          </p:txBody>
        </p:sp>
      </p:grpSp>
      <p:grpSp>
        <p:nvGrpSpPr>
          <p:cNvPr id="318" name="Google Shape;318;p10"/>
          <p:cNvGrpSpPr/>
          <p:nvPr/>
        </p:nvGrpSpPr>
        <p:grpSpPr>
          <a:xfrm>
            <a:off x="7664520" y="1420026"/>
            <a:ext cx="1778861" cy="2910800"/>
            <a:chOff x="7610640" y="1547812"/>
            <a:chExt cx="1623338" cy="2229421"/>
          </a:xfrm>
        </p:grpSpPr>
        <p:grpSp>
          <p:nvGrpSpPr>
            <p:cNvPr id="319" name="Google Shape;319;p10"/>
            <p:cNvGrpSpPr/>
            <p:nvPr/>
          </p:nvGrpSpPr>
          <p:grpSpPr>
            <a:xfrm rot="-5400000">
              <a:off x="6983108" y="2175344"/>
              <a:ext cx="2229421" cy="974357"/>
              <a:chOff x="8718148" y="5124828"/>
              <a:chExt cx="2050444" cy="380715"/>
            </a:xfrm>
          </p:grpSpPr>
          <p:sp>
            <p:nvSpPr>
              <p:cNvPr id="320" name="Google Shape;320;p10"/>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10"/>
              <p:cNvSpPr txBox="1"/>
              <p:nvPr/>
            </p:nvSpPr>
            <p:spPr>
              <a:xfrm rot="5400000">
                <a:off x="10213996" y="5130915"/>
                <a:ext cx="380715" cy="3685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Franklin Gothic Medium" panose="020B0603020102020204" pitchFamily="34" charset="0"/>
                    <a:ea typeface="Libre Franklin Medium"/>
                    <a:cs typeface="Libre Franklin Medium"/>
                    <a:sym typeface="Libre Franklin Medium"/>
                  </a:rPr>
                  <a:t>Above Normal</a:t>
                </a:r>
                <a:endParaRPr dirty="0">
                  <a:latin typeface="Franklin Gothic Medium" panose="020B0603020102020204" pitchFamily="34" charset="0"/>
                </a:endParaRPr>
              </a:p>
            </p:txBody>
          </p:sp>
        </p:grpSp>
        <p:pic>
          <p:nvPicPr>
            <p:cNvPr id="322" name="Google Shape;322;p10"/>
            <p:cNvPicPr preferRelativeResize="0"/>
            <p:nvPr/>
          </p:nvPicPr>
          <p:blipFill rotWithShape="1">
            <a:blip r:embed="rId5">
              <a:alphaModFix/>
            </a:blip>
            <a:srcRect/>
            <a:stretch/>
          </p:blipFill>
          <p:spPr>
            <a:xfrm rot="16200000">
              <a:off x="7991449" y="2289897"/>
              <a:ext cx="1317238" cy="1167821"/>
            </a:xfrm>
            <a:prstGeom prst="rect">
              <a:avLst/>
            </a:prstGeom>
            <a:noFill/>
            <a:ln>
              <a:noFill/>
            </a:ln>
          </p:spPr>
        </p:pic>
        <p:sp>
          <p:nvSpPr>
            <p:cNvPr id="323" name="Google Shape;323;p10"/>
            <p:cNvSpPr txBox="1"/>
            <p:nvPr/>
          </p:nvSpPr>
          <p:spPr>
            <a:xfrm>
              <a:off x="7610645" y="2970441"/>
              <a:ext cx="974357" cy="4007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Franklin Gothic Medium" panose="020B0603020102020204" pitchFamily="34" charset="0"/>
                  <a:ea typeface="Libre Franklin Medium"/>
                  <a:cs typeface="Libre Franklin Medium"/>
                  <a:sym typeface="Libre Franklin Medium"/>
                </a:rPr>
                <a:t>Below Normal</a:t>
              </a:r>
              <a:endParaRPr dirty="0">
                <a:latin typeface="Franklin Gothic Medium" panose="020B0603020102020204" pitchFamily="34" charset="0"/>
              </a:endParaRPr>
            </a:p>
          </p:txBody>
        </p:sp>
      </p:grpSp>
      <p:graphicFrame>
        <p:nvGraphicFramePr>
          <p:cNvPr id="324" name="Google Shape;324;p10"/>
          <p:cNvGraphicFramePr/>
          <p:nvPr>
            <p:extLst>
              <p:ext uri="{D42A27DB-BD31-4B8C-83A1-F6EECF244321}">
                <p14:modId xmlns:p14="http://schemas.microsoft.com/office/powerpoint/2010/main" val="862373261"/>
              </p:ext>
            </p:extLst>
          </p:nvPr>
        </p:nvGraphicFramePr>
        <p:xfrm>
          <a:off x="0" y="4705202"/>
          <a:ext cx="3688425" cy="1126000"/>
        </p:xfrm>
        <a:graphic>
          <a:graphicData uri="http://schemas.openxmlformats.org/drawingml/2006/table">
            <a:tbl>
              <a:tblPr firstRow="1" bandRow="1">
                <a:noFill/>
                <a:tableStyleId>{29154CD7-5590-4214-9E62-4D50870D3FC6}</a:tableStyleId>
              </a:tblPr>
              <a:tblGrid>
                <a:gridCol w="2388100">
                  <a:extLst>
                    <a:ext uri="{9D8B030D-6E8A-4147-A177-3AD203B41FA5}">
                      <a16:colId xmlns:a16="http://schemas.microsoft.com/office/drawing/2014/main" val="20000"/>
                    </a:ext>
                  </a:extLst>
                </a:gridCol>
                <a:gridCol w="1300325">
                  <a:extLst>
                    <a:ext uri="{9D8B030D-6E8A-4147-A177-3AD203B41FA5}">
                      <a16:colId xmlns:a16="http://schemas.microsoft.com/office/drawing/2014/main" val="20001"/>
                    </a:ext>
                  </a:extLst>
                </a:gridCol>
              </a:tblGrid>
              <a:tr h="424950">
                <a:tc gridSpan="2">
                  <a:txBody>
                    <a:bodyPr/>
                    <a:lstStyle/>
                    <a:p>
                      <a:pPr marL="0" marR="0" lvl="0" indent="0" algn="ctr" rtl="0">
                        <a:spcBef>
                          <a:spcPts val="0"/>
                        </a:spcBef>
                        <a:spcAft>
                          <a:spcPts val="0"/>
                        </a:spcAft>
                        <a:buNone/>
                      </a:pPr>
                      <a:r>
                        <a:rPr lang="en-US" sz="1800" b="0" i="0" u="none" strike="noStrike" cap="none" dirty="0">
                          <a:latin typeface="Franklin Gothic Medium" panose="020B0603020102020204" pitchFamily="34" charset="0"/>
                          <a:ea typeface="Libre Franklin"/>
                          <a:cs typeface="Libre Franklin"/>
                          <a:sym typeface="Libre Franklin"/>
                        </a:rPr>
                        <a:t> Reduced Visibility Threat</a:t>
                      </a:r>
                      <a:endParaRPr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54050">
                <a:tc>
                  <a:txBody>
                    <a:bodyPr/>
                    <a:lstStyle/>
                    <a:p>
                      <a:pPr marL="0" marR="0" lvl="0" indent="0" algn="ctr" rtl="0">
                        <a:spcBef>
                          <a:spcPts val="0"/>
                        </a:spcBef>
                        <a:spcAft>
                          <a:spcPts val="0"/>
                        </a:spcAft>
                        <a:buNone/>
                      </a:pPr>
                      <a:r>
                        <a:rPr lang="en-US" sz="1600" b="0" i="0" u="none" strike="noStrike" cap="none" dirty="0">
                          <a:latin typeface="Franklin Gothic Medium" panose="020B0603020102020204" pitchFamily="34" charset="0"/>
                          <a:ea typeface="Libre Franklin"/>
                          <a:cs typeface="Libre Franklin"/>
                          <a:sym typeface="Libre Franklin"/>
                        </a:rPr>
                        <a:t>5-6 AM THU ~ 9 AM THU</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0" i="0" u="none" strike="noStrike" cap="none" dirty="0">
                          <a:latin typeface="Franklin Gothic Medium" panose="020B0603020102020204" pitchFamily="34" charset="0"/>
                          <a:ea typeface="Libre Franklin"/>
                          <a:cs typeface="Libre Franklin"/>
                          <a:sym typeface="Libre Franklin"/>
                        </a:rPr>
                        <a:t> Low to Medium</a:t>
                      </a:r>
                      <a:endParaRPr b="0" i="0" dirty="0">
                        <a:latin typeface="Franklin Gothic Medium" panose="020B0603020102020204" pitchFamily="34" charset="0"/>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bl>
          </a:graphicData>
        </a:graphic>
      </p:graphicFrame>
      <p:grpSp>
        <p:nvGrpSpPr>
          <p:cNvPr id="325" name="Google Shape;325;p10"/>
          <p:cNvGrpSpPr/>
          <p:nvPr/>
        </p:nvGrpSpPr>
        <p:grpSpPr>
          <a:xfrm>
            <a:off x="7263829" y="903037"/>
            <a:ext cx="1868181" cy="400110"/>
            <a:chOff x="-4" y="1909513"/>
            <a:chExt cx="4572002" cy="594336"/>
          </a:xfrm>
        </p:grpSpPr>
        <p:sp>
          <p:nvSpPr>
            <p:cNvPr id="326" name="Google Shape;326;p10"/>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10"/>
            <p:cNvSpPr/>
            <p:nvPr/>
          </p:nvSpPr>
          <p:spPr>
            <a:xfrm>
              <a:off x="-4" y="1909513"/>
              <a:ext cx="4572002" cy="5943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Confidence</a:t>
              </a:r>
              <a:endParaRPr dirty="0">
                <a:latin typeface="Franklin Gothic Medium" panose="020B0603020102020204" pitchFamily="34" charset="0"/>
              </a:endParaRPr>
            </a:p>
          </p:txBody>
        </p:sp>
      </p:grpSp>
      <p:sp>
        <p:nvSpPr>
          <p:cNvPr id="328" name="Google Shape;328;p10"/>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9" name="Google Shape;329;p10"/>
          <p:cNvPicPr preferRelativeResize="0"/>
          <p:nvPr/>
        </p:nvPicPr>
        <p:blipFill rotWithShape="1">
          <a:blip r:embed="rId6">
            <a:alphaModFix/>
          </a:blip>
          <a:srcRect/>
          <a:stretch/>
        </p:blipFill>
        <p:spPr>
          <a:xfrm>
            <a:off x="8117227" y="68835"/>
            <a:ext cx="965771" cy="570215"/>
          </a:xfrm>
          <a:prstGeom prst="rect">
            <a:avLst/>
          </a:prstGeom>
          <a:noFill/>
          <a:ln>
            <a:noFill/>
          </a:ln>
        </p:spPr>
      </p:pic>
      <p:sp>
        <p:nvSpPr>
          <p:cNvPr id="330" name="Google Shape;330;p10"/>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Franklin Gothic Medium" panose="020B0603020102020204" pitchFamily="34" charset="0"/>
                <a:ea typeface="Libre Franklin"/>
                <a:cs typeface="Libre Franklin"/>
                <a:sym typeface="Libre Franklin"/>
              </a:rPr>
              <a:t>Houston Pilots Visibility Report</a:t>
            </a:r>
            <a:endParaRPr dirty="0">
              <a:latin typeface="Franklin Gothic Medium" panose="020B0603020102020204" pitchFamily="34" charset="0"/>
            </a:endParaRPr>
          </a:p>
        </p:txBody>
      </p:sp>
      <p:pic>
        <p:nvPicPr>
          <p:cNvPr id="331" name="Google Shape;331;p10"/>
          <p:cNvPicPr preferRelativeResize="0"/>
          <p:nvPr/>
        </p:nvPicPr>
        <p:blipFill rotWithShape="1">
          <a:blip r:embed="rId7">
            <a:alphaModFix/>
          </a:blip>
          <a:srcRect/>
          <a:stretch/>
        </p:blipFill>
        <p:spPr>
          <a:xfrm>
            <a:off x="6832953" y="-79224"/>
            <a:ext cx="1376739" cy="8653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8"/>
        <p:cNvGrpSpPr/>
        <p:nvPr/>
      </p:nvGrpSpPr>
      <p:grpSpPr>
        <a:xfrm>
          <a:off x="0" y="0"/>
          <a:ext cx="0" cy="0"/>
          <a:chOff x="0" y="0"/>
          <a:chExt cx="0" cy="0"/>
        </a:xfrm>
      </p:grpSpPr>
      <p:grpSp>
        <p:nvGrpSpPr>
          <p:cNvPr id="199" name="Google Shape;199;p7"/>
          <p:cNvGrpSpPr/>
          <p:nvPr/>
        </p:nvGrpSpPr>
        <p:grpSpPr>
          <a:xfrm>
            <a:off x="2999633" y="1032844"/>
            <a:ext cx="3004772" cy="987711"/>
            <a:chOff x="3001221" y="1061982"/>
            <a:chExt cx="3004772" cy="987711"/>
          </a:xfrm>
        </p:grpSpPr>
        <p:grpSp>
          <p:nvGrpSpPr>
            <p:cNvPr id="200" name="Google Shape;200;p7"/>
            <p:cNvGrpSpPr/>
            <p:nvPr/>
          </p:nvGrpSpPr>
          <p:grpSpPr>
            <a:xfrm rot="-5400000">
              <a:off x="4083939" y="127639"/>
              <a:ext cx="839336" cy="3004772"/>
              <a:chOff x="7610640" y="1441357"/>
              <a:chExt cx="1668457" cy="2335877"/>
            </a:xfrm>
          </p:grpSpPr>
          <p:grpSp>
            <p:nvGrpSpPr>
              <p:cNvPr id="201" name="Google Shape;201;p7"/>
              <p:cNvGrpSpPr/>
              <p:nvPr/>
            </p:nvGrpSpPr>
            <p:grpSpPr>
              <a:xfrm rot="-5400000">
                <a:off x="6983108" y="2175345"/>
                <a:ext cx="2229421" cy="974357"/>
                <a:chOff x="8718148" y="5124828"/>
                <a:chExt cx="2050444" cy="380715"/>
              </a:xfrm>
            </p:grpSpPr>
            <p:sp>
              <p:nvSpPr>
                <p:cNvPr id="202" name="Google Shape;202;p7"/>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7"/>
                <p:cNvSpPr txBox="1"/>
                <p:nvPr/>
              </p:nvSpPr>
              <p:spPr>
                <a:xfrm rot="10800000">
                  <a:off x="10123525" y="5129891"/>
                  <a:ext cx="630169" cy="3585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Above Normal</a:t>
                  </a:r>
                  <a:endParaRPr dirty="0">
                    <a:latin typeface="Franklin Gothic Medium" panose="020B0603020102020204" pitchFamily="34" charset="0"/>
                  </a:endParaRPr>
                </a:p>
              </p:txBody>
            </p:sp>
          </p:grpSp>
          <p:pic>
            <p:nvPicPr>
              <p:cNvPr id="204" name="Google Shape;204;p7"/>
              <p:cNvPicPr preferRelativeResize="0"/>
              <p:nvPr/>
            </p:nvPicPr>
            <p:blipFill rotWithShape="1">
              <a:blip r:embed="rId3">
                <a:alphaModFix/>
              </a:blip>
              <a:srcRect/>
              <a:stretch/>
            </p:blipFill>
            <p:spPr>
              <a:xfrm rot="16200000">
                <a:off x="8288845" y="1043407"/>
                <a:ext cx="592301" cy="1388202"/>
              </a:xfrm>
              <a:prstGeom prst="rect">
                <a:avLst/>
              </a:prstGeom>
              <a:noFill/>
              <a:ln>
                <a:noFill/>
              </a:ln>
            </p:spPr>
          </p:pic>
        </p:grpSp>
        <p:sp>
          <p:nvSpPr>
            <p:cNvPr id="205" name="Google Shape;205;p7"/>
            <p:cNvSpPr txBox="1"/>
            <p:nvPr/>
          </p:nvSpPr>
          <p:spPr>
            <a:xfrm>
              <a:off x="5307840" y="1569748"/>
              <a:ext cx="685175"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Below Normal</a:t>
              </a:r>
              <a:endParaRPr dirty="0">
                <a:latin typeface="Franklin Gothic Medium" panose="020B0603020102020204" pitchFamily="34" charset="0"/>
              </a:endParaRPr>
            </a:p>
          </p:txBody>
        </p:sp>
        <p:grpSp>
          <p:nvGrpSpPr>
            <p:cNvPr id="206" name="Google Shape;206;p7"/>
            <p:cNvGrpSpPr/>
            <p:nvPr/>
          </p:nvGrpSpPr>
          <p:grpSpPr>
            <a:xfrm>
              <a:off x="3137026" y="1061982"/>
              <a:ext cx="2867833" cy="400110"/>
              <a:chOff x="-4" y="1909513"/>
              <a:chExt cx="4572002" cy="594336"/>
            </a:xfrm>
          </p:grpSpPr>
          <p:sp>
            <p:nvSpPr>
              <p:cNvPr id="207" name="Google Shape;207;p7"/>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7"/>
              <p:cNvSpPr/>
              <p:nvPr/>
            </p:nvSpPr>
            <p:spPr>
              <a:xfrm>
                <a:off x="-4" y="1909513"/>
                <a:ext cx="4572002" cy="5943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lt1"/>
                    </a:solidFill>
                    <a:latin typeface="Franklin Gothic Medium" panose="020B0603020102020204" pitchFamily="34" charset="0"/>
                    <a:ea typeface="Libre Franklin"/>
                    <a:cs typeface="Libre Franklin"/>
                    <a:sym typeface="Libre Franklin"/>
                  </a:rPr>
                  <a:t>Confidence</a:t>
                </a:r>
                <a:endParaRPr dirty="0">
                  <a:latin typeface="Franklin Gothic Medium" panose="020B0603020102020204" pitchFamily="34" charset="0"/>
                </a:endParaRPr>
              </a:p>
            </p:txBody>
          </p:sp>
        </p:grpSp>
      </p:grpSp>
      <p:sp>
        <p:nvSpPr>
          <p:cNvPr id="209" name="Google Shape;209;p7"/>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0" name="Google Shape;210;p7"/>
          <p:cNvPicPr preferRelativeResize="0"/>
          <p:nvPr/>
        </p:nvPicPr>
        <p:blipFill rotWithShape="1">
          <a:blip r:embed="rId4">
            <a:alphaModFix/>
          </a:blip>
          <a:srcRect/>
          <a:stretch/>
        </p:blipFill>
        <p:spPr>
          <a:xfrm>
            <a:off x="8117227" y="68835"/>
            <a:ext cx="965771" cy="570215"/>
          </a:xfrm>
          <a:prstGeom prst="rect">
            <a:avLst/>
          </a:prstGeom>
          <a:noFill/>
          <a:ln>
            <a:noFill/>
          </a:ln>
        </p:spPr>
      </p:pic>
      <p:sp>
        <p:nvSpPr>
          <p:cNvPr id="211" name="Google Shape;211;p7"/>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Franklin Gothic Medium" panose="020B0603020102020204" pitchFamily="34" charset="0"/>
                <a:ea typeface="Libre Franklin"/>
                <a:cs typeface="Libre Franklin"/>
                <a:sym typeface="Libre Franklin"/>
              </a:rPr>
              <a:t>Houston Pilots Visibility Report</a:t>
            </a:r>
            <a:endParaRPr dirty="0">
              <a:latin typeface="Franklin Gothic Medium" panose="020B0603020102020204" pitchFamily="34" charset="0"/>
            </a:endParaRPr>
          </a:p>
        </p:txBody>
      </p:sp>
      <p:pic>
        <p:nvPicPr>
          <p:cNvPr id="212" name="Google Shape;212;p7"/>
          <p:cNvPicPr preferRelativeResize="0"/>
          <p:nvPr/>
        </p:nvPicPr>
        <p:blipFill rotWithShape="1">
          <a:blip r:embed="rId5">
            <a:alphaModFix/>
          </a:blip>
          <a:srcRect/>
          <a:stretch/>
        </p:blipFill>
        <p:spPr>
          <a:xfrm>
            <a:off x="6832953" y="-79224"/>
            <a:ext cx="1376739" cy="865310"/>
          </a:xfrm>
          <a:prstGeom prst="rect">
            <a:avLst/>
          </a:prstGeom>
          <a:noFill/>
          <a:ln>
            <a:noFill/>
          </a:ln>
        </p:spPr>
      </p:pic>
      <p:sp>
        <p:nvSpPr>
          <p:cNvPr id="213" name="Google Shape;213;p7"/>
          <p:cNvSpPr txBox="1"/>
          <p:nvPr/>
        </p:nvSpPr>
        <p:spPr>
          <a:xfrm>
            <a:off x="-10489812" y="1913325"/>
            <a:ext cx="72521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Libre Franklin Medium"/>
                <a:ea typeface="Libre Franklin Medium"/>
                <a:cs typeface="Libre Franklin Medium"/>
                <a:sym typeface="Libre Franklin Medium"/>
              </a:rPr>
              <a:t>Check slides below for more info on the low-end fog risk tomorrow AM.</a:t>
            </a:r>
            <a:endParaRPr/>
          </a:p>
        </p:txBody>
      </p:sp>
      <p:sp>
        <p:nvSpPr>
          <p:cNvPr id="214" name="Google Shape;214;p7"/>
          <p:cNvSpPr txBox="1"/>
          <p:nvPr/>
        </p:nvSpPr>
        <p:spPr>
          <a:xfrm>
            <a:off x="-11759032" y="2755709"/>
            <a:ext cx="6814037"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Libre Franklin Medium"/>
                <a:ea typeface="Libre Franklin Medium"/>
                <a:cs typeface="Libre Franklin Medium"/>
                <a:sym typeface="Libre Franklin Medium"/>
              </a:rPr>
              <a:t>Localized patchy fog potential NE of stations Monday AM.</a:t>
            </a:r>
            <a:endParaRPr dirty="0"/>
          </a:p>
        </p:txBody>
      </p:sp>
      <p:pic>
        <p:nvPicPr>
          <p:cNvPr id="4" name="Picture 3">
            <a:extLst>
              <a:ext uri="{FF2B5EF4-FFF2-40B4-BE49-F238E27FC236}">
                <a16:creationId xmlns:a16="http://schemas.microsoft.com/office/drawing/2014/main" id="{D4042F5E-DC55-F27C-5B36-86F433D3D260}"/>
              </a:ext>
            </a:extLst>
          </p:cNvPr>
          <p:cNvPicPr>
            <a:picLocks noChangeAspect="1"/>
          </p:cNvPicPr>
          <p:nvPr/>
        </p:nvPicPr>
        <p:blipFill>
          <a:blip r:embed="rId6"/>
          <a:stretch>
            <a:fillRect/>
          </a:stretch>
        </p:blipFill>
        <p:spPr>
          <a:xfrm>
            <a:off x="0" y="2245188"/>
            <a:ext cx="9144000" cy="460135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25193</TotalTime>
  <Words>1841</Words>
  <Application>Microsoft Office PowerPoint</Application>
  <PresentationFormat>On-screen Show (4:3)</PresentationFormat>
  <Paragraphs>243</Paragraphs>
  <Slides>16</Slides>
  <Notes>16</Notes>
  <HiddenSlides>8</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Franklin Gothic Medium</vt:lpstr>
      <vt:lpstr>Libre Franklin</vt:lpstr>
      <vt:lpstr>Calibri</vt:lpstr>
      <vt:lpstr>Libre Franklin Medium</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Will Danby</cp:lastModifiedBy>
  <cp:revision>1226</cp:revision>
  <dcterms:created xsi:type="dcterms:W3CDTF">2021-10-12T16:38:33Z</dcterms:created>
  <dcterms:modified xsi:type="dcterms:W3CDTF">2022-10-24T18:19:02Z</dcterms:modified>
</cp:coreProperties>
</file>