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62" r:id="rId4"/>
    <p:sldId id="258" r:id="rId5"/>
    <p:sldId id="259" r:id="rId6"/>
    <p:sldId id="277" r:id="rId7"/>
    <p:sldId id="261" r:id="rId8"/>
    <p:sldId id="276" r:id="rId9"/>
    <p:sldId id="269" r:id="rId10"/>
    <p:sldId id="274" r:id="rId11"/>
    <p:sldId id="275" r:id="rId12"/>
    <p:sldId id="264" r:id="rId13"/>
    <p:sldId id="270" r:id="rId14"/>
    <p:sldId id="268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738"/>
    <a:srgbClr val="048A03"/>
    <a:srgbClr val="FF40FF"/>
    <a:srgbClr val="002060"/>
    <a:srgbClr val="C73800"/>
    <a:srgbClr val="D49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6266"/>
  </p:normalViewPr>
  <p:slideViewPr>
    <p:cSldViewPr snapToGrid="0" snapToObjects="1">
      <p:cViewPr varScale="1">
        <p:scale>
          <a:sx n="161" d="100"/>
          <a:sy n="161" d="100"/>
        </p:scale>
        <p:origin x="200" y="3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D93FE-1E90-AB4A-BC09-0E0DD2F380C8}" type="datetimeFigureOut">
              <a:rPr lang="en-US" smtClean="0"/>
              <a:t>6/18/22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453C1-D2BE-2F43-BF0B-22A9BD78E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41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453C1-D2BE-2F43-BF0B-22A9BD78E1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64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453C1-D2BE-2F43-BF0B-22A9BD78E1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61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453C1-D2BE-2F43-BF0B-22A9BD78E1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2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453C1-D2BE-2F43-BF0B-22A9BD78E1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03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453C1-D2BE-2F43-BF0B-22A9BD78E1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01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453C1-D2BE-2F43-BF0B-22A9BD78E1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55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D0B-DEDF-5646-A357-C39F78BC5E0A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3D31-51BF-0042-B8D0-9EABF3D2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06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D0B-DEDF-5646-A357-C39F78BC5E0A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3D31-51BF-0042-B8D0-9EABF3D2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8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D0B-DEDF-5646-A357-C39F78BC5E0A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3D31-51BF-0042-B8D0-9EABF3D2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1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D0B-DEDF-5646-A357-C39F78BC5E0A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3D31-51BF-0042-B8D0-9EABF3D2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4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D0B-DEDF-5646-A357-C39F78BC5E0A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3D31-51BF-0042-B8D0-9EABF3D2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69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D0B-DEDF-5646-A357-C39F78BC5E0A}" type="datetimeFigureOut">
              <a:rPr lang="en-US" smtClean="0"/>
              <a:t>6/18/22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3D31-51BF-0042-B8D0-9EABF3D2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25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D0B-DEDF-5646-A357-C39F78BC5E0A}" type="datetimeFigureOut">
              <a:rPr lang="en-US" smtClean="0"/>
              <a:t>6/18/22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3D31-51BF-0042-B8D0-9EABF3D2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1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D0B-DEDF-5646-A357-C39F78BC5E0A}" type="datetimeFigureOut">
              <a:rPr lang="en-US" smtClean="0"/>
              <a:t>6/18/22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3D31-51BF-0042-B8D0-9EABF3D2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25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D0B-DEDF-5646-A357-C39F78BC5E0A}" type="datetimeFigureOut">
              <a:rPr lang="en-US" smtClean="0"/>
              <a:t>6/18/22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3D31-51BF-0042-B8D0-9EABF3D2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7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D0B-DEDF-5646-A357-C39F78BC5E0A}" type="datetimeFigureOut">
              <a:rPr lang="en-US" smtClean="0"/>
              <a:t>6/18/22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3D31-51BF-0042-B8D0-9EABF3D2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0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3D0B-DEDF-5646-A357-C39F78BC5E0A}" type="datetimeFigureOut">
              <a:rPr lang="en-US" smtClean="0"/>
              <a:t>6/18/22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3D31-51BF-0042-B8D0-9EABF3D2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89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23D0B-DEDF-5646-A357-C39F78BC5E0A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A3D31-51BF-0042-B8D0-9EABF3D2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6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0.png"/><Relationship Id="rId7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A14AC51-5E29-7B4C-B650-D8DB5E08CE2F}"/>
              </a:ext>
            </a:extLst>
          </p:cNvPr>
          <p:cNvSpPr/>
          <p:nvPr/>
        </p:nvSpPr>
        <p:spPr>
          <a:xfrm>
            <a:off x="4580709" y="5066282"/>
            <a:ext cx="4572000" cy="5991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1D36BD-4F61-EF4E-A0E2-E2E73FA2BEDC}"/>
              </a:ext>
            </a:extLst>
          </p:cNvPr>
          <p:cNvSpPr/>
          <p:nvPr/>
        </p:nvSpPr>
        <p:spPr>
          <a:xfrm>
            <a:off x="-2" y="46103"/>
            <a:ext cx="9144000" cy="13541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oogle Shape;96;p1">
            <a:extLst>
              <a:ext uri="{FF2B5EF4-FFF2-40B4-BE49-F238E27FC236}">
                <a16:creationId xmlns:a16="http://schemas.microsoft.com/office/drawing/2014/main" id="{3667BAFC-C2AB-EF4C-A79A-C345EDBB7A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5676897"/>
            <a:ext cx="1834608" cy="11811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965CFC-B7CE-C14A-AD2B-0B0763475C57}"/>
              </a:ext>
            </a:extLst>
          </p:cNvPr>
          <p:cNvSpPr txBox="1"/>
          <p:nvPr/>
        </p:nvSpPr>
        <p:spPr>
          <a:xfrm>
            <a:off x="-1" y="1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Franklin Gothic Book" panose="020B0503020102020204" pitchFamily="34" charset="0"/>
              </a:rPr>
              <a:t>Houston Pilots Forecast Package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F41391-1A4D-7143-8CF7-83EC450E4DA5}"/>
              </a:ext>
            </a:extLst>
          </p:cNvPr>
          <p:cNvSpPr/>
          <p:nvPr/>
        </p:nvSpPr>
        <p:spPr>
          <a:xfrm>
            <a:off x="-2" y="596925"/>
            <a:ext cx="40047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Franklin Gothic Book" panose="020B0503020102020204" pitchFamily="34" charset="0"/>
              </a:rPr>
              <a:t>Updated: 7:00 AM CT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Saturday, June 18</a:t>
            </a:r>
            <a:r>
              <a:rPr lang="en-US" sz="2000" baseline="30000" dirty="0">
                <a:latin typeface="Franklin Gothic Book" panose="020B0503020102020204" pitchFamily="34" charset="0"/>
              </a:rPr>
              <a:t>th</a:t>
            </a:r>
            <a:r>
              <a:rPr lang="en-US" sz="2000" dirty="0">
                <a:latin typeface="Franklin Gothic Book" panose="020B0503020102020204" pitchFamily="34" charset="0"/>
              </a:rPr>
              <a:t>,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2CAC7D-D426-B349-B05D-0AC9EC697203}"/>
              </a:ext>
            </a:extLst>
          </p:cNvPr>
          <p:cNvSpPr/>
          <p:nvPr/>
        </p:nvSpPr>
        <p:spPr>
          <a:xfrm>
            <a:off x="3704889" y="857708"/>
            <a:ext cx="4107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latin typeface="Franklin Gothic Book" panose="020B0503020102020204" pitchFamily="34" charset="0"/>
              </a:rPr>
              <a:t>Forecaster: John Kemper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6E98B15E-E34F-4B45-A468-4A4CDB3E05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6571" y="46103"/>
            <a:ext cx="1623317" cy="10171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071A25-76AE-C04F-8318-1661B0F1773C}"/>
              </a:ext>
            </a:extLst>
          </p:cNvPr>
          <p:cNvSpPr txBox="1"/>
          <p:nvPr/>
        </p:nvSpPr>
        <p:spPr>
          <a:xfrm>
            <a:off x="1571946" y="5842336"/>
            <a:ext cx="7572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900"/>
              </a:spcBef>
              <a:buClr>
                <a:schemeClr val="dk1"/>
              </a:buClr>
              <a:buSzPts val="2520"/>
            </a:pPr>
            <a:r>
              <a:rPr lang="en-US" sz="2000" dirty="0">
                <a:solidFill>
                  <a:schemeClr val="dk1"/>
                </a:solidFill>
                <a:latin typeface="Franklin Gothic Medium" panose="020B0603020102020204" pitchFamily="34" charset="0"/>
                <a:ea typeface="Arial"/>
                <a:cs typeface="Arial"/>
                <a:sym typeface="Arial"/>
              </a:rPr>
              <a:t>As always, please do not hesitate to reach out to us with any forecast questions via the chat option on the Weather Porthole or our on-call number, </a:t>
            </a:r>
            <a:r>
              <a:rPr lang="en-US" sz="2000" dirty="0">
                <a:solidFill>
                  <a:srgbClr val="FF0000"/>
                </a:solidFill>
                <a:latin typeface="Franklin Gothic Medium" panose="020B0603020102020204" pitchFamily="34" charset="0"/>
                <a:ea typeface="Arial"/>
                <a:cs typeface="Arial"/>
                <a:sym typeface="Arial"/>
              </a:rPr>
              <a:t>(317)-560-8122</a:t>
            </a:r>
            <a:r>
              <a:rPr lang="en-US" sz="2000" dirty="0">
                <a:solidFill>
                  <a:schemeClr val="dk1"/>
                </a:solidFill>
                <a:latin typeface="Franklin Gothic Medium" panose="020B0603020102020204" pitchFamily="34" charset="0"/>
                <a:ea typeface="Arial"/>
                <a:cs typeface="Arial"/>
                <a:sym typeface="Arial"/>
              </a:rPr>
              <a:t> press 1 for forecast questions.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A4C77F-EACF-3F42-8AFB-9BC0F8CA2DE0}"/>
              </a:ext>
            </a:extLst>
          </p:cNvPr>
          <p:cNvSpPr/>
          <p:nvPr/>
        </p:nvSpPr>
        <p:spPr>
          <a:xfrm>
            <a:off x="0" y="1843972"/>
            <a:ext cx="4572000" cy="38244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0C4E7C-A144-4D4F-AE04-5634C028651A}"/>
              </a:ext>
            </a:extLst>
          </p:cNvPr>
          <p:cNvSpPr/>
          <p:nvPr/>
        </p:nvSpPr>
        <p:spPr>
          <a:xfrm>
            <a:off x="0" y="1739403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Weather Headlines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7761E4-6382-5A4F-B700-665B5AED7CA6}"/>
              </a:ext>
            </a:extLst>
          </p:cNvPr>
          <p:cNvSpPr/>
          <p:nvPr/>
        </p:nvSpPr>
        <p:spPr>
          <a:xfrm>
            <a:off x="4473614" y="5127341"/>
            <a:ext cx="478619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latin typeface="Franklin Gothic Medium" panose="020B0603020102020204" pitchFamily="34" charset="0"/>
              </a:rPr>
              <a:t>Radar/ NWS Alerts: 7:00 AM CT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E2853A-9353-2447-A9D6-3681E0F2E68D}"/>
              </a:ext>
            </a:extLst>
          </p:cNvPr>
          <p:cNvSpPr/>
          <p:nvPr/>
        </p:nvSpPr>
        <p:spPr>
          <a:xfrm>
            <a:off x="8709" y="1229580"/>
            <a:ext cx="4572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1700" dirty="0">
                <a:solidFill>
                  <a:schemeClr val="bg1"/>
                </a:solidFill>
                <a:latin typeface="Franklin Gothic Book" panose="020B0503020102020204" pitchFamily="34" charset="0"/>
              </a:rPr>
              <a:t>Chances of Isolated/Scattered Showers/Storms will gradually increase over the next 3 days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17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1700" dirty="0">
                <a:solidFill>
                  <a:schemeClr val="bg1"/>
                </a:solidFill>
                <a:latin typeface="Franklin Gothic Book" panose="020B0503020102020204" pitchFamily="34" charset="0"/>
              </a:rPr>
              <a:t>Temperatures are continued to stay above average with temp highs reaching the 90’s.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17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17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 general southerly wind (varying at times to SE &amp; SW) will continue.</a:t>
            </a:r>
          </a:p>
          <a:p>
            <a:endParaRPr lang="en-US" sz="17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1700" dirty="0">
                <a:solidFill>
                  <a:schemeClr val="bg1"/>
                </a:solidFill>
                <a:latin typeface="Franklin Gothic Book" panose="020B0503020102020204" pitchFamily="34" charset="0"/>
              </a:rPr>
              <a:t>No tropical threats anticipated over the next 10 days.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4F02DA-C407-72E4-9826-6A26DFDD49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18514" y="1843971"/>
            <a:ext cx="4296388" cy="294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4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7F04150-E6FB-B344-B222-68F9721CCD97}"/>
              </a:ext>
            </a:extLst>
          </p:cNvPr>
          <p:cNvGrpSpPr/>
          <p:nvPr/>
        </p:nvGrpSpPr>
        <p:grpSpPr>
          <a:xfrm>
            <a:off x="3730163" y="4276964"/>
            <a:ext cx="5401847" cy="2570556"/>
            <a:chOff x="-52107" y="1332109"/>
            <a:chExt cx="4613864" cy="141341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181657A-0FD9-2643-9F9B-72EFE77B2DBA}"/>
                </a:ext>
              </a:extLst>
            </p:cNvPr>
            <p:cNvSpPr/>
            <p:nvPr/>
          </p:nvSpPr>
          <p:spPr>
            <a:xfrm>
              <a:off x="-52107" y="1407319"/>
              <a:ext cx="4572000" cy="133820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0B940C-F027-734D-BE2A-7FA41D8674B5}"/>
                </a:ext>
              </a:extLst>
            </p:cNvPr>
            <p:cNvSpPr/>
            <p:nvPr/>
          </p:nvSpPr>
          <p:spPr>
            <a:xfrm>
              <a:off x="-10245" y="1332109"/>
              <a:ext cx="4572002" cy="133691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spcAft>
                  <a:spcPts val="600"/>
                </a:spcAft>
              </a:pPr>
              <a:endParaRPr lang="en-US" sz="11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  <a:p>
              <a:pPr marL="342900" indent="-342900">
                <a:spcAft>
                  <a:spcPts val="600"/>
                </a:spcAft>
                <a:buFont typeface="Wingdings" pitchFamily="2" charset="2"/>
                <a:buChar char="Ø"/>
              </a:pPr>
              <a:r>
                <a:rPr lang="en-US" sz="11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Data is still in disagreement on exact timing of reduced visibility/fog Tuesday AM, but most data continues to show the potential for patchy fog tomorrow morning.</a:t>
              </a:r>
            </a:p>
            <a:p>
              <a:pPr marL="342900" indent="-342900">
                <a:spcAft>
                  <a:spcPts val="600"/>
                </a:spcAft>
                <a:buFont typeface="Wingdings" pitchFamily="2" charset="2"/>
                <a:buChar char="Ø"/>
              </a:pPr>
              <a:r>
                <a:rPr lang="en-US" sz="11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Patchy reduced visibilities/fog will be possible beginning around 5-6 AM tomorrow morning from around the 25/26 station through Morgan’s Point. Patchy fog around the boarding station is not favored till around the 8-9 AM timeframe.</a:t>
              </a:r>
            </a:p>
            <a:p>
              <a:pPr marL="342900" indent="-342900">
                <a:spcAft>
                  <a:spcPts val="600"/>
                </a:spcAft>
                <a:buFont typeface="Wingdings" pitchFamily="2" charset="2"/>
                <a:buChar char="Ø"/>
              </a:pPr>
              <a:r>
                <a:rPr lang="en-US" sz="11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Lower confidence still exists on how long patchy reduced visibility/fog can linger into Tuesday, but data suggests most reduced visibility can be clear by the ~noon timeframe. Not anticipating this to be a widespread nor dense fog risk over our stations.</a:t>
              </a:r>
            </a:p>
            <a:p>
              <a:pPr marL="342900" indent="-342900">
                <a:spcAft>
                  <a:spcPts val="600"/>
                </a:spcAft>
                <a:buFont typeface="Wingdings" pitchFamily="2" charset="2"/>
                <a:buChar char="Ø"/>
              </a:pPr>
              <a:r>
                <a:rPr lang="en-US" sz="11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Widespread possibly dense fog will be a threat as we go into Tuesday night and into Wednesday morning. See two slides below for more details on this.</a:t>
              </a:r>
            </a:p>
          </p:txBody>
        </p:sp>
      </p:grpSp>
      <p:pic>
        <p:nvPicPr>
          <p:cNvPr id="13" name="Google Shape;133;p4">
            <a:extLst>
              <a:ext uri="{FF2B5EF4-FFF2-40B4-BE49-F238E27FC236}">
                <a16:creationId xmlns:a16="http://schemas.microsoft.com/office/drawing/2014/main" id="{43DDF1E7-4C4D-6348-9F43-F845652468E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4655" y="1523536"/>
            <a:ext cx="3379727" cy="27037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4" name="Google Shape;136;p4">
            <a:extLst>
              <a:ext uri="{FF2B5EF4-FFF2-40B4-BE49-F238E27FC236}">
                <a16:creationId xmlns:a16="http://schemas.microsoft.com/office/drawing/2014/main" id="{7A191702-E903-E041-B684-27760F2D0E6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83322" y="1511817"/>
            <a:ext cx="3307321" cy="27157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B276C52-9B11-4B4C-A6CF-4707DA923576}"/>
              </a:ext>
            </a:extLst>
          </p:cNvPr>
          <p:cNvGrpSpPr/>
          <p:nvPr/>
        </p:nvGrpSpPr>
        <p:grpSpPr>
          <a:xfrm>
            <a:off x="-574766" y="914037"/>
            <a:ext cx="4143810" cy="400110"/>
            <a:chOff x="-736286" y="1924774"/>
            <a:chExt cx="5308286" cy="5943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DEEB68-5E76-784D-8E4E-C0827A681E1D}"/>
                </a:ext>
              </a:extLst>
            </p:cNvPr>
            <p:cNvSpPr/>
            <p:nvPr/>
          </p:nvSpPr>
          <p:spPr>
            <a:xfrm>
              <a:off x="-1" y="1951053"/>
              <a:ext cx="4571999" cy="53753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6BBA41-F306-C848-B9EC-DC8309F18607}"/>
                </a:ext>
              </a:extLst>
            </p:cNvPr>
            <p:cNvSpPr/>
            <p:nvPr/>
          </p:nvSpPr>
          <p:spPr>
            <a:xfrm>
              <a:off x="-736286" y="1924774"/>
              <a:ext cx="5308286" cy="594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         7 AM CT TUE Visibility (miles)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D7676E-B03B-7B4D-BC63-BE47A22A3749}"/>
              </a:ext>
            </a:extLst>
          </p:cNvPr>
          <p:cNvGrpSpPr/>
          <p:nvPr/>
        </p:nvGrpSpPr>
        <p:grpSpPr>
          <a:xfrm>
            <a:off x="3571493" y="913674"/>
            <a:ext cx="3569045" cy="400110"/>
            <a:chOff x="-4" y="1924774"/>
            <a:chExt cx="4572002" cy="5943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F939EA-518E-F144-8706-C662DB31012D}"/>
                </a:ext>
              </a:extLst>
            </p:cNvPr>
            <p:cNvSpPr/>
            <p:nvPr/>
          </p:nvSpPr>
          <p:spPr>
            <a:xfrm>
              <a:off x="-1" y="1951053"/>
              <a:ext cx="4571999" cy="53753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7F2C67C-3687-A24F-A40C-0115568991CD}"/>
                </a:ext>
              </a:extLst>
            </p:cNvPr>
            <p:cNvSpPr/>
            <p:nvPr/>
          </p:nvSpPr>
          <p:spPr>
            <a:xfrm>
              <a:off x="-4" y="1924774"/>
              <a:ext cx="4572002" cy="594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11 AM CT TUE Visibility (miles)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4790AD-5EB7-DA43-97B9-F56DD7C6BE37}"/>
              </a:ext>
            </a:extLst>
          </p:cNvPr>
          <p:cNvGrpSpPr/>
          <p:nvPr/>
        </p:nvGrpSpPr>
        <p:grpSpPr>
          <a:xfrm>
            <a:off x="7664520" y="1420026"/>
            <a:ext cx="1778861" cy="2910800"/>
            <a:chOff x="7610640" y="1547812"/>
            <a:chExt cx="1623338" cy="22294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490A2D1-BB9C-364A-A862-3DA1F6796B43}"/>
                </a:ext>
              </a:extLst>
            </p:cNvPr>
            <p:cNvGrpSpPr/>
            <p:nvPr/>
          </p:nvGrpSpPr>
          <p:grpSpPr>
            <a:xfrm rot="16200000">
              <a:off x="6983108" y="2175344"/>
              <a:ext cx="2229421" cy="974357"/>
              <a:chOff x="8718148" y="5124828"/>
              <a:chExt cx="2050444" cy="380715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F550B78-8D7B-714D-AA60-06815B515C25}"/>
                  </a:ext>
                </a:extLst>
              </p:cNvPr>
              <p:cNvSpPr/>
              <p:nvPr/>
            </p:nvSpPr>
            <p:spPr>
              <a:xfrm>
                <a:off x="8718148" y="5124828"/>
                <a:ext cx="2050444" cy="380715"/>
              </a:xfrm>
              <a:prstGeom prst="rect">
                <a:avLst/>
              </a:prstGeom>
              <a:gradFill flip="none" rotWithShape="1">
                <a:gsLst>
                  <a:gs pos="100000">
                    <a:srgbClr val="FF0000"/>
                  </a:gs>
                  <a:gs pos="49000">
                    <a:schemeClr val="bg1"/>
                  </a:gs>
                  <a:gs pos="0">
                    <a:srgbClr val="00B050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803A59-F961-5044-BF9D-9E172F5DF2E6}"/>
                  </a:ext>
                </a:extLst>
              </p:cNvPr>
              <p:cNvSpPr txBox="1"/>
              <p:nvPr/>
            </p:nvSpPr>
            <p:spPr>
              <a:xfrm rot="5400000">
                <a:off x="10111037" y="5027955"/>
                <a:ext cx="380715" cy="574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Above Normal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93D7E36-593B-BB4E-BC4B-0AFEDC4B7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991449" y="2525882"/>
              <a:ext cx="1317238" cy="116782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D69D78-A600-454C-B4DB-2867FD217349}"/>
                </a:ext>
              </a:extLst>
            </p:cNvPr>
            <p:cNvSpPr txBox="1"/>
            <p:nvPr/>
          </p:nvSpPr>
          <p:spPr>
            <a:xfrm>
              <a:off x="7610645" y="2970441"/>
              <a:ext cx="974357" cy="624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Franklin Gothic Medium" panose="020B0603020102020204" pitchFamily="34" charset="0"/>
                  <a:cs typeface="Arial" panose="020B0604020202020204" pitchFamily="34" charset="0"/>
                </a:rPr>
                <a:t>Below Normal</a:t>
              </a:r>
            </a:p>
          </p:txBody>
        </p:sp>
      </p:grpSp>
      <p:graphicFrame>
        <p:nvGraphicFramePr>
          <p:cNvPr id="26" name="Table 4">
            <a:extLst>
              <a:ext uri="{FF2B5EF4-FFF2-40B4-BE49-F238E27FC236}">
                <a16:creationId xmlns:a16="http://schemas.microsoft.com/office/drawing/2014/main" id="{CFC92813-52CE-1146-A5E0-9D385FEA6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539692"/>
              </p:ext>
            </p:extLst>
          </p:nvPr>
        </p:nvGraphicFramePr>
        <p:xfrm>
          <a:off x="0" y="4705202"/>
          <a:ext cx="3688422" cy="112599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88093">
                  <a:extLst>
                    <a:ext uri="{9D8B030D-6E8A-4147-A177-3AD203B41FA5}">
                      <a16:colId xmlns:a16="http://schemas.microsoft.com/office/drawing/2014/main" val="3913970224"/>
                    </a:ext>
                  </a:extLst>
                </a:gridCol>
                <a:gridCol w="1300329">
                  <a:extLst>
                    <a:ext uri="{9D8B030D-6E8A-4147-A177-3AD203B41FA5}">
                      <a16:colId xmlns:a16="http://schemas.microsoft.com/office/drawing/2014/main" val="2941184269"/>
                    </a:ext>
                  </a:extLst>
                </a:gridCol>
              </a:tblGrid>
              <a:tr h="42495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Franklin Gothic Book" panose="020B0503020102020204" pitchFamily="34" charset="0"/>
                        </a:rPr>
                        <a:t> Reduced Visibility Threat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Max Wave Heights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9474933"/>
                  </a:ext>
                </a:extLst>
              </a:tr>
              <a:tr h="4540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5-6 AM TUE ~ 12 PM TUE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Book" panose="020B0503020102020204" pitchFamily="34" charset="0"/>
                        </a:rPr>
                        <a:t> Low to Medium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191018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61B30030-C1B8-B644-A548-60454DBD0941}"/>
              </a:ext>
            </a:extLst>
          </p:cNvPr>
          <p:cNvGrpSpPr/>
          <p:nvPr/>
        </p:nvGrpSpPr>
        <p:grpSpPr>
          <a:xfrm>
            <a:off x="7263829" y="903037"/>
            <a:ext cx="1868181" cy="400110"/>
            <a:chOff x="-4" y="1909513"/>
            <a:chExt cx="4572002" cy="59433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47DEB03-DF82-584F-9781-CA7ADB04E766}"/>
                </a:ext>
              </a:extLst>
            </p:cNvPr>
            <p:cNvSpPr/>
            <p:nvPr/>
          </p:nvSpPr>
          <p:spPr>
            <a:xfrm>
              <a:off x="-1" y="1951053"/>
              <a:ext cx="4571999" cy="53753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5C43EA4-EB3D-8146-A6EC-E3B7F3A1B87D}"/>
                </a:ext>
              </a:extLst>
            </p:cNvPr>
            <p:cNvSpPr/>
            <p:nvPr/>
          </p:nvSpPr>
          <p:spPr>
            <a:xfrm>
              <a:off x="-4" y="1909513"/>
              <a:ext cx="4572002" cy="594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Confidence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CD61844-1E68-5C40-809D-3B74B1E6F752}"/>
              </a:ext>
            </a:extLst>
          </p:cNvPr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oogle Shape;91;p1">
            <a:extLst>
              <a:ext uri="{FF2B5EF4-FFF2-40B4-BE49-F238E27FC236}">
                <a16:creationId xmlns:a16="http://schemas.microsoft.com/office/drawing/2014/main" id="{2CC9F45B-0583-5440-8409-CA1B98FECB2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17227" y="68835"/>
            <a:ext cx="965771" cy="5702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965CFC-B7CE-C14A-AD2B-0B0763475C57}"/>
              </a:ext>
            </a:extLst>
          </p:cNvPr>
          <p:cNvSpPr txBox="1"/>
          <p:nvPr/>
        </p:nvSpPr>
        <p:spPr>
          <a:xfrm>
            <a:off x="-1" y="1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Franklin Gothic Book" panose="020B0503020102020204" pitchFamily="34" charset="0"/>
              </a:rPr>
              <a:t>Houston Pilots Visibility Report</a:t>
            </a:r>
          </a:p>
        </p:txBody>
      </p:sp>
      <p:pic>
        <p:nvPicPr>
          <p:cNvPr id="39" name="Google Shape;96;p1">
            <a:extLst>
              <a:ext uri="{FF2B5EF4-FFF2-40B4-BE49-F238E27FC236}">
                <a16:creationId xmlns:a16="http://schemas.microsoft.com/office/drawing/2014/main" id="{2E58CA30-C25B-F94D-8E92-1ED7AE7EEA9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32953" y="-79224"/>
            <a:ext cx="1376739" cy="865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A38BE36-07D0-D54B-A76B-A1DE13D92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02"/>
            <a:ext cx="9144000" cy="685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90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7F04150-E6FB-B344-B222-68F9721CCD97}"/>
              </a:ext>
            </a:extLst>
          </p:cNvPr>
          <p:cNvGrpSpPr/>
          <p:nvPr/>
        </p:nvGrpSpPr>
        <p:grpSpPr>
          <a:xfrm>
            <a:off x="3764957" y="4368412"/>
            <a:ext cx="5367053" cy="2428703"/>
            <a:chOff x="-22389" y="1390698"/>
            <a:chExt cx="4584145" cy="133541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181657A-0FD9-2643-9F9B-72EFE77B2DBA}"/>
                </a:ext>
              </a:extLst>
            </p:cNvPr>
            <p:cNvSpPr/>
            <p:nvPr/>
          </p:nvSpPr>
          <p:spPr>
            <a:xfrm>
              <a:off x="-22389" y="1390698"/>
              <a:ext cx="4572000" cy="133541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0B940C-F027-734D-BE2A-7FA41D8674B5}"/>
                </a:ext>
              </a:extLst>
            </p:cNvPr>
            <p:cNvSpPr/>
            <p:nvPr/>
          </p:nvSpPr>
          <p:spPr>
            <a:xfrm>
              <a:off x="-10246" y="1424654"/>
              <a:ext cx="4572002" cy="12523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342900" indent="-342900">
                <a:spcAft>
                  <a:spcPts val="600"/>
                </a:spcAft>
                <a:buFont typeface="Wingdings" pitchFamily="2" charset="2"/>
                <a:buChar char="Ø"/>
              </a:pPr>
              <a:r>
                <a:rPr lang="en-US" sz="11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Patchy, hit and miss reduced visibilities coming in the form  of rain/mist/patchy fog will all be possible late this evening into the early morning hours of Friday. The best window as it stands now for any patchy fog would be 3 – 6 AM. Regardless, we do favor for visibilities to lower to at least 3-5 miles (if not lower) periodically in this timeframe.  Lowest confidence of the forecast comes as to whether any visibility issues come from  3-5 mile vis. mist or 1-2 mile vis. patchy fog. </a:t>
              </a:r>
            </a:p>
            <a:p>
              <a:pPr marL="342900" indent="-342900">
                <a:spcAft>
                  <a:spcPts val="600"/>
                </a:spcAft>
                <a:buFont typeface="Wingdings" pitchFamily="2" charset="2"/>
                <a:buChar char="Ø"/>
              </a:pPr>
              <a:r>
                <a:rPr lang="en-US" sz="11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Currently we are in favor of winds staying staying just elevated enough to make limited visibility likely come in the form of rain/mist/drizzle, however we want to make the note that if winds weaken any, a few instance of patchy fog would be possible for any stations S of Morgan’s Point. </a:t>
              </a:r>
            </a:p>
            <a:p>
              <a:pPr marL="342900" indent="-342900">
                <a:spcAft>
                  <a:spcPts val="600"/>
                </a:spcAft>
                <a:buFont typeface="Wingdings" pitchFamily="2" charset="2"/>
                <a:buChar char="Ø"/>
              </a:pPr>
              <a:r>
                <a:rPr lang="en-US" sz="11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After ~6 AM, the front should pass the area and sweep away any visibility concerns. </a:t>
              </a:r>
            </a:p>
          </p:txBody>
        </p:sp>
      </p:grpSp>
      <p:pic>
        <p:nvPicPr>
          <p:cNvPr id="13" name="Google Shape;133;p4">
            <a:extLst>
              <a:ext uri="{FF2B5EF4-FFF2-40B4-BE49-F238E27FC236}">
                <a16:creationId xmlns:a16="http://schemas.microsoft.com/office/drawing/2014/main" id="{43DDF1E7-4C4D-6348-9F43-F845652468E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6142" y="1610710"/>
            <a:ext cx="3297078" cy="263766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4" name="Google Shape;136;p4">
            <a:extLst>
              <a:ext uri="{FF2B5EF4-FFF2-40B4-BE49-F238E27FC236}">
                <a16:creationId xmlns:a16="http://schemas.microsoft.com/office/drawing/2014/main" id="{7A191702-E903-E041-B684-27760F2D0E6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15853" y="1610710"/>
            <a:ext cx="3297078" cy="26376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B276C52-9B11-4B4C-A6CF-4707DA923576}"/>
              </a:ext>
            </a:extLst>
          </p:cNvPr>
          <p:cNvGrpSpPr/>
          <p:nvPr/>
        </p:nvGrpSpPr>
        <p:grpSpPr>
          <a:xfrm>
            <a:off x="-2" y="914037"/>
            <a:ext cx="3832700" cy="379563"/>
            <a:chOff x="-4" y="1924774"/>
            <a:chExt cx="4909748" cy="56381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DEEB68-5E76-784D-8E4E-C0827A681E1D}"/>
                </a:ext>
              </a:extLst>
            </p:cNvPr>
            <p:cNvSpPr/>
            <p:nvPr/>
          </p:nvSpPr>
          <p:spPr>
            <a:xfrm>
              <a:off x="-1" y="1951053"/>
              <a:ext cx="4571999" cy="53753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6BBA41-F306-C848-B9EC-DC8309F18607}"/>
                </a:ext>
              </a:extLst>
            </p:cNvPr>
            <p:cNvSpPr/>
            <p:nvPr/>
          </p:nvSpPr>
          <p:spPr>
            <a:xfrm>
              <a:off x="-4" y="1924774"/>
              <a:ext cx="4909748" cy="548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11 PM THU Visibility (miles)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D7676E-B03B-7B4D-BC63-BE47A22A3749}"/>
              </a:ext>
            </a:extLst>
          </p:cNvPr>
          <p:cNvGrpSpPr/>
          <p:nvPr/>
        </p:nvGrpSpPr>
        <p:grpSpPr>
          <a:xfrm>
            <a:off x="3571493" y="913674"/>
            <a:ext cx="3569045" cy="379563"/>
            <a:chOff x="-4" y="1924774"/>
            <a:chExt cx="4572002" cy="56381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F939EA-518E-F144-8706-C662DB31012D}"/>
                </a:ext>
              </a:extLst>
            </p:cNvPr>
            <p:cNvSpPr/>
            <p:nvPr/>
          </p:nvSpPr>
          <p:spPr>
            <a:xfrm>
              <a:off x="-1" y="1951053"/>
              <a:ext cx="4571999" cy="53753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7F2C67C-3687-A24F-A40C-0115568991CD}"/>
                </a:ext>
              </a:extLst>
            </p:cNvPr>
            <p:cNvSpPr/>
            <p:nvPr/>
          </p:nvSpPr>
          <p:spPr>
            <a:xfrm>
              <a:off x="-4" y="1924774"/>
              <a:ext cx="4572002" cy="548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     4 AM FRI Visibility (miles)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4790AD-5EB7-DA43-97B9-F56DD7C6BE37}"/>
              </a:ext>
            </a:extLst>
          </p:cNvPr>
          <p:cNvGrpSpPr/>
          <p:nvPr/>
        </p:nvGrpSpPr>
        <p:grpSpPr>
          <a:xfrm>
            <a:off x="7664517" y="1420029"/>
            <a:ext cx="1824877" cy="2910804"/>
            <a:chOff x="7610640" y="1547812"/>
            <a:chExt cx="1665331" cy="22294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490A2D1-BB9C-364A-A862-3DA1F6796B43}"/>
                </a:ext>
              </a:extLst>
            </p:cNvPr>
            <p:cNvGrpSpPr/>
            <p:nvPr/>
          </p:nvGrpSpPr>
          <p:grpSpPr>
            <a:xfrm rot="16200000">
              <a:off x="6983108" y="2175344"/>
              <a:ext cx="2229421" cy="974357"/>
              <a:chOff x="8718148" y="5124828"/>
              <a:chExt cx="2050444" cy="380715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F550B78-8D7B-714D-AA60-06815B515C25}"/>
                  </a:ext>
                </a:extLst>
              </p:cNvPr>
              <p:cNvSpPr/>
              <p:nvPr/>
            </p:nvSpPr>
            <p:spPr>
              <a:xfrm>
                <a:off x="8718148" y="5124828"/>
                <a:ext cx="2050444" cy="380715"/>
              </a:xfrm>
              <a:prstGeom prst="rect">
                <a:avLst/>
              </a:prstGeom>
              <a:gradFill flip="none" rotWithShape="1">
                <a:gsLst>
                  <a:gs pos="100000">
                    <a:srgbClr val="FF0000"/>
                  </a:gs>
                  <a:gs pos="49000">
                    <a:schemeClr val="bg1"/>
                  </a:gs>
                  <a:gs pos="0">
                    <a:srgbClr val="00B050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803A59-F961-5044-BF9D-9E172F5DF2E6}"/>
                  </a:ext>
                </a:extLst>
              </p:cNvPr>
              <p:cNvSpPr txBox="1"/>
              <p:nvPr/>
            </p:nvSpPr>
            <p:spPr>
              <a:xfrm rot="5400000">
                <a:off x="10111037" y="5027955"/>
                <a:ext cx="380715" cy="574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Above Normal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93D7E36-593B-BB4E-BC4B-0AFEDC4B7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033442" y="2304435"/>
              <a:ext cx="1317238" cy="116782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D69D78-A600-454C-B4DB-2867FD217349}"/>
                </a:ext>
              </a:extLst>
            </p:cNvPr>
            <p:cNvSpPr txBox="1"/>
            <p:nvPr/>
          </p:nvSpPr>
          <p:spPr>
            <a:xfrm>
              <a:off x="7610645" y="2970441"/>
              <a:ext cx="974357" cy="624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Franklin Gothic Medium" panose="020B0603020102020204" pitchFamily="34" charset="0"/>
                  <a:cs typeface="Arial" panose="020B0604020202020204" pitchFamily="34" charset="0"/>
                </a:rPr>
                <a:t>Below Normal</a:t>
              </a:r>
            </a:p>
          </p:txBody>
        </p:sp>
      </p:grpSp>
      <p:graphicFrame>
        <p:nvGraphicFramePr>
          <p:cNvPr id="26" name="Table 4">
            <a:extLst>
              <a:ext uri="{FF2B5EF4-FFF2-40B4-BE49-F238E27FC236}">
                <a16:creationId xmlns:a16="http://schemas.microsoft.com/office/drawing/2014/main" id="{CFC92813-52CE-1146-A5E0-9D385FEA6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03827"/>
              </p:ext>
            </p:extLst>
          </p:nvPr>
        </p:nvGraphicFramePr>
        <p:xfrm>
          <a:off x="0" y="4359307"/>
          <a:ext cx="3688422" cy="1066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88093">
                  <a:extLst>
                    <a:ext uri="{9D8B030D-6E8A-4147-A177-3AD203B41FA5}">
                      <a16:colId xmlns:a16="http://schemas.microsoft.com/office/drawing/2014/main" val="3913970224"/>
                    </a:ext>
                  </a:extLst>
                </a:gridCol>
                <a:gridCol w="1300329">
                  <a:extLst>
                    <a:ext uri="{9D8B030D-6E8A-4147-A177-3AD203B41FA5}">
                      <a16:colId xmlns:a16="http://schemas.microsoft.com/office/drawing/2014/main" val="2941184269"/>
                    </a:ext>
                  </a:extLst>
                </a:gridCol>
              </a:tblGrid>
              <a:tr h="35240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Franklin Gothic Book" panose="020B0503020102020204" pitchFamily="34" charset="0"/>
                        </a:rPr>
                        <a:t>Reduced Visibility Threat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Max Wave Heights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9474933"/>
                  </a:ext>
                </a:extLst>
              </a:tr>
              <a:tr h="3765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Franklin Gothic Book" panose="020B0503020102020204" pitchFamily="34" charset="0"/>
                        </a:rPr>
                        <a:t>10 PM THU – 6 AM FRI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Book" panose="020B0503020102020204" pitchFamily="34" charset="0"/>
                        </a:rPr>
                        <a:t>Low-Medium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191018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61B30030-C1B8-B644-A548-60454DBD0941}"/>
              </a:ext>
            </a:extLst>
          </p:cNvPr>
          <p:cNvGrpSpPr/>
          <p:nvPr/>
        </p:nvGrpSpPr>
        <p:grpSpPr>
          <a:xfrm>
            <a:off x="7263829" y="903037"/>
            <a:ext cx="1868181" cy="400110"/>
            <a:chOff x="-4" y="1909513"/>
            <a:chExt cx="4572002" cy="59433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47DEB03-DF82-584F-9781-CA7ADB04E766}"/>
                </a:ext>
              </a:extLst>
            </p:cNvPr>
            <p:cNvSpPr/>
            <p:nvPr/>
          </p:nvSpPr>
          <p:spPr>
            <a:xfrm>
              <a:off x="-1" y="1951053"/>
              <a:ext cx="4571999" cy="53753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5C43EA4-EB3D-8146-A6EC-E3B7F3A1B87D}"/>
                </a:ext>
              </a:extLst>
            </p:cNvPr>
            <p:cNvSpPr/>
            <p:nvPr/>
          </p:nvSpPr>
          <p:spPr>
            <a:xfrm>
              <a:off x="-4" y="1909513"/>
              <a:ext cx="4572002" cy="594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Confidence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CD61844-1E68-5C40-809D-3B74B1E6F752}"/>
              </a:ext>
            </a:extLst>
          </p:cNvPr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oogle Shape;91;p1">
            <a:extLst>
              <a:ext uri="{FF2B5EF4-FFF2-40B4-BE49-F238E27FC236}">
                <a16:creationId xmlns:a16="http://schemas.microsoft.com/office/drawing/2014/main" id="{2CC9F45B-0583-5440-8409-CA1B98FECB2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17227" y="68835"/>
            <a:ext cx="965771" cy="5702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965CFC-B7CE-C14A-AD2B-0B0763475C57}"/>
              </a:ext>
            </a:extLst>
          </p:cNvPr>
          <p:cNvSpPr txBox="1"/>
          <p:nvPr/>
        </p:nvSpPr>
        <p:spPr>
          <a:xfrm>
            <a:off x="-1" y="1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Franklin Gothic Book" panose="020B0503020102020204" pitchFamily="34" charset="0"/>
              </a:rPr>
              <a:t>Houston Pilots Visibility Report</a:t>
            </a:r>
          </a:p>
        </p:txBody>
      </p:sp>
      <p:pic>
        <p:nvPicPr>
          <p:cNvPr id="39" name="Google Shape;96;p1">
            <a:extLst>
              <a:ext uri="{FF2B5EF4-FFF2-40B4-BE49-F238E27FC236}">
                <a16:creationId xmlns:a16="http://schemas.microsoft.com/office/drawing/2014/main" id="{2E58CA30-C25B-F94D-8E92-1ED7AE7EEA9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32953" y="-79224"/>
            <a:ext cx="1376739" cy="865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3CFCFA6-6AD9-B640-A290-F1BB2BD51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5551" y="68835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19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1D36BD-4F61-EF4E-A0E2-E2E73FA2BEDC}"/>
              </a:ext>
            </a:extLst>
          </p:cNvPr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965CFC-B7CE-C14A-AD2B-0B0763475C57}"/>
              </a:ext>
            </a:extLst>
          </p:cNvPr>
          <p:cNvSpPr txBox="1"/>
          <p:nvPr/>
        </p:nvSpPr>
        <p:spPr>
          <a:xfrm>
            <a:off x="-10275" y="-39470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Franklin Gothic Book" panose="020B0503020102020204" pitchFamily="34" charset="0"/>
              </a:rPr>
              <a:t>Houston Pilots: </a:t>
            </a:r>
            <a:r>
              <a:rPr lang="en-US" sz="2800" b="1" i="1" dirty="0">
                <a:latin typeface="Franklin Gothic Book" panose="020B0503020102020204" pitchFamily="34" charset="0"/>
              </a:rPr>
              <a:t>Sat</a:t>
            </a:r>
            <a:r>
              <a:rPr lang="en-US" sz="2800" i="1" dirty="0">
                <a:latin typeface="Franklin Gothic Book" panose="020B0503020102020204" pitchFamily="34" charset="0"/>
              </a:rPr>
              <a:t>. 6/18/2022</a:t>
            </a:r>
            <a:endParaRPr lang="en-US" sz="4000" i="1" dirty="0">
              <a:latin typeface="Franklin Gothic Book" panose="020B0503020102020204" pitchFamily="34" charset="0"/>
            </a:endParaRPr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6E98B15E-E34F-4B45-A468-4A4CDB3E05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7227" y="68835"/>
            <a:ext cx="965771" cy="5702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F4A2EEE-A065-B14B-A13A-C816551DD58C}"/>
              </a:ext>
            </a:extLst>
          </p:cNvPr>
          <p:cNvGrpSpPr/>
          <p:nvPr/>
        </p:nvGrpSpPr>
        <p:grpSpPr>
          <a:xfrm>
            <a:off x="-1" y="777280"/>
            <a:ext cx="5335791" cy="461665"/>
            <a:chOff x="-4" y="1895690"/>
            <a:chExt cx="4572002" cy="68577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354A3B-94E0-AD4A-A01E-F8A0530DC13D}"/>
                </a:ext>
              </a:extLst>
            </p:cNvPr>
            <p:cNvSpPr/>
            <p:nvPr/>
          </p:nvSpPr>
          <p:spPr>
            <a:xfrm>
              <a:off x="-2" y="1951051"/>
              <a:ext cx="4572000" cy="5991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20D85BE-9FDE-2C44-9026-0F810D94D7D7}"/>
                </a:ext>
              </a:extLst>
            </p:cNvPr>
            <p:cNvSpPr/>
            <p:nvPr/>
          </p:nvSpPr>
          <p:spPr>
            <a:xfrm>
              <a:off x="-4" y="1895690"/>
              <a:ext cx="4572002" cy="685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Forecast Discussion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2CCC09-1F2E-B846-A6A2-7930D4A6D675}"/>
              </a:ext>
            </a:extLst>
          </p:cNvPr>
          <p:cNvGrpSpPr/>
          <p:nvPr/>
        </p:nvGrpSpPr>
        <p:grpSpPr>
          <a:xfrm>
            <a:off x="0" y="1203205"/>
            <a:ext cx="5335793" cy="3108544"/>
            <a:chOff x="-4" y="1942726"/>
            <a:chExt cx="4572002" cy="4533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24AA85B-564D-1B4A-8ED7-A912AF957201}"/>
                </a:ext>
              </a:extLst>
            </p:cNvPr>
            <p:cNvSpPr/>
            <p:nvPr/>
          </p:nvSpPr>
          <p:spPr>
            <a:xfrm>
              <a:off x="-2" y="1951052"/>
              <a:ext cx="4572000" cy="44501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37B9C5E-F9D5-9147-9F19-A0A8918EB61A}"/>
                </a:ext>
              </a:extLst>
            </p:cNvPr>
            <p:cNvSpPr/>
            <p:nvPr/>
          </p:nvSpPr>
          <p:spPr>
            <a:xfrm>
              <a:off x="-4" y="1942726"/>
              <a:ext cx="4572002" cy="45334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FFFF00"/>
                  </a:solidFill>
                  <a:latin typeface="Franklin Gothic Book" panose="020B0503020102020204" pitchFamily="34" charset="0"/>
                </a:rPr>
                <a:t>Precip: </a:t>
              </a:r>
              <a:r>
                <a:rPr lang="en-US" sz="16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Dry conditions are favored for most of Saturday, however a 10% chance of an isolated thunderstorm is possible from 4PM-9PM.</a:t>
              </a:r>
            </a:p>
            <a:p>
              <a:pPr>
                <a:spcBef>
                  <a:spcPts val="600"/>
                </a:spcBef>
              </a:pPr>
              <a:r>
                <a:rPr lang="en-US" sz="1600" dirty="0">
                  <a:solidFill>
                    <a:srgbClr val="FFFF00"/>
                  </a:solidFill>
                  <a:latin typeface="Franklin Gothic Book" panose="020B0503020102020204" pitchFamily="34" charset="0"/>
                </a:rPr>
                <a:t>Wind: </a:t>
              </a:r>
              <a:r>
                <a:rPr lang="en-US" sz="16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Variable winds between 3-8 MPH from the S in the morning through 1PM. After 1PM through midnight, southerly sustained winds of 10-15 MPH, with an occasional gust of up to 18MPH. </a:t>
              </a:r>
            </a:p>
            <a:p>
              <a:pPr>
                <a:spcBef>
                  <a:spcPts val="600"/>
                </a:spcBef>
              </a:pPr>
              <a:r>
                <a:rPr lang="en-US" sz="1600" dirty="0">
                  <a:solidFill>
                    <a:srgbClr val="FFFF00"/>
                  </a:solidFill>
                  <a:latin typeface="Franklin Gothic Book" panose="020B0503020102020204" pitchFamily="34" charset="0"/>
                </a:rPr>
                <a:t>Temps: </a:t>
              </a:r>
              <a:r>
                <a:rPr lang="en-US" sz="16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High temps Sat. again reach the mid to upper 90s F for the stations inland. Upper 80s expected further into the Gulf.</a:t>
              </a:r>
              <a:endParaRPr lang="en-US" sz="1600" dirty="0">
                <a:solidFill>
                  <a:srgbClr val="FFFF00"/>
                </a:solidFill>
                <a:latin typeface="Franklin Gothic Book" panose="020B0503020102020204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en-US" sz="1600" dirty="0">
                  <a:solidFill>
                    <a:srgbClr val="FFFF00"/>
                  </a:solidFill>
                  <a:latin typeface="Franklin Gothic Book" panose="020B0503020102020204" pitchFamily="34" charset="0"/>
                </a:rPr>
                <a:t>Visibility: </a:t>
              </a:r>
              <a:r>
                <a:rPr lang="en-US" sz="16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Not anticipating any fog concerns.</a:t>
              </a:r>
              <a:endParaRPr lang="en-US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81E2FBD-DFE7-6D4A-A48A-9B66CE2ADF77}"/>
              </a:ext>
            </a:extLst>
          </p:cNvPr>
          <p:cNvSpPr/>
          <p:nvPr/>
        </p:nvSpPr>
        <p:spPr>
          <a:xfrm>
            <a:off x="5430405" y="802646"/>
            <a:ext cx="3647968" cy="412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76C460-EB00-234E-8A12-4B0713BACC7E}"/>
              </a:ext>
            </a:extLst>
          </p:cNvPr>
          <p:cNvSpPr/>
          <p:nvPr/>
        </p:nvSpPr>
        <p:spPr>
          <a:xfrm>
            <a:off x="5430404" y="813427"/>
            <a:ext cx="3647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Franklin Gothic Book" panose="020B0503020102020204" pitchFamily="34" charset="0"/>
              </a:rPr>
              <a:t>Precip Forecast: 5 PM CT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DD63A8-0798-FA42-891A-4109201B36E0}"/>
              </a:ext>
            </a:extLst>
          </p:cNvPr>
          <p:cNvSpPr/>
          <p:nvPr/>
        </p:nvSpPr>
        <p:spPr>
          <a:xfrm>
            <a:off x="0" y="5257716"/>
            <a:ext cx="1017142" cy="510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AF8687-08DC-A548-97D8-A798025C9BFA}"/>
              </a:ext>
            </a:extLst>
          </p:cNvPr>
          <p:cNvSpPr/>
          <p:nvPr/>
        </p:nvSpPr>
        <p:spPr>
          <a:xfrm>
            <a:off x="8077904" y="5273423"/>
            <a:ext cx="1017142" cy="503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4E23CB-F51D-B549-B24D-112FDC1C3C2A}"/>
              </a:ext>
            </a:extLst>
          </p:cNvPr>
          <p:cNvSpPr/>
          <p:nvPr/>
        </p:nvSpPr>
        <p:spPr>
          <a:xfrm>
            <a:off x="-41088" y="5264794"/>
            <a:ext cx="1086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Franklin Gothic Book" panose="020B0503020102020204" pitchFamily="34" charset="0"/>
              </a:rPr>
              <a:t>Wind Speed</a:t>
            </a:r>
          </a:p>
          <a:p>
            <a:pPr algn="ctr"/>
            <a:r>
              <a:rPr lang="en-US" sz="1200" b="1" dirty="0">
                <a:latin typeface="Franklin Gothic Book" panose="020B0503020102020204" pitchFamily="34" charset="0"/>
              </a:rPr>
              <a:t> 5 PM CT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D83570-F263-5244-A30B-4B88ABE862A3}"/>
              </a:ext>
            </a:extLst>
          </p:cNvPr>
          <p:cNvCxnSpPr>
            <a:cxnSpLocks/>
          </p:cNvCxnSpPr>
          <p:nvPr/>
        </p:nvCxnSpPr>
        <p:spPr>
          <a:xfrm>
            <a:off x="-1564" y="4311668"/>
            <a:ext cx="915427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oogle Shape;96;p1">
            <a:extLst>
              <a:ext uri="{FF2B5EF4-FFF2-40B4-BE49-F238E27FC236}">
                <a16:creationId xmlns:a16="http://schemas.microsoft.com/office/drawing/2014/main" id="{4F814830-941C-1445-8D67-E2ABD0EA56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2953" y="-79224"/>
            <a:ext cx="1376739" cy="86531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180CADE-F8A9-2647-BB2D-4111312E60EB}"/>
              </a:ext>
            </a:extLst>
          </p:cNvPr>
          <p:cNvSpPr/>
          <p:nvPr/>
        </p:nvSpPr>
        <p:spPr>
          <a:xfrm>
            <a:off x="8087083" y="5286232"/>
            <a:ext cx="1011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Franklin Gothic Book" panose="020B0503020102020204" pitchFamily="34" charset="0"/>
              </a:rPr>
              <a:t>High Temps</a:t>
            </a:r>
          </a:p>
          <a:p>
            <a:pPr algn="ctr"/>
            <a:r>
              <a:rPr lang="en-US" sz="1200" b="1" dirty="0">
                <a:latin typeface="Franklin Gothic Book" panose="020B0503020102020204" pitchFamily="34" charset="0"/>
              </a:rPr>
              <a:t>Saturday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29F8BB-31FA-34C3-DB11-9233354D5C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86553" y="4402465"/>
            <a:ext cx="2987209" cy="24529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0FDA5D-88C9-83F9-41AC-65A55F33A2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446266" y="1288299"/>
            <a:ext cx="3575597" cy="29360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49BADB-2463-CC00-912B-6B53B69ACC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96566" y="4394532"/>
            <a:ext cx="3006529" cy="246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96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1D36BD-4F61-EF4E-A0E2-E2E73FA2BEDC}"/>
              </a:ext>
            </a:extLst>
          </p:cNvPr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965CFC-B7CE-C14A-AD2B-0B0763475C57}"/>
              </a:ext>
            </a:extLst>
          </p:cNvPr>
          <p:cNvSpPr txBox="1"/>
          <p:nvPr/>
        </p:nvSpPr>
        <p:spPr>
          <a:xfrm>
            <a:off x="-1" y="1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Franklin Gothic Book" panose="020B0503020102020204" pitchFamily="34" charset="0"/>
              </a:rPr>
              <a:t>Houston Pilots: </a:t>
            </a:r>
            <a:r>
              <a:rPr lang="en-US" sz="2800" b="1" i="1" dirty="0">
                <a:latin typeface="Franklin Gothic Book" panose="020B0503020102020204" pitchFamily="34" charset="0"/>
              </a:rPr>
              <a:t>Sun</a:t>
            </a:r>
            <a:r>
              <a:rPr lang="en-US" sz="2800" i="1" dirty="0">
                <a:latin typeface="Franklin Gothic Book" panose="020B0503020102020204" pitchFamily="34" charset="0"/>
              </a:rPr>
              <a:t>. 6/19/2022</a:t>
            </a:r>
            <a:endParaRPr lang="en-US" sz="4000" i="1" dirty="0">
              <a:latin typeface="Franklin Gothic Book" panose="020B0503020102020204" pitchFamily="34" charset="0"/>
            </a:endParaRPr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6E98B15E-E34F-4B45-A468-4A4CDB3E05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7227" y="68835"/>
            <a:ext cx="965771" cy="5702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F4A2EEE-A065-B14B-A13A-C816551DD58C}"/>
              </a:ext>
            </a:extLst>
          </p:cNvPr>
          <p:cNvGrpSpPr/>
          <p:nvPr/>
        </p:nvGrpSpPr>
        <p:grpSpPr>
          <a:xfrm>
            <a:off x="-1" y="777280"/>
            <a:ext cx="5335791" cy="461665"/>
            <a:chOff x="-4" y="1895690"/>
            <a:chExt cx="4572002" cy="68577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354A3B-94E0-AD4A-A01E-F8A0530DC13D}"/>
                </a:ext>
              </a:extLst>
            </p:cNvPr>
            <p:cNvSpPr/>
            <p:nvPr/>
          </p:nvSpPr>
          <p:spPr>
            <a:xfrm>
              <a:off x="-2" y="1951051"/>
              <a:ext cx="4572000" cy="5991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20D85BE-9FDE-2C44-9026-0F810D94D7D7}"/>
                </a:ext>
              </a:extLst>
            </p:cNvPr>
            <p:cNvSpPr/>
            <p:nvPr/>
          </p:nvSpPr>
          <p:spPr>
            <a:xfrm>
              <a:off x="-4" y="1895690"/>
              <a:ext cx="4572002" cy="685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Forecast Discussion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2CCC09-1F2E-B846-A6A2-7930D4A6D675}"/>
              </a:ext>
            </a:extLst>
          </p:cNvPr>
          <p:cNvGrpSpPr/>
          <p:nvPr/>
        </p:nvGrpSpPr>
        <p:grpSpPr>
          <a:xfrm>
            <a:off x="-10275" y="1147276"/>
            <a:ext cx="5335793" cy="3216265"/>
            <a:chOff x="-8808" y="1934566"/>
            <a:chExt cx="4572002" cy="46905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24AA85B-564D-1B4A-8ED7-A912AF957201}"/>
                </a:ext>
              </a:extLst>
            </p:cNvPr>
            <p:cNvSpPr/>
            <p:nvPr/>
          </p:nvSpPr>
          <p:spPr>
            <a:xfrm>
              <a:off x="-8806" y="1951222"/>
              <a:ext cx="4572000" cy="44501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37B9C5E-F9D5-9147-9F19-A0A8918EB61A}"/>
                </a:ext>
              </a:extLst>
            </p:cNvPr>
            <p:cNvSpPr/>
            <p:nvPr/>
          </p:nvSpPr>
          <p:spPr>
            <a:xfrm>
              <a:off x="-8808" y="1934566"/>
              <a:ext cx="4572002" cy="46905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790" dirty="0">
                  <a:solidFill>
                    <a:srgbClr val="FFFF00"/>
                  </a:solidFill>
                  <a:latin typeface="Franklin Gothic Book" panose="020B0503020102020204" pitchFamily="34" charset="0"/>
                </a:rPr>
                <a:t>Precip:</a:t>
              </a:r>
              <a:r>
                <a:rPr lang="en-US" sz="179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 Dry conditions favored for AM period. 20%-30% chance of scattered showers/storms from 3PM-8PM, especially for inland areas around Houston. </a:t>
              </a:r>
            </a:p>
            <a:p>
              <a:r>
                <a:rPr lang="en-US" sz="1790" dirty="0">
                  <a:solidFill>
                    <a:srgbClr val="FFFF00"/>
                  </a:solidFill>
                  <a:latin typeface="Franklin Gothic Book" panose="020B0503020102020204" pitchFamily="34" charset="0"/>
                </a:rPr>
                <a:t>Wind:</a:t>
              </a:r>
              <a:r>
                <a:rPr lang="en-US" sz="179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 Sustained winds of 5-10MPH out of the SW expected through 10AM, before becoming calm-6MPH with direction varying as high pressure system move in overhead. 8-13MPH sustained winds out of the S will resume after 4PM, with 13-16MPH gusts possible for the rest of the evening. </a:t>
              </a:r>
            </a:p>
            <a:p>
              <a:r>
                <a:rPr lang="en-US" sz="1790" dirty="0">
                  <a:solidFill>
                    <a:srgbClr val="FFFF00"/>
                  </a:solidFill>
                  <a:latin typeface="Franklin Gothic Book" panose="020B0503020102020204" pitchFamily="34" charset="0"/>
                </a:rPr>
                <a:t>Temps:</a:t>
              </a:r>
              <a:r>
                <a:rPr lang="en-US" sz="179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 Expect high temps to reach the upper 90’s </a:t>
              </a:r>
              <a:r>
                <a:rPr lang="en-US" sz="1790" dirty="0">
                  <a:solidFill>
                    <a:srgbClr val="FFFF00"/>
                  </a:solidFill>
                  <a:latin typeface="Franklin Gothic Book" panose="020B0503020102020204" pitchFamily="34" charset="0"/>
                </a:rPr>
                <a:t>Visibility: </a:t>
              </a:r>
              <a:r>
                <a:rPr lang="en-US" sz="179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No fog is expected for our stations.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81E2FBD-DFE7-6D4A-A48A-9B66CE2ADF77}"/>
              </a:ext>
            </a:extLst>
          </p:cNvPr>
          <p:cNvSpPr/>
          <p:nvPr/>
        </p:nvSpPr>
        <p:spPr>
          <a:xfrm>
            <a:off x="5430405" y="802646"/>
            <a:ext cx="3647968" cy="412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76C460-EB00-234E-8A12-4B0713BACC7E}"/>
              </a:ext>
            </a:extLst>
          </p:cNvPr>
          <p:cNvSpPr/>
          <p:nvPr/>
        </p:nvSpPr>
        <p:spPr>
          <a:xfrm>
            <a:off x="5430404" y="813427"/>
            <a:ext cx="3647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Franklin Gothic Book" panose="020B0503020102020204" pitchFamily="34" charset="0"/>
              </a:rPr>
              <a:t>Precip Forecast: 5PM CT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DD63A8-0798-FA42-891A-4109201B36E0}"/>
              </a:ext>
            </a:extLst>
          </p:cNvPr>
          <p:cNvSpPr/>
          <p:nvPr/>
        </p:nvSpPr>
        <p:spPr>
          <a:xfrm>
            <a:off x="92372" y="5364361"/>
            <a:ext cx="1017142" cy="510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AF8687-08DC-A548-97D8-A798025C9BFA}"/>
              </a:ext>
            </a:extLst>
          </p:cNvPr>
          <p:cNvSpPr/>
          <p:nvPr/>
        </p:nvSpPr>
        <p:spPr>
          <a:xfrm>
            <a:off x="8032195" y="5386886"/>
            <a:ext cx="1017142" cy="461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4E23CB-F51D-B549-B24D-112FDC1C3C2A}"/>
              </a:ext>
            </a:extLst>
          </p:cNvPr>
          <p:cNvSpPr/>
          <p:nvPr/>
        </p:nvSpPr>
        <p:spPr>
          <a:xfrm>
            <a:off x="94663" y="5386883"/>
            <a:ext cx="1014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Franklin Gothic Book" panose="020B0503020102020204" pitchFamily="34" charset="0"/>
              </a:rPr>
              <a:t>Wind Speed</a:t>
            </a:r>
          </a:p>
          <a:p>
            <a:pPr algn="ctr"/>
            <a:r>
              <a:rPr lang="en-US" sz="1200" b="1" dirty="0">
                <a:latin typeface="Franklin Gothic Book" panose="020B0503020102020204" pitchFamily="34" charset="0"/>
              </a:rPr>
              <a:t>5PM CT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D83570-F263-5244-A30B-4B88ABE862A3}"/>
              </a:ext>
            </a:extLst>
          </p:cNvPr>
          <p:cNvCxnSpPr>
            <a:cxnSpLocks/>
          </p:cNvCxnSpPr>
          <p:nvPr/>
        </p:nvCxnSpPr>
        <p:spPr>
          <a:xfrm>
            <a:off x="-14941" y="4311669"/>
            <a:ext cx="915427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oogle Shape;96;p1">
            <a:extLst>
              <a:ext uri="{FF2B5EF4-FFF2-40B4-BE49-F238E27FC236}">
                <a16:creationId xmlns:a16="http://schemas.microsoft.com/office/drawing/2014/main" id="{4F814830-941C-1445-8D67-E2ABD0EA56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2953" y="-79224"/>
            <a:ext cx="1376739" cy="86531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180CADE-F8A9-2647-BB2D-4111312E60EB}"/>
              </a:ext>
            </a:extLst>
          </p:cNvPr>
          <p:cNvSpPr/>
          <p:nvPr/>
        </p:nvSpPr>
        <p:spPr>
          <a:xfrm>
            <a:off x="7965708" y="5413352"/>
            <a:ext cx="1178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Franklin Gothic Book" panose="020B0503020102020204" pitchFamily="34" charset="0"/>
              </a:rPr>
              <a:t>High Temps Sunday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06B32-7081-EA30-8B3A-0DA1BEDB32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09516" y="4367854"/>
            <a:ext cx="3023131" cy="24824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D1574C-4929-F0AE-0382-3B76A26387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423286" y="1261478"/>
            <a:ext cx="3647963" cy="29954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FAA89D-14AF-9B1F-0586-F2F9428AAC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841925" y="4375585"/>
            <a:ext cx="3023134" cy="248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90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1D36BD-4F61-EF4E-A0E2-E2E73FA2BEDC}"/>
              </a:ext>
            </a:extLst>
          </p:cNvPr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965CFC-B7CE-C14A-AD2B-0B0763475C57}"/>
              </a:ext>
            </a:extLst>
          </p:cNvPr>
          <p:cNvSpPr txBox="1"/>
          <p:nvPr/>
        </p:nvSpPr>
        <p:spPr>
          <a:xfrm>
            <a:off x="-1" y="1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Franklin Gothic Book" panose="020B0503020102020204" pitchFamily="34" charset="0"/>
              </a:rPr>
              <a:t>Houston Pilots: </a:t>
            </a:r>
            <a:r>
              <a:rPr lang="en-US" sz="2800" b="1" i="1" dirty="0">
                <a:latin typeface="Franklin Gothic Book" panose="020B0503020102020204" pitchFamily="34" charset="0"/>
              </a:rPr>
              <a:t>Mon</a:t>
            </a:r>
            <a:r>
              <a:rPr lang="en-US" sz="2800" i="1" dirty="0">
                <a:latin typeface="Franklin Gothic Book" panose="020B0503020102020204" pitchFamily="34" charset="0"/>
              </a:rPr>
              <a:t>. 6/20/2022</a:t>
            </a:r>
            <a:endParaRPr lang="en-US" sz="4000" i="1" dirty="0">
              <a:latin typeface="Franklin Gothic Book" panose="020B0503020102020204" pitchFamily="34" charset="0"/>
            </a:endParaRPr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6E98B15E-E34F-4B45-A468-4A4CDB3E05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7227" y="68835"/>
            <a:ext cx="965771" cy="5702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F4A2EEE-A065-B14B-A13A-C816551DD58C}"/>
              </a:ext>
            </a:extLst>
          </p:cNvPr>
          <p:cNvGrpSpPr/>
          <p:nvPr/>
        </p:nvGrpSpPr>
        <p:grpSpPr>
          <a:xfrm>
            <a:off x="-1" y="777280"/>
            <a:ext cx="5335791" cy="461665"/>
            <a:chOff x="-4" y="1895690"/>
            <a:chExt cx="4572002" cy="68577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354A3B-94E0-AD4A-A01E-F8A0530DC13D}"/>
                </a:ext>
              </a:extLst>
            </p:cNvPr>
            <p:cNvSpPr/>
            <p:nvPr/>
          </p:nvSpPr>
          <p:spPr>
            <a:xfrm>
              <a:off x="-2" y="1951051"/>
              <a:ext cx="4572000" cy="5991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20D85BE-9FDE-2C44-9026-0F810D94D7D7}"/>
                </a:ext>
              </a:extLst>
            </p:cNvPr>
            <p:cNvSpPr/>
            <p:nvPr/>
          </p:nvSpPr>
          <p:spPr>
            <a:xfrm>
              <a:off x="-4" y="1895690"/>
              <a:ext cx="4572002" cy="685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Forecast Discussion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2CCC09-1F2E-B846-A6A2-7930D4A6D675}"/>
              </a:ext>
            </a:extLst>
          </p:cNvPr>
          <p:cNvGrpSpPr/>
          <p:nvPr/>
        </p:nvGrpSpPr>
        <p:grpSpPr>
          <a:xfrm>
            <a:off x="0" y="1276249"/>
            <a:ext cx="5335793" cy="3051381"/>
            <a:chOff x="-4" y="1951052"/>
            <a:chExt cx="4572002" cy="44501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24AA85B-564D-1B4A-8ED7-A912AF957201}"/>
                </a:ext>
              </a:extLst>
            </p:cNvPr>
            <p:cNvSpPr/>
            <p:nvPr/>
          </p:nvSpPr>
          <p:spPr>
            <a:xfrm>
              <a:off x="-2" y="1951052"/>
              <a:ext cx="4572000" cy="44501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37B9C5E-F9D5-9147-9F19-A0A8918EB61A}"/>
                </a:ext>
              </a:extLst>
            </p:cNvPr>
            <p:cNvSpPr/>
            <p:nvPr/>
          </p:nvSpPr>
          <p:spPr>
            <a:xfrm>
              <a:off x="-4" y="1963432"/>
              <a:ext cx="4572002" cy="41294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80" dirty="0">
                  <a:solidFill>
                    <a:srgbClr val="FFFF00"/>
                  </a:solidFill>
                  <a:latin typeface="Franklin Gothic Book" panose="020B0503020102020204" pitchFamily="34" charset="0"/>
                </a:rPr>
                <a:t>Precip:</a:t>
              </a:r>
              <a:r>
                <a:rPr lang="en-US" sz="168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 A 20%-30% chance of scattered showers/isolated storm exists for Monday afternoon into early evening. Coverage expected to be more limited at this time. </a:t>
              </a:r>
            </a:p>
            <a:p>
              <a:pPr>
                <a:spcAft>
                  <a:spcPts val="600"/>
                </a:spcAft>
              </a:pPr>
              <a:r>
                <a:rPr lang="en-US" sz="1680" dirty="0">
                  <a:solidFill>
                    <a:srgbClr val="FFFF00"/>
                  </a:solidFill>
                  <a:latin typeface="Franklin Gothic Book" panose="020B0503020102020204" pitchFamily="34" charset="0"/>
                </a:rPr>
                <a:t>Wind:</a:t>
              </a:r>
              <a:r>
                <a:rPr lang="en-US" sz="168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 Winds look to be 3-8 MPH sustained for most of Monday, increasing to 8-13MPH out of the E by 2PM and continuing into the late evening. An occasional gust of up to 20MPH will be possible from 6PM-12AM Tuesday. </a:t>
              </a:r>
            </a:p>
            <a:p>
              <a:r>
                <a:rPr lang="en-US" sz="1680" dirty="0">
                  <a:solidFill>
                    <a:srgbClr val="FFFF00"/>
                  </a:solidFill>
                  <a:latin typeface="Franklin Gothic Book" panose="020B0503020102020204" pitchFamily="34" charset="0"/>
                </a:rPr>
                <a:t>Temps: </a:t>
              </a:r>
              <a:r>
                <a:rPr lang="en-US" sz="168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High temps likely reach the upper 80’s to mid 90’s Monday. </a:t>
              </a:r>
            </a:p>
            <a:p>
              <a:pPr>
                <a:spcAft>
                  <a:spcPts val="600"/>
                </a:spcAft>
              </a:pPr>
              <a:r>
                <a:rPr lang="en-US" sz="1680" dirty="0">
                  <a:solidFill>
                    <a:srgbClr val="FFFF00"/>
                  </a:solidFill>
                  <a:latin typeface="Franklin Gothic Book" panose="020B0503020102020204" pitchFamily="34" charset="0"/>
                </a:rPr>
                <a:t>Visibility: </a:t>
              </a:r>
              <a:r>
                <a:rPr lang="en-US" sz="168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Not anticipating fog on Monday. 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81E2FBD-DFE7-6D4A-A48A-9B66CE2ADF77}"/>
              </a:ext>
            </a:extLst>
          </p:cNvPr>
          <p:cNvSpPr/>
          <p:nvPr/>
        </p:nvSpPr>
        <p:spPr>
          <a:xfrm>
            <a:off x="5430405" y="802646"/>
            <a:ext cx="3647968" cy="412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76C460-EB00-234E-8A12-4B0713BACC7E}"/>
              </a:ext>
            </a:extLst>
          </p:cNvPr>
          <p:cNvSpPr/>
          <p:nvPr/>
        </p:nvSpPr>
        <p:spPr>
          <a:xfrm>
            <a:off x="5430404" y="813427"/>
            <a:ext cx="3647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Franklin Gothic Book" panose="020B0503020102020204" pitchFamily="34" charset="0"/>
              </a:rPr>
              <a:t>Precip Forecast: 1 PM CT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DD63A8-0798-FA42-891A-4109201B36E0}"/>
              </a:ext>
            </a:extLst>
          </p:cNvPr>
          <p:cNvSpPr/>
          <p:nvPr/>
        </p:nvSpPr>
        <p:spPr>
          <a:xfrm>
            <a:off x="95799" y="5228152"/>
            <a:ext cx="1017142" cy="5094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80CADE-F8A9-2647-BB2D-4111312E60EB}"/>
              </a:ext>
            </a:extLst>
          </p:cNvPr>
          <p:cNvSpPr/>
          <p:nvPr/>
        </p:nvSpPr>
        <p:spPr>
          <a:xfrm>
            <a:off x="95799" y="5239999"/>
            <a:ext cx="1017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Franklin Gothic Book" panose="020B0503020102020204" pitchFamily="34" charset="0"/>
              </a:rPr>
              <a:t>Wind Speed: 4 PM CT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AF8687-08DC-A548-97D8-A798025C9BFA}"/>
              </a:ext>
            </a:extLst>
          </p:cNvPr>
          <p:cNvSpPr/>
          <p:nvPr/>
        </p:nvSpPr>
        <p:spPr>
          <a:xfrm>
            <a:off x="7993052" y="5239999"/>
            <a:ext cx="1017142" cy="5094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4E23CB-F51D-B549-B24D-112FDC1C3C2A}"/>
              </a:ext>
            </a:extLst>
          </p:cNvPr>
          <p:cNvSpPr/>
          <p:nvPr/>
        </p:nvSpPr>
        <p:spPr>
          <a:xfrm>
            <a:off x="8023222" y="5265768"/>
            <a:ext cx="986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Franklin Gothic Book" panose="020B0503020102020204" pitchFamily="34" charset="0"/>
              </a:rPr>
              <a:t>High </a:t>
            </a:r>
            <a:r>
              <a:rPr lang="en-US" sz="1200" b="1">
                <a:latin typeface="Franklin Gothic Book" panose="020B0503020102020204" pitchFamily="34" charset="0"/>
              </a:rPr>
              <a:t>Temps Monday</a:t>
            </a:r>
            <a:endParaRPr lang="en-US" sz="1200" b="1" dirty="0">
              <a:latin typeface="Franklin Gothic Book" panose="020B05030201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A82AFC-CB73-2B45-80A4-AC79DA118677}"/>
              </a:ext>
            </a:extLst>
          </p:cNvPr>
          <p:cNvCxnSpPr>
            <a:cxnSpLocks/>
          </p:cNvCxnSpPr>
          <p:nvPr/>
        </p:nvCxnSpPr>
        <p:spPr>
          <a:xfrm>
            <a:off x="-10275" y="4327584"/>
            <a:ext cx="915427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oogle Shape;96;p1">
            <a:extLst>
              <a:ext uri="{FF2B5EF4-FFF2-40B4-BE49-F238E27FC236}">
                <a16:creationId xmlns:a16="http://schemas.microsoft.com/office/drawing/2014/main" id="{35562E1D-71D8-ED4B-A9AB-44E3794A1F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2953" y="-79224"/>
            <a:ext cx="1376739" cy="865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4DABE-5267-32C4-5491-3C7D44DA69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37814" y="4413470"/>
            <a:ext cx="2960315" cy="24308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AC79D2-D560-BCB5-F767-340C87B11E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453743" y="1305139"/>
            <a:ext cx="3617465" cy="29704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C7B6B9-F463-0FC5-58B1-D575FC6462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60185" y="4403595"/>
            <a:ext cx="2960315" cy="243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15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227;p8">
            <a:extLst>
              <a:ext uri="{FF2B5EF4-FFF2-40B4-BE49-F238E27FC236}">
                <a16:creationId xmlns:a16="http://schemas.microsoft.com/office/drawing/2014/main" id="{570EA3F5-3A2C-2247-AD73-FA79F813E95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7786" y="870114"/>
            <a:ext cx="2433328" cy="1907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27;p8">
            <a:extLst>
              <a:ext uri="{FF2B5EF4-FFF2-40B4-BE49-F238E27FC236}">
                <a16:creationId xmlns:a16="http://schemas.microsoft.com/office/drawing/2014/main" id="{2253DFF4-7BF5-344B-892F-D7942E76414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21314" y="870115"/>
            <a:ext cx="2758794" cy="1907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28;p8">
            <a:extLst>
              <a:ext uri="{FF2B5EF4-FFF2-40B4-BE49-F238E27FC236}">
                <a16:creationId xmlns:a16="http://schemas.microsoft.com/office/drawing/2014/main" id="{FCEF6BA3-676F-8D47-8641-0B61053757F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99191" y="3060011"/>
            <a:ext cx="2431923" cy="1899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27;p8">
            <a:extLst>
              <a:ext uri="{FF2B5EF4-FFF2-40B4-BE49-F238E27FC236}">
                <a16:creationId xmlns:a16="http://schemas.microsoft.com/office/drawing/2014/main" id="{F2390FF6-DBB4-2749-8D00-E2321FF590C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51318" y="878819"/>
            <a:ext cx="3025132" cy="189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28;p8">
            <a:extLst>
              <a:ext uri="{FF2B5EF4-FFF2-40B4-BE49-F238E27FC236}">
                <a16:creationId xmlns:a16="http://schemas.microsoft.com/office/drawing/2014/main" id="{98AB5914-3AEC-7842-B147-FF712053EE8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46049" y="3065261"/>
            <a:ext cx="3025132" cy="18990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034F15F0-FA0C-3548-A28E-F64ABCE63F6E}"/>
              </a:ext>
            </a:extLst>
          </p:cNvPr>
          <p:cNvGrpSpPr/>
          <p:nvPr/>
        </p:nvGrpSpPr>
        <p:grpSpPr>
          <a:xfrm>
            <a:off x="1492004" y="834871"/>
            <a:ext cx="1251176" cy="400110"/>
            <a:chOff x="1504212" y="1822887"/>
            <a:chExt cx="3062006" cy="59433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BC1A487-A5D4-DD41-B05B-6DD171BDE9D7}"/>
                </a:ext>
              </a:extLst>
            </p:cNvPr>
            <p:cNvSpPr/>
            <p:nvPr/>
          </p:nvSpPr>
          <p:spPr>
            <a:xfrm>
              <a:off x="1966275" y="1867034"/>
              <a:ext cx="2588120" cy="5375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605CC6A-B1C7-BD4F-94AC-9E5F6DEEEA20}"/>
                </a:ext>
              </a:extLst>
            </p:cNvPr>
            <p:cNvSpPr/>
            <p:nvPr/>
          </p:nvSpPr>
          <p:spPr>
            <a:xfrm>
              <a:off x="1504212" y="1822887"/>
              <a:ext cx="3062006" cy="594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latin typeface="Franklin Gothic Book" panose="020B0503020102020204" pitchFamily="34" charset="0"/>
                </a:rPr>
                <a:t>Week 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36961F4-9E97-9A49-98E7-E7A84E5570CF}"/>
              </a:ext>
            </a:extLst>
          </p:cNvPr>
          <p:cNvGrpSpPr/>
          <p:nvPr/>
        </p:nvGrpSpPr>
        <p:grpSpPr>
          <a:xfrm>
            <a:off x="4504801" y="839698"/>
            <a:ext cx="1284968" cy="400110"/>
            <a:chOff x="1427294" y="1927788"/>
            <a:chExt cx="3144704" cy="59433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C68CE2F-E8FC-5B4C-B636-BD0EEBD5ED60}"/>
                </a:ext>
              </a:extLst>
            </p:cNvPr>
            <p:cNvSpPr/>
            <p:nvPr/>
          </p:nvSpPr>
          <p:spPr>
            <a:xfrm>
              <a:off x="1983879" y="1951053"/>
              <a:ext cx="2588119" cy="5375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A9F6F78-E817-204F-8D34-F11FDF6742EE}"/>
                </a:ext>
              </a:extLst>
            </p:cNvPr>
            <p:cNvSpPr/>
            <p:nvPr/>
          </p:nvSpPr>
          <p:spPr>
            <a:xfrm>
              <a:off x="1427294" y="1927788"/>
              <a:ext cx="3062005" cy="594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latin typeface="Franklin Gothic Book" panose="020B0503020102020204" pitchFamily="34" charset="0"/>
                </a:rPr>
                <a:t>Week 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C821B1-1F17-5240-9327-3B679A5FA90F}"/>
              </a:ext>
            </a:extLst>
          </p:cNvPr>
          <p:cNvGrpSpPr/>
          <p:nvPr/>
        </p:nvGrpSpPr>
        <p:grpSpPr>
          <a:xfrm>
            <a:off x="7349010" y="810184"/>
            <a:ext cx="1732579" cy="707886"/>
            <a:chOff x="1509988" y="1909513"/>
            <a:chExt cx="3064498" cy="105151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A800A64-6554-0247-AB71-5B2CF7B8CA9D}"/>
                </a:ext>
              </a:extLst>
            </p:cNvPr>
            <p:cNvSpPr/>
            <p:nvPr/>
          </p:nvSpPr>
          <p:spPr>
            <a:xfrm>
              <a:off x="1986367" y="2001146"/>
              <a:ext cx="2588119" cy="5375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0C1691-3CEA-F64D-ABF3-6537E211389C}"/>
                </a:ext>
              </a:extLst>
            </p:cNvPr>
            <p:cNvSpPr/>
            <p:nvPr/>
          </p:nvSpPr>
          <p:spPr>
            <a:xfrm>
              <a:off x="1509988" y="1909513"/>
              <a:ext cx="3062005" cy="10515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latin typeface="Franklin Gothic Book" panose="020B0503020102020204" pitchFamily="34" charset="0"/>
                </a:rPr>
                <a:t>Week’s 3/4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795B6F4-11B5-C846-AD22-1B399790CF7F}"/>
              </a:ext>
            </a:extLst>
          </p:cNvPr>
          <p:cNvGrpSpPr/>
          <p:nvPr/>
        </p:nvGrpSpPr>
        <p:grpSpPr>
          <a:xfrm>
            <a:off x="0" y="5208499"/>
            <a:ext cx="9143999" cy="1631788"/>
            <a:chOff x="-4" y="1567577"/>
            <a:chExt cx="4572002" cy="61573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3EB2CDB-DA81-EF46-AD07-985F008E26F5}"/>
                </a:ext>
              </a:extLst>
            </p:cNvPr>
            <p:cNvSpPr/>
            <p:nvPr/>
          </p:nvSpPr>
          <p:spPr>
            <a:xfrm>
              <a:off x="-2" y="1567577"/>
              <a:ext cx="4572000" cy="61573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0DB5C57-2406-3040-A96F-AFA549449E6D}"/>
                </a:ext>
              </a:extLst>
            </p:cNvPr>
            <p:cNvSpPr/>
            <p:nvPr/>
          </p:nvSpPr>
          <p:spPr>
            <a:xfrm>
              <a:off x="-4" y="1607390"/>
              <a:ext cx="4572002" cy="52841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342900" indent="-342900">
                <a:spcAft>
                  <a:spcPts val="300"/>
                </a:spcAft>
                <a:buFont typeface="Wingdings" pitchFamily="2" charset="2"/>
                <a:buChar char="Ø"/>
              </a:pPr>
              <a:r>
                <a:rPr lang="en-US" sz="16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The week ahead looks rather inactive with a few minor chances at best.  Temperatures continue to remain above normal</a:t>
              </a:r>
            </a:p>
            <a:p>
              <a:pPr marL="342900" indent="-342900">
                <a:spcAft>
                  <a:spcPts val="300"/>
                </a:spcAft>
                <a:buFont typeface="Wingdings" pitchFamily="2" charset="2"/>
                <a:buChar char="Ø"/>
              </a:pPr>
              <a:r>
                <a:rPr lang="en-US" sz="16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Week 2 likely features above normal risks for temperatures and below normal precipitation risks.</a:t>
              </a:r>
            </a:p>
            <a:p>
              <a:pPr marL="342900" indent="-342900">
                <a:spcAft>
                  <a:spcPts val="300"/>
                </a:spcAft>
                <a:buFont typeface="Wingdings" pitchFamily="2" charset="2"/>
                <a:buChar char="Ø"/>
              </a:pPr>
              <a:r>
                <a:rPr lang="en-US" sz="16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The weeks ¾ timeframe into July looks to feature above normal temperatures and above normal risks for </a:t>
              </a:r>
              <a:r>
                <a:rPr lang="en-US" sz="1600" b="1" dirty="0" err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precip</a:t>
              </a:r>
              <a:r>
                <a:rPr lang="en-US" sz="16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.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82862D9-8793-614D-8AD6-D6D455807207}"/>
              </a:ext>
            </a:extLst>
          </p:cNvPr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F7665F-D40C-334A-A650-0E9D2319BDDE}"/>
              </a:ext>
            </a:extLst>
          </p:cNvPr>
          <p:cNvSpPr txBox="1"/>
          <p:nvPr/>
        </p:nvSpPr>
        <p:spPr>
          <a:xfrm>
            <a:off x="-2" y="-975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Franklin Gothic Book" panose="020B0503020102020204" pitchFamily="34" charset="0"/>
              </a:rPr>
              <a:t>Houston Pilots: </a:t>
            </a:r>
            <a:fld id="{4496B061-6442-DE4C-8CC0-DBBAE3249018}" type="datetime1">
              <a:rPr lang="en-US" sz="2800" b="1" i="1" smtClean="0">
                <a:latin typeface="Franklin Gothic Book" panose="020B0503020102020204" pitchFamily="34" charset="0"/>
              </a:rPr>
              <a:t>6/18/22</a:t>
            </a:fld>
            <a:endParaRPr lang="en-US" sz="4000" i="1" dirty="0">
              <a:latin typeface="Franklin Gothic Book" panose="020B0503020102020204" pitchFamily="34" charset="0"/>
            </a:endParaRPr>
          </a:p>
        </p:txBody>
      </p:sp>
      <p:pic>
        <p:nvPicPr>
          <p:cNvPr id="28" name="Google Shape;91;p1">
            <a:extLst>
              <a:ext uri="{FF2B5EF4-FFF2-40B4-BE49-F238E27FC236}">
                <a16:creationId xmlns:a16="http://schemas.microsoft.com/office/drawing/2014/main" id="{A389F2A2-9782-2C40-8BEF-67A8F8DC477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17227" y="68835"/>
            <a:ext cx="965771" cy="57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6;p1">
            <a:extLst>
              <a:ext uri="{FF2B5EF4-FFF2-40B4-BE49-F238E27FC236}">
                <a16:creationId xmlns:a16="http://schemas.microsoft.com/office/drawing/2014/main" id="{69FBF24D-D43C-6C48-9AC5-571911EACB4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32953" y="-79224"/>
            <a:ext cx="1376739" cy="865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D0949C-E8F5-CA42-9BC3-440EF7E5599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21314" y="3060011"/>
            <a:ext cx="2758793" cy="189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57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1D36BD-4F61-EF4E-A0E2-E2E73FA2BEDC}"/>
              </a:ext>
            </a:extLst>
          </p:cNvPr>
          <p:cNvSpPr/>
          <p:nvPr/>
        </p:nvSpPr>
        <p:spPr>
          <a:xfrm>
            <a:off x="0" y="0"/>
            <a:ext cx="9144000" cy="13541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965CFC-B7CE-C14A-AD2B-0B0763475C57}"/>
              </a:ext>
            </a:extLst>
          </p:cNvPr>
          <p:cNvSpPr txBox="1"/>
          <p:nvPr/>
        </p:nvSpPr>
        <p:spPr>
          <a:xfrm>
            <a:off x="-1" y="1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Franklin Gothic Book" panose="020B0503020102020204" pitchFamily="34" charset="0"/>
              </a:rPr>
              <a:t>Houston Pilots Tropical Update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F41391-1A4D-7143-8CF7-83EC450E4DA5}"/>
              </a:ext>
            </a:extLst>
          </p:cNvPr>
          <p:cNvSpPr/>
          <p:nvPr/>
        </p:nvSpPr>
        <p:spPr>
          <a:xfrm>
            <a:off x="-2" y="596925"/>
            <a:ext cx="33684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Franklin Gothic Book" panose="020B0503020102020204" pitchFamily="34" charset="0"/>
              </a:rPr>
              <a:t>Updated: </a:t>
            </a:r>
            <a:r>
              <a:rPr lang="en-US" sz="2000" dirty="0">
                <a:latin typeface="Franklin Gothic Book" panose="020B0503020102020204" pitchFamily="34" charset="0"/>
              </a:rPr>
              <a:t>5:00 AM CT</a:t>
            </a:r>
          </a:p>
          <a:p>
            <a:fld id="{6846BBAF-5285-E14E-9BBC-961FAC23937A}" type="datetime2">
              <a:rPr lang="en-US" sz="2000" dirty="0">
                <a:latin typeface="Franklin Gothic Book" panose="020B0503020102020204" pitchFamily="34" charset="0"/>
              </a:rPr>
              <a:pPr/>
              <a:t>Saturday, June 18, 2022</a:t>
            </a:fld>
            <a:endParaRPr lang="en-US" sz="2000" dirty="0">
              <a:latin typeface="Franklin Gothic Book" panose="020B05030201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2CAC7D-D426-B349-B05D-0AC9EC697203}"/>
              </a:ext>
            </a:extLst>
          </p:cNvPr>
          <p:cNvSpPr/>
          <p:nvPr/>
        </p:nvSpPr>
        <p:spPr>
          <a:xfrm>
            <a:off x="3844036" y="720035"/>
            <a:ext cx="3296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latin typeface="Franklin Gothic Book" panose="020B0503020102020204" pitchFamily="34" charset="0"/>
              </a:rPr>
              <a:t>Forecaster: </a:t>
            </a:r>
            <a:r>
              <a:rPr lang="en-US" sz="2400" dirty="0">
                <a:latin typeface="Franklin Gothic Book" panose="020B0503020102020204" pitchFamily="34" charset="0"/>
              </a:rPr>
              <a:t>Matt Griffin</a:t>
            </a:r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6E98B15E-E34F-4B45-A468-4A4CDB3E059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66571" y="137671"/>
            <a:ext cx="1623317" cy="1017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77;p11">
            <a:extLst>
              <a:ext uri="{FF2B5EF4-FFF2-40B4-BE49-F238E27FC236}">
                <a16:creationId xmlns:a16="http://schemas.microsoft.com/office/drawing/2014/main" id="{E47ED0E7-E2A2-5842-8ECA-7F6744D8143C}"/>
              </a:ext>
            </a:extLst>
          </p:cNvPr>
          <p:cNvPicPr preferRelativeResize="0"/>
          <p:nvPr/>
        </p:nvPicPr>
        <p:blipFill>
          <a:blip/>
          <a:srcRect/>
          <a:stretch/>
        </p:blipFill>
        <p:spPr>
          <a:xfrm>
            <a:off x="734602" y="1366276"/>
            <a:ext cx="7715892" cy="5503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9F6CBBE-5EEA-F04B-AD20-BA93F3DB0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57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F4A2EEE-A065-B14B-A13A-C816551DD58C}"/>
              </a:ext>
            </a:extLst>
          </p:cNvPr>
          <p:cNvGrpSpPr/>
          <p:nvPr/>
        </p:nvGrpSpPr>
        <p:grpSpPr>
          <a:xfrm>
            <a:off x="-1" y="1099937"/>
            <a:ext cx="4572002" cy="461665"/>
            <a:chOff x="-4" y="1926212"/>
            <a:chExt cx="4572002" cy="68577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354A3B-94E0-AD4A-A01E-F8A0530DC13D}"/>
                </a:ext>
              </a:extLst>
            </p:cNvPr>
            <p:cNvSpPr/>
            <p:nvPr/>
          </p:nvSpPr>
          <p:spPr>
            <a:xfrm>
              <a:off x="-2" y="1951052"/>
              <a:ext cx="4572000" cy="5991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20D85BE-9FDE-2C44-9026-0F810D94D7D7}"/>
                </a:ext>
              </a:extLst>
            </p:cNvPr>
            <p:cNvSpPr/>
            <p:nvPr/>
          </p:nvSpPr>
          <p:spPr>
            <a:xfrm>
              <a:off x="-4" y="1926212"/>
              <a:ext cx="4572002" cy="685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GEFS 10-Day Tracks</a:t>
              </a:r>
            </a:p>
          </p:txBody>
        </p:sp>
      </p:grpSp>
      <p:pic>
        <p:nvPicPr>
          <p:cNvPr id="13" name="Google Shape;377;p11">
            <a:extLst>
              <a:ext uri="{FF2B5EF4-FFF2-40B4-BE49-F238E27FC236}">
                <a16:creationId xmlns:a16="http://schemas.microsoft.com/office/drawing/2014/main" id="{2B47E5C5-3730-9746-943F-AB34BC9755F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182" y="1718377"/>
            <a:ext cx="5897152" cy="47177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2CCC09-1F2E-B846-A6A2-7930D4A6D675}"/>
              </a:ext>
            </a:extLst>
          </p:cNvPr>
          <p:cNvGrpSpPr/>
          <p:nvPr/>
        </p:nvGrpSpPr>
        <p:grpSpPr>
          <a:xfrm>
            <a:off x="6637470" y="1718377"/>
            <a:ext cx="2508472" cy="4717722"/>
            <a:chOff x="-2" y="1951052"/>
            <a:chExt cx="4575542" cy="59917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24AA85B-564D-1B4A-8ED7-A912AF957201}"/>
                </a:ext>
              </a:extLst>
            </p:cNvPr>
            <p:cNvSpPr/>
            <p:nvPr/>
          </p:nvSpPr>
          <p:spPr>
            <a:xfrm>
              <a:off x="-2" y="1951052"/>
              <a:ext cx="4572000" cy="5991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37B9C5E-F9D5-9147-9F19-A0A8918EB61A}"/>
                </a:ext>
              </a:extLst>
            </p:cNvPr>
            <p:cNvSpPr/>
            <p:nvPr/>
          </p:nvSpPr>
          <p:spPr>
            <a:xfrm>
              <a:off x="3536" y="2158744"/>
              <a:ext cx="4572004" cy="1524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We continue to favor the Gulf to remain quiet at least for the next 7-10 days.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191F082-66F5-AD4A-8794-4F0D441069E3}"/>
              </a:ext>
            </a:extLst>
          </p:cNvPr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oogle Shape;91;p1">
            <a:extLst>
              <a:ext uri="{FF2B5EF4-FFF2-40B4-BE49-F238E27FC236}">
                <a16:creationId xmlns:a16="http://schemas.microsoft.com/office/drawing/2014/main" id="{1E808FF2-9A06-1A4E-B661-DABBECA3E0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7227" y="68835"/>
            <a:ext cx="965771" cy="5702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FFB569-10D1-7248-8B18-336F6FF3A57A}"/>
              </a:ext>
            </a:extLst>
          </p:cNvPr>
          <p:cNvSpPr txBox="1"/>
          <p:nvPr/>
        </p:nvSpPr>
        <p:spPr>
          <a:xfrm>
            <a:off x="0" y="1"/>
            <a:ext cx="6832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Franklin Gothic Book" panose="020B0503020102020204" pitchFamily="34" charset="0"/>
              </a:rPr>
              <a:t>Houston Pilots Tropical Update</a:t>
            </a:r>
          </a:p>
        </p:txBody>
      </p:sp>
      <p:pic>
        <p:nvPicPr>
          <p:cNvPr id="22" name="Google Shape;96;p1">
            <a:extLst>
              <a:ext uri="{FF2B5EF4-FFF2-40B4-BE49-F238E27FC236}">
                <a16:creationId xmlns:a16="http://schemas.microsoft.com/office/drawing/2014/main" id="{86E465A3-9B65-A648-A807-4D5C43801E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2953" y="-79224"/>
            <a:ext cx="1376739" cy="865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7E46BE5-C366-6D47-A5F3-364538724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42" y="-21383"/>
            <a:ext cx="9144000" cy="687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4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A1D987-C3CC-9649-8DF0-DB4EF8F819E4}"/>
              </a:ext>
            </a:extLst>
          </p:cNvPr>
          <p:cNvGrpSpPr/>
          <p:nvPr/>
        </p:nvGrpSpPr>
        <p:grpSpPr>
          <a:xfrm>
            <a:off x="-2" y="1078421"/>
            <a:ext cx="4572002" cy="461665"/>
            <a:chOff x="-4" y="1894252"/>
            <a:chExt cx="4572002" cy="68577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5903BE-96EB-8A4A-9A5E-1C58FB9B46A3}"/>
                </a:ext>
              </a:extLst>
            </p:cNvPr>
            <p:cNvSpPr/>
            <p:nvPr/>
          </p:nvSpPr>
          <p:spPr>
            <a:xfrm>
              <a:off x="-2" y="1951052"/>
              <a:ext cx="4572000" cy="5991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C0FF70-B138-1E42-A860-66D0EDAFDD94}"/>
                </a:ext>
              </a:extLst>
            </p:cNvPr>
            <p:cNvSpPr/>
            <p:nvPr/>
          </p:nvSpPr>
          <p:spPr>
            <a:xfrm>
              <a:off x="-4" y="1894252"/>
              <a:ext cx="4572002" cy="685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Boarding Station Winds</a:t>
              </a:r>
            </a:p>
          </p:txBody>
        </p:sp>
      </p:grp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A96F5753-9293-114E-84C3-5A66394320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40230"/>
              </p:ext>
            </p:extLst>
          </p:nvPr>
        </p:nvGraphicFramePr>
        <p:xfrm>
          <a:off x="11772" y="1683378"/>
          <a:ext cx="8978116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93073">
                  <a:extLst>
                    <a:ext uri="{9D8B030D-6E8A-4147-A177-3AD203B41FA5}">
                      <a16:colId xmlns:a16="http://schemas.microsoft.com/office/drawing/2014/main" val="3913970224"/>
                    </a:ext>
                  </a:extLst>
                </a:gridCol>
                <a:gridCol w="1695985">
                  <a:extLst>
                    <a:ext uri="{9D8B030D-6E8A-4147-A177-3AD203B41FA5}">
                      <a16:colId xmlns:a16="http://schemas.microsoft.com/office/drawing/2014/main" val="2941184269"/>
                    </a:ext>
                  </a:extLst>
                </a:gridCol>
                <a:gridCol w="2244529">
                  <a:extLst>
                    <a:ext uri="{9D8B030D-6E8A-4147-A177-3AD203B41FA5}">
                      <a16:colId xmlns:a16="http://schemas.microsoft.com/office/drawing/2014/main" val="1534530941"/>
                    </a:ext>
                  </a:extLst>
                </a:gridCol>
                <a:gridCol w="2244529">
                  <a:extLst>
                    <a:ext uri="{9D8B030D-6E8A-4147-A177-3AD203B41FA5}">
                      <a16:colId xmlns:a16="http://schemas.microsoft.com/office/drawing/2014/main" val="303256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Time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Direction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Sustained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Gusts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9474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Monday 5AM – 5PM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WSW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15 – 25 MPH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25 – 30 MPH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1191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Mon. 5PM – Tue. 10PM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ESE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25 – 35 MPH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30 – 40 MPH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899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Tuesday 10PM – 5AM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SSE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35 – 50 MPH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45 – 60 MPH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319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Tue. 5AM – Wed. 7AM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20 – 30 MPH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25 – 40 MPH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9708176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EEC35304-639B-B441-84F6-611E67A148EB}"/>
              </a:ext>
            </a:extLst>
          </p:cNvPr>
          <p:cNvGrpSpPr/>
          <p:nvPr/>
        </p:nvGrpSpPr>
        <p:grpSpPr>
          <a:xfrm>
            <a:off x="-2" y="3561101"/>
            <a:ext cx="4572002" cy="461665"/>
            <a:chOff x="-4" y="1894252"/>
            <a:chExt cx="4572002" cy="68577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7454C9-DFE4-A048-AD94-3460FF58A4BE}"/>
                </a:ext>
              </a:extLst>
            </p:cNvPr>
            <p:cNvSpPr/>
            <p:nvPr/>
          </p:nvSpPr>
          <p:spPr>
            <a:xfrm>
              <a:off x="-2" y="1951052"/>
              <a:ext cx="4572000" cy="5991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6BE6994-865E-DD45-8972-31A8A38CC243}"/>
                </a:ext>
              </a:extLst>
            </p:cNvPr>
            <p:cNvSpPr/>
            <p:nvPr/>
          </p:nvSpPr>
          <p:spPr>
            <a:xfrm>
              <a:off x="-4" y="1894252"/>
              <a:ext cx="4572002" cy="685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Boarding Station Winds</a:t>
              </a:r>
            </a:p>
          </p:txBody>
        </p:sp>
      </p:grpSp>
      <p:graphicFrame>
        <p:nvGraphicFramePr>
          <p:cNvPr id="20" name="Table 4">
            <a:extLst>
              <a:ext uri="{FF2B5EF4-FFF2-40B4-BE49-F238E27FC236}">
                <a16:creationId xmlns:a16="http://schemas.microsoft.com/office/drawing/2014/main" id="{8AE8ECDC-FC85-8A4F-85C3-4E3845EC7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980417"/>
              </p:ext>
            </p:extLst>
          </p:nvPr>
        </p:nvGraphicFramePr>
        <p:xfrm>
          <a:off x="11771" y="4166058"/>
          <a:ext cx="5772579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91675">
                  <a:extLst>
                    <a:ext uri="{9D8B030D-6E8A-4147-A177-3AD203B41FA5}">
                      <a16:colId xmlns:a16="http://schemas.microsoft.com/office/drawing/2014/main" val="3913970224"/>
                    </a:ext>
                  </a:extLst>
                </a:gridCol>
                <a:gridCol w="2180904">
                  <a:extLst>
                    <a:ext uri="{9D8B030D-6E8A-4147-A177-3AD203B41FA5}">
                      <a16:colId xmlns:a16="http://schemas.microsoft.com/office/drawing/2014/main" val="2941184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Time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Max Wave Heights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9474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Monday 5AM – 5PM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6– 9 Feet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1191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Mon. 5PM – Tue. 10PM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9 – 12 Feet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899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Tuesday 10PM – 5AM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8 – 10 Feet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319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Tue. 5AM – Wed. 7AM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5 – 8 Feet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9708176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9F5D62ED-AEAA-924F-815A-BF2FDA0D8CEE}"/>
              </a:ext>
            </a:extLst>
          </p:cNvPr>
          <p:cNvGrpSpPr/>
          <p:nvPr/>
        </p:nvGrpSpPr>
        <p:grpSpPr>
          <a:xfrm>
            <a:off x="5885594" y="4547934"/>
            <a:ext cx="3246635" cy="403364"/>
            <a:chOff x="-4" y="1951052"/>
            <a:chExt cx="4572002" cy="59917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4752DD8-AAAF-AB4F-B30D-8C42E6AC2118}"/>
                </a:ext>
              </a:extLst>
            </p:cNvPr>
            <p:cNvSpPr/>
            <p:nvPr/>
          </p:nvSpPr>
          <p:spPr>
            <a:xfrm>
              <a:off x="-3" y="1951052"/>
              <a:ext cx="4572001" cy="5991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E044F96-5441-8140-99CE-313C008D6A18}"/>
                </a:ext>
              </a:extLst>
            </p:cNvPr>
            <p:cNvSpPr/>
            <p:nvPr/>
          </p:nvSpPr>
          <p:spPr>
            <a:xfrm>
              <a:off x="-4" y="1985819"/>
              <a:ext cx="4572002" cy="54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6 Foot Wave Start: </a:t>
              </a:r>
              <a:r>
                <a:rPr lang="en-US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Mon 6AM CT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E91D4E-56B6-6241-A5FE-0B7FDC60F093}"/>
              </a:ext>
            </a:extLst>
          </p:cNvPr>
          <p:cNvGrpSpPr/>
          <p:nvPr/>
        </p:nvGrpSpPr>
        <p:grpSpPr>
          <a:xfrm>
            <a:off x="5885593" y="5099102"/>
            <a:ext cx="3246635" cy="403364"/>
            <a:chOff x="-4" y="1951052"/>
            <a:chExt cx="4572002" cy="59917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444E56A-9002-AC4A-B8EA-3754CC6857F7}"/>
                </a:ext>
              </a:extLst>
            </p:cNvPr>
            <p:cNvSpPr/>
            <p:nvPr/>
          </p:nvSpPr>
          <p:spPr>
            <a:xfrm>
              <a:off x="-3" y="1951052"/>
              <a:ext cx="4572001" cy="5991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EDE575-132C-6D4E-A2E3-F28B8DF18256}"/>
                </a:ext>
              </a:extLst>
            </p:cNvPr>
            <p:cNvSpPr/>
            <p:nvPr/>
          </p:nvSpPr>
          <p:spPr>
            <a:xfrm>
              <a:off x="-4" y="1970557"/>
              <a:ext cx="4572002" cy="54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6 Foot Wave End: </a:t>
              </a:r>
              <a:r>
                <a:rPr lang="en-US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Wed 6AM CT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90BE0D8-4E92-2148-9A43-61D0474677F0}"/>
              </a:ext>
            </a:extLst>
          </p:cNvPr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oogle Shape;91;p1">
            <a:extLst>
              <a:ext uri="{FF2B5EF4-FFF2-40B4-BE49-F238E27FC236}">
                <a16:creationId xmlns:a16="http://schemas.microsoft.com/office/drawing/2014/main" id="{36FC3B02-55BD-EE47-8585-88E8C0E85D4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17227" y="68835"/>
            <a:ext cx="965771" cy="57021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D79B71E-CC8B-F044-97FD-48A868415FC1}"/>
              </a:ext>
            </a:extLst>
          </p:cNvPr>
          <p:cNvSpPr txBox="1"/>
          <p:nvPr/>
        </p:nvSpPr>
        <p:spPr>
          <a:xfrm>
            <a:off x="0" y="1"/>
            <a:ext cx="677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Franklin Gothic Book" panose="020B0503020102020204" pitchFamily="34" charset="0"/>
              </a:rPr>
              <a:t>Houston Pilots Tropical Update</a:t>
            </a:r>
          </a:p>
        </p:txBody>
      </p:sp>
      <p:pic>
        <p:nvPicPr>
          <p:cNvPr id="31" name="Google Shape;96;p1">
            <a:extLst>
              <a:ext uri="{FF2B5EF4-FFF2-40B4-BE49-F238E27FC236}">
                <a16:creationId xmlns:a16="http://schemas.microsoft.com/office/drawing/2014/main" id="{2FFC75E7-B365-D545-9484-F814E14BD2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2953" y="-79224"/>
            <a:ext cx="1376739" cy="865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184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A96F5753-9293-114E-84C3-5A66394320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49031"/>
              </p:ext>
            </p:extLst>
          </p:nvPr>
        </p:nvGraphicFramePr>
        <p:xfrm>
          <a:off x="0" y="1027063"/>
          <a:ext cx="8978116" cy="1981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33591">
                  <a:extLst>
                    <a:ext uri="{9D8B030D-6E8A-4147-A177-3AD203B41FA5}">
                      <a16:colId xmlns:a16="http://schemas.microsoft.com/office/drawing/2014/main" val="3913970224"/>
                    </a:ext>
                  </a:extLst>
                </a:gridCol>
                <a:gridCol w="2476072">
                  <a:extLst>
                    <a:ext uri="{9D8B030D-6E8A-4147-A177-3AD203B41FA5}">
                      <a16:colId xmlns:a16="http://schemas.microsoft.com/office/drawing/2014/main" val="2941184269"/>
                    </a:ext>
                  </a:extLst>
                </a:gridCol>
                <a:gridCol w="2414427">
                  <a:extLst>
                    <a:ext uri="{9D8B030D-6E8A-4147-A177-3AD203B41FA5}">
                      <a16:colId xmlns:a16="http://schemas.microsoft.com/office/drawing/2014/main" val="1534530941"/>
                    </a:ext>
                  </a:extLst>
                </a:gridCol>
                <a:gridCol w="2454026">
                  <a:extLst>
                    <a:ext uri="{9D8B030D-6E8A-4147-A177-3AD203B41FA5}">
                      <a16:colId xmlns:a16="http://schemas.microsoft.com/office/drawing/2014/main" val="303256787"/>
                    </a:ext>
                  </a:extLst>
                </a:gridCol>
              </a:tblGrid>
              <a:tr h="2629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Port Condition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39 MPH Sustained Winds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6 Foot Waves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Time Remaining/Trigger End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9474933"/>
                  </a:ext>
                </a:extLst>
              </a:tr>
              <a:tr h="2892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Victor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IN EFFECT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IN EFFECT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72 Hours/7PM Wed.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1191018"/>
                  </a:ext>
                </a:extLst>
              </a:tr>
              <a:tr h="2892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Whiskey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IN EFFECT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IN EFFECT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72 Hours/7PM Wed.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8996703"/>
                  </a:ext>
                </a:extLst>
              </a:tr>
              <a:tr h="2892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X-Ray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Initiated at 7PM Mon.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Initiated at 7PM Mon.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319157"/>
                  </a:ext>
                </a:extLst>
              </a:tr>
              <a:tr h="2892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Yankee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9708176"/>
                  </a:ext>
                </a:extLst>
              </a:tr>
              <a:tr h="2892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Zulu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9567326"/>
                  </a:ext>
                </a:extLst>
              </a:tr>
            </a:tbl>
          </a:graphicData>
        </a:graphic>
      </p:graphicFrame>
      <p:graphicFrame>
        <p:nvGraphicFramePr>
          <p:cNvPr id="28" name="Table 4">
            <a:extLst>
              <a:ext uri="{FF2B5EF4-FFF2-40B4-BE49-F238E27FC236}">
                <a16:creationId xmlns:a16="http://schemas.microsoft.com/office/drawing/2014/main" id="{9320B4D1-7A5C-F344-91DF-53A1891D3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567605"/>
              </p:ext>
            </p:extLst>
          </p:nvPr>
        </p:nvGraphicFramePr>
        <p:xfrm>
          <a:off x="-2" y="3174358"/>
          <a:ext cx="8978116" cy="1981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58932">
                  <a:extLst>
                    <a:ext uri="{9D8B030D-6E8A-4147-A177-3AD203B41FA5}">
                      <a16:colId xmlns:a16="http://schemas.microsoft.com/office/drawing/2014/main" val="3913970224"/>
                    </a:ext>
                  </a:extLst>
                </a:gridCol>
                <a:gridCol w="5845996">
                  <a:extLst>
                    <a:ext uri="{9D8B030D-6E8A-4147-A177-3AD203B41FA5}">
                      <a16:colId xmlns:a16="http://schemas.microsoft.com/office/drawing/2014/main" val="2941184269"/>
                    </a:ext>
                  </a:extLst>
                </a:gridCol>
                <a:gridCol w="1673188">
                  <a:extLst>
                    <a:ext uri="{9D8B030D-6E8A-4147-A177-3AD203B41FA5}">
                      <a16:colId xmlns:a16="http://schemas.microsoft.com/office/drawing/2014/main" val="1534530941"/>
                    </a:ext>
                  </a:extLst>
                </a:gridCol>
              </a:tblGrid>
              <a:tr h="2629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Port Condition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Trigger Definition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Trigger Reached?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9474933"/>
                  </a:ext>
                </a:extLst>
              </a:tr>
              <a:tr h="2892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Victor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Hurricane entering/developing in Gulf of Mexico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1191018"/>
                  </a:ext>
                </a:extLst>
              </a:tr>
              <a:tr h="2892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Whiskey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72 hours prior to predicted sustained winds of 39+ MPH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8996703"/>
                  </a:ext>
                </a:extLst>
              </a:tr>
              <a:tr h="2892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X-Ray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48 hours prior to predicted sustained winds of 39+ MPH or 6’ wave height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No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319157"/>
                  </a:ext>
                </a:extLst>
              </a:tr>
              <a:tr h="2892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Yankee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24 hours prior to predicted sustained winds of 39+ MPH or 6’ wave height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No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9708176"/>
                  </a:ext>
                </a:extLst>
              </a:tr>
              <a:tr h="2892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Zulu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12 hours prior to predicted sustained winds of 39+ MPH or 6’ wave height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No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9567326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87F04150-E6FB-B344-B222-68F9721CCD97}"/>
              </a:ext>
            </a:extLst>
          </p:cNvPr>
          <p:cNvGrpSpPr/>
          <p:nvPr/>
        </p:nvGrpSpPr>
        <p:grpSpPr>
          <a:xfrm>
            <a:off x="-2" y="5321653"/>
            <a:ext cx="9144001" cy="1543103"/>
            <a:chOff x="-4" y="1919823"/>
            <a:chExt cx="4572002" cy="64338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181657A-0FD9-2643-9F9B-72EFE77B2DBA}"/>
                </a:ext>
              </a:extLst>
            </p:cNvPr>
            <p:cNvSpPr/>
            <p:nvPr/>
          </p:nvSpPr>
          <p:spPr>
            <a:xfrm>
              <a:off x="-2" y="1951052"/>
              <a:ext cx="4572000" cy="5991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0B940C-F027-734D-BE2A-7FA41D8674B5}"/>
                </a:ext>
              </a:extLst>
            </p:cNvPr>
            <p:cNvSpPr/>
            <p:nvPr/>
          </p:nvSpPr>
          <p:spPr>
            <a:xfrm>
              <a:off x="-4" y="1919823"/>
              <a:ext cx="4572002" cy="64338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342900" indent="-342900">
                <a:spcAft>
                  <a:spcPts val="600"/>
                </a:spcAft>
                <a:buFont typeface="Wingdings" pitchFamily="2" charset="2"/>
                <a:buChar char="Ø"/>
              </a:pPr>
              <a:r>
                <a:rPr lang="en-US" sz="13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We remain in Zulu this morning as tropical storm force winds continue. These continue for at least the next few hours but weaken as the storm moves north late this morning/early afternoon.</a:t>
              </a:r>
            </a:p>
            <a:p>
              <a:pPr marL="342900" indent="-342900">
                <a:spcAft>
                  <a:spcPts val="600"/>
                </a:spcAft>
                <a:buFont typeface="Wingdings" pitchFamily="2" charset="2"/>
                <a:buChar char="Ø"/>
              </a:pPr>
              <a:r>
                <a:rPr lang="en-US" sz="13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However, we expect Zulu to remain in effect until this evening due to high wave heights. Latest guidance would suggest we drop waves to below 6 feet by 8 – 9 PM.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FE1EF-CE5E-B34D-B834-EE6600EC0BCD}"/>
              </a:ext>
            </a:extLst>
          </p:cNvPr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oogle Shape;91;p1">
            <a:extLst>
              <a:ext uri="{FF2B5EF4-FFF2-40B4-BE49-F238E27FC236}">
                <a16:creationId xmlns:a16="http://schemas.microsoft.com/office/drawing/2014/main" id="{083B3B2E-41EA-DE4A-A0B1-AD380AAD936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17227" y="68835"/>
            <a:ext cx="965771" cy="5702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29FA44-FB10-F348-9602-044547555E41}"/>
              </a:ext>
            </a:extLst>
          </p:cNvPr>
          <p:cNvSpPr txBox="1"/>
          <p:nvPr/>
        </p:nvSpPr>
        <p:spPr>
          <a:xfrm>
            <a:off x="0" y="1"/>
            <a:ext cx="677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Franklin Gothic Book" panose="020B0503020102020204" pitchFamily="34" charset="0"/>
              </a:rPr>
              <a:t>Houston Pilots Tropical Update</a:t>
            </a:r>
          </a:p>
        </p:txBody>
      </p:sp>
      <p:pic>
        <p:nvPicPr>
          <p:cNvPr id="17" name="Google Shape;96;p1">
            <a:extLst>
              <a:ext uri="{FF2B5EF4-FFF2-40B4-BE49-F238E27FC236}">
                <a16:creationId xmlns:a16="http://schemas.microsoft.com/office/drawing/2014/main" id="{4DA8E9CA-8FD7-5F4C-B988-A69BD4D22F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2953" y="-79224"/>
            <a:ext cx="1376739" cy="865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697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7F04150-E6FB-B344-B222-68F9721CCD97}"/>
              </a:ext>
            </a:extLst>
          </p:cNvPr>
          <p:cNvGrpSpPr/>
          <p:nvPr/>
        </p:nvGrpSpPr>
        <p:grpSpPr>
          <a:xfrm>
            <a:off x="-21817" y="5130624"/>
            <a:ext cx="6029510" cy="1752189"/>
            <a:chOff x="-13160" y="1601258"/>
            <a:chExt cx="4575038" cy="98264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181657A-0FD9-2643-9F9B-72EFE77B2DBA}"/>
                </a:ext>
              </a:extLst>
            </p:cNvPr>
            <p:cNvSpPr/>
            <p:nvPr/>
          </p:nvSpPr>
          <p:spPr>
            <a:xfrm>
              <a:off x="-10122" y="1601258"/>
              <a:ext cx="4572000" cy="98264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0B940C-F027-734D-BE2A-7FA41D8674B5}"/>
                </a:ext>
              </a:extLst>
            </p:cNvPr>
            <p:cNvSpPr/>
            <p:nvPr/>
          </p:nvSpPr>
          <p:spPr>
            <a:xfrm>
              <a:off x="-13160" y="1748463"/>
              <a:ext cx="4572002" cy="7767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No tropical threats noted over the next 10 days for the Houston/ Galveston area. </a:t>
              </a:r>
              <a:endParaRPr lang="en-US" sz="2000" b="1" dirty="0">
                <a:solidFill>
                  <a:srgbClr val="FF0000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276C52-9B11-4B4C-A6CF-4707DA923576}"/>
              </a:ext>
            </a:extLst>
          </p:cNvPr>
          <p:cNvGrpSpPr/>
          <p:nvPr/>
        </p:nvGrpSpPr>
        <p:grpSpPr>
          <a:xfrm>
            <a:off x="2088102" y="749552"/>
            <a:ext cx="4469256" cy="400110"/>
            <a:chOff x="-4" y="1924774"/>
            <a:chExt cx="4572002" cy="594336"/>
          </a:xfrm>
          <a:solidFill>
            <a:schemeClr val="tx1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DEEB68-5E76-784D-8E4E-C0827A681E1D}"/>
                </a:ext>
              </a:extLst>
            </p:cNvPr>
            <p:cNvSpPr/>
            <p:nvPr/>
          </p:nvSpPr>
          <p:spPr>
            <a:xfrm>
              <a:off x="-1" y="1951053"/>
              <a:ext cx="4571999" cy="5375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6BBA41-F306-C848-B9EC-DC8309F18607}"/>
                </a:ext>
              </a:extLst>
            </p:cNvPr>
            <p:cNvSpPr/>
            <p:nvPr/>
          </p:nvSpPr>
          <p:spPr>
            <a:xfrm>
              <a:off x="-4" y="1924774"/>
              <a:ext cx="4572002" cy="59433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Tropical Model Tracks the Next 10 Days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CD61844-1E68-5C40-809D-3B74B1E6F752}"/>
              </a:ext>
            </a:extLst>
          </p:cNvPr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oogle Shape;91;p1">
            <a:extLst>
              <a:ext uri="{FF2B5EF4-FFF2-40B4-BE49-F238E27FC236}">
                <a16:creationId xmlns:a16="http://schemas.microsoft.com/office/drawing/2014/main" id="{2CC9F45B-0583-5440-8409-CA1B98FECB2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7227" y="68835"/>
            <a:ext cx="965771" cy="5702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965CFC-B7CE-C14A-AD2B-0B0763475C57}"/>
              </a:ext>
            </a:extLst>
          </p:cNvPr>
          <p:cNvSpPr txBox="1"/>
          <p:nvPr/>
        </p:nvSpPr>
        <p:spPr>
          <a:xfrm>
            <a:off x="-2" y="101254"/>
            <a:ext cx="69658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Franklin Gothic Book" panose="020B0503020102020204" pitchFamily="34" charset="0"/>
              </a:rPr>
              <a:t>Houston Pilots Extended Range Tropical Report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F87F49-484C-D149-9F12-29459ECEA629}"/>
              </a:ext>
            </a:extLst>
          </p:cNvPr>
          <p:cNvGrpSpPr/>
          <p:nvPr/>
        </p:nvGrpSpPr>
        <p:grpSpPr>
          <a:xfrm>
            <a:off x="6161784" y="5394970"/>
            <a:ext cx="2869938" cy="859531"/>
            <a:chOff x="3137026" y="1037675"/>
            <a:chExt cx="2868904" cy="101197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5476A1A-9846-4941-A1BD-3CCBA8EE3B94}"/>
                </a:ext>
              </a:extLst>
            </p:cNvPr>
            <p:cNvGrpSpPr/>
            <p:nvPr/>
          </p:nvGrpSpPr>
          <p:grpSpPr>
            <a:xfrm rot="16200000">
              <a:off x="4166050" y="209775"/>
              <a:ext cx="811925" cy="2867834"/>
              <a:chOff x="7610646" y="1547813"/>
              <a:chExt cx="1613956" cy="2229421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6E4241A-4C27-F441-8D03-3A067951E9FB}"/>
                  </a:ext>
                </a:extLst>
              </p:cNvPr>
              <p:cNvGrpSpPr/>
              <p:nvPr/>
            </p:nvGrpSpPr>
            <p:grpSpPr>
              <a:xfrm rot="16200000">
                <a:off x="6985426" y="2173033"/>
                <a:ext cx="2229421" cy="978982"/>
                <a:chOff x="8718148" y="5124828"/>
                <a:chExt cx="2050444" cy="382522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4583E548-042C-3F44-AEB8-E6DD381A691B}"/>
                    </a:ext>
                  </a:extLst>
                </p:cNvPr>
                <p:cNvSpPr/>
                <p:nvPr/>
              </p:nvSpPr>
              <p:spPr>
                <a:xfrm>
                  <a:off x="8718148" y="5124828"/>
                  <a:ext cx="2050444" cy="38071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FF0000"/>
                    </a:gs>
                    <a:gs pos="49000">
                      <a:schemeClr val="bg1"/>
                    </a:gs>
                    <a:gs pos="0">
                      <a:srgbClr val="00B050"/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394C20A-3748-964E-8FC4-45360CD229D2}"/>
                    </a:ext>
                  </a:extLst>
                </p:cNvPr>
                <p:cNvSpPr txBox="1"/>
                <p:nvPr/>
              </p:nvSpPr>
              <p:spPr>
                <a:xfrm rot="10800000">
                  <a:off x="10123525" y="5148773"/>
                  <a:ext cx="630169" cy="358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Franklin Gothic Medium" panose="020B0603020102020204" pitchFamily="34" charset="0"/>
                      <a:cs typeface="Arial" panose="020B0604020202020204" pitchFamily="34" charset="0"/>
                    </a:rPr>
                    <a:t>Above Normal</a:t>
                  </a:r>
                </a:p>
              </p:txBody>
            </p:sp>
          </p:grp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FCA0084C-3EE5-5B48-A042-5C0F9A7BFF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234378" y="1843088"/>
                <a:ext cx="592301" cy="1388147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415C0F1-DA2C-BD45-8EAB-B2D380D042B1}"/>
                </a:ext>
              </a:extLst>
            </p:cNvPr>
            <p:cNvSpPr txBox="1"/>
            <p:nvPr/>
          </p:nvSpPr>
          <p:spPr>
            <a:xfrm>
              <a:off x="5196703" y="1537159"/>
              <a:ext cx="685175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Franklin Gothic Medium" panose="020B0603020102020204" pitchFamily="34" charset="0"/>
                  <a:cs typeface="Arial" panose="020B0604020202020204" pitchFamily="34" charset="0"/>
                </a:rPr>
                <a:t>Below Normal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D208EDB-2435-B240-B5D7-F337C73374E3}"/>
                </a:ext>
              </a:extLst>
            </p:cNvPr>
            <p:cNvGrpSpPr/>
            <p:nvPr/>
          </p:nvGrpSpPr>
          <p:grpSpPr>
            <a:xfrm>
              <a:off x="3137026" y="1037675"/>
              <a:ext cx="2867833" cy="414147"/>
              <a:chOff x="-4" y="1873403"/>
              <a:chExt cx="4572002" cy="615186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053E362-8EA1-FA47-947B-3EE1F6A2C5CE}"/>
                  </a:ext>
                </a:extLst>
              </p:cNvPr>
              <p:cNvSpPr/>
              <p:nvPr/>
            </p:nvSpPr>
            <p:spPr>
              <a:xfrm>
                <a:off x="-1" y="1951053"/>
                <a:ext cx="4571999" cy="53753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B26CFF9-F4BD-1344-B38E-2F05D3DD272C}"/>
                  </a:ext>
                </a:extLst>
              </p:cNvPr>
              <p:cNvSpPr/>
              <p:nvPr/>
            </p:nvSpPr>
            <p:spPr>
              <a:xfrm>
                <a:off x="-4" y="1873403"/>
                <a:ext cx="4572002" cy="594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Confidence</a:t>
                </a:r>
              </a:p>
            </p:txBody>
          </p:sp>
        </p:grpSp>
      </p:grpSp>
      <p:pic>
        <p:nvPicPr>
          <p:cNvPr id="97" name="Google Shape;96;p1">
            <a:extLst>
              <a:ext uri="{FF2B5EF4-FFF2-40B4-BE49-F238E27FC236}">
                <a16:creationId xmlns:a16="http://schemas.microsoft.com/office/drawing/2014/main" id="{9AB76E94-C90F-E245-B839-6EFB4704B3A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2953" y="-79224"/>
            <a:ext cx="1376739" cy="8653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9A12AB-FB8F-5943-9022-1DEBF226174A}"/>
              </a:ext>
            </a:extLst>
          </p:cNvPr>
          <p:cNvSpPr txBox="1"/>
          <p:nvPr/>
        </p:nvSpPr>
        <p:spPr>
          <a:xfrm>
            <a:off x="10497787" y="3918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4E923A-5281-1D43-BE86-6B51D6E864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6424" y="1800286"/>
            <a:ext cx="4237878" cy="3178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C89846-5586-FA42-B082-5181DAFFEA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890045" y="1756219"/>
            <a:ext cx="4017580" cy="3214064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0B244422-F9FE-8244-8B4C-25A15FE651F2}"/>
              </a:ext>
            </a:extLst>
          </p:cNvPr>
          <p:cNvSpPr/>
          <p:nvPr/>
        </p:nvSpPr>
        <p:spPr>
          <a:xfrm>
            <a:off x="1095198" y="1245412"/>
            <a:ext cx="1985807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European Data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26D023A-39E0-104B-B4B2-617746413C13}"/>
              </a:ext>
            </a:extLst>
          </p:cNvPr>
          <p:cNvSpPr/>
          <p:nvPr/>
        </p:nvSpPr>
        <p:spPr>
          <a:xfrm>
            <a:off x="5704570" y="1236984"/>
            <a:ext cx="1985807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American 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1D7251-79C3-CAC7-615A-D262822F0C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260814" y="576552"/>
            <a:ext cx="7803409" cy="5868222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282DA150-CC32-E266-50EA-90F168A36F56}"/>
              </a:ext>
            </a:extLst>
          </p:cNvPr>
          <p:cNvSpPr/>
          <p:nvPr/>
        </p:nvSpPr>
        <p:spPr>
          <a:xfrm rot="1083728">
            <a:off x="-2832987" y="2853315"/>
            <a:ext cx="1949084" cy="1012010"/>
          </a:xfrm>
          <a:prstGeom prst="ellipse">
            <a:avLst/>
          </a:prstGeom>
          <a:noFill/>
          <a:ln w="444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21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3FD882-3549-7641-BEA6-1CD62AE24A15}"/>
              </a:ext>
            </a:extLst>
          </p:cNvPr>
          <p:cNvGrpSpPr/>
          <p:nvPr/>
        </p:nvGrpSpPr>
        <p:grpSpPr>
          <a:xfrm>
            <a:off x="3075839" y="1032844"/>
            <a:ext cx="2928570" cy="987692"/>
            <a:chOff x="3077427" y="1061982"/>
            <a:chExt cx="2928570" cy="9876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6D2CFFE-2DD0-EA49-B3AE-FB7060912D45}"/>
                </a:ext>
              </a:extLst>
            </p:cNvPr>
            <p:cNvGrpSpPr/>
            <p:nvPr/>
          </p:nvGrpSpPr>
          <p:grpSpPr>
            <a:xfrm rot="16200000">
              <a:off x="4133034" y="176711"/>
              <a:ext cx="817356" cy="2928570"/>
              <a:chOff x="7610640" y="1500597"/>
              <a:chExt cx="1624758" cy="227663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E2443CC6-E27C-E244-B9BB-07CE21916368}"/>
                  </a:ext>
                </a:extLst>
              </p:cNvPr>
              <p:cNvGrpSpPr/>
              <p:nvPr/>
            </p:nvGrpSpPr>
            <p:grpSpPr>
              <a:xfrm rot="16200000">
                <a:off x="6983108" y="2175345"/>
                <a:ext cx="2229421" cy="974357"/>
                <a:chOff x="8718148" y="5124828"/>
                <a:chExt cx="2050444" cy="380715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36AFC519-20F1-9E40-81AC-DB929814338D}"/>
                    </a:ext>
                  </a:extLst>
                </p:cNvPr>
                <p:cNvSpPr/>
                <p:nvPr/>
              </p:nvSpPr>
              <p:spPr>
                <a:xfrm>
                  <a:off x="8718148" y="5124828"/>
                  <a:ext cx="2050444" cy="38071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FF0000"/>
                    </a:gs>
                    <a:gs pos="49000">
                      <a:schemeClr val="bg1"/>
                    </a:gs>
                    <a:gs pos="0">
                      <a:srgbClr val="00B050"/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6963D25-3178-3A4F-80FD-4078A02B5C4F}"/>
                    </a:ext>
                  </a:extLst>
                </p:cNvPr>
                <p:cNvSpPr txBox="1"/>
                <p:nvPr/>
              </p:nvSpPr>
              <p:spPr>
                <a:xfrm rot="10800000">
                  <a:off x="10123525" y="5129891"/>
                  <a:ext cx="630169" cy="358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Franklin Gothic Medium" panose="020B0603020102020204" pitchFamily="34" charset="0"/>
                      <a:cs typeface="Arial" panose="020B0604020202020204" pitchFamily="34" charset="0"/>
                    </a:rPr>
                    <a:t>Above Normal</a:t>
                  </a:r>
                </a:p>
              </p:txBody>
            </p:sp>
          </p:grp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F89D5C6-5163-C94A-BA44-DC8A4A87B2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245146" y="1102646"/>
                <a:ext cx="592301" cy="1388203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E06079D-6C11-7C43-9539-DBA7C2C9C097}"/>
                </a:ext>
              </a:extLst>
            </p:cNvPr>
            <p:cNvSpPr txBox="1"/>
            <p:nvPr/>
          </p:nvSpPr>
          <p:spPr>
            <a:xfrm>
              <a:off x="5307840" y="1569748"/>
              <a:ext cx="685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Franklin Gothic Medium" panose="020B0603020102020204" pitchFamily="34" charset="0"/>
                  <a:cs typeface="Arial" panose="020B0604020202020204" pitchFamily="34" charset="0"/>
                </a:rPr>
                <a:t>Below Normal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97378FD-F04C-E14C-A5E9-501ADB7D6F28}"/>
                </a:ext>
              </a:extLst>
            </p:cNvPr>
            <p:cNvGrpSpPr/>
            <p:nvPr/>
          </p:nvGrpSpPr>
          <p:grpSpPr>
            <a:xfrm>
              <a:off x="3137026" y="1061982"/>
              <a:ext cx="2867833" cy="400110"/>
              <a:chOff x="-4" y="1909513"/>
              <a:chExt cx="4572002" cy="59433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F36D8DD-ACF2-344B-98E2-D9774A5F1196}"/>
                  </a:ext>
                </a:extLst>
              </p:cNvPr>
              <p:cNvSpPr/>
              <p:nvPr/>
            </p:nvSpPr>
            <p:spPr>
              <a:xfrm>
                <a:off x="-1" y="1951053"/>
                <a:ext cx="4571999" cy="53753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1A28059-1110-114E-B2D9-ABF14E7A844A}"/>
                  </a:ext>
                </a:extLst>
              </p:cNvPr>
              <p:cNvSpPr/>
              <p:nvPr/>
            </p:nvSpPr>
            <p:spPr>
              <a:xfrm>
                <a:off x="-4" y="1909513"/>
                <a:ext cx="4572002" cy="594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Confidence</a:t>
                </a:r>
              </a:p>
            </p:txBody>
          </p: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A1A8624-5CBD-A84F-AE12-60B3A83EF53D}"/>
              </a:ext>
            </a:extLst>
          </p:cNvPr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oogle Shape;91;p1">
            <a:extLst>
              <a:ext uri="{FF2B5EF4-FFF2-40B4-BE49-F238E27FC236}">
                <a16:creationId xmlns:a16="http://schemas.microsoft.com/office/drawing/2014/main" id="{80AFD8CD-8DBD-694C-A37D-2580CB751C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7227" y="68835"/>
            <a:ext cx="965771" cy="5702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F4E4BFA-110B-B54B-8D0D-10D726E98691}"/>
              </a:ext>
            </a:extLst>
          </p:cNvPr>
          <p:cNvSpPr txBox="1"/>
          <p:nvPr/>
        </p:nvSpPr>
        <p:spPr>
          <a:xfrm>
            <a:off x="-1" y="1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Franklin Gothic Book" panose="020B0503020102020204" pitchFamily="34" charset="0"/>
              </a:rPr>
              <a:t>Houston Pilots Visibility Report</a:t>
            </a:r>
          </a:p>
        </p:txBody>
      </p:sp>
      <p:pic>
        <p:nvPicPr>
          <p:cNvPr id="23" name="Google Shape;96;p1">
            <a:extLst>
              <a:ext uri="{FF2B5EF4-FFF2-40B4-BE49-F238E27FC236}">
                <a16:creationId xmlns:a16="http://schemas.microsoft.com/office/drawing/2014/main" id="{6FE9C5D5-3871-BD4C-B5CE-E33E9896C5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2953" y="-79224"/>
            <a:ext cx="1376739" cy="8653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674CF6-B92B-B94B-A707-4273D979F1E5}"/>
              </a:ext>
            </a:extLst>
          </p:cNvPr>
          <p:cNvSpPr txBox="1"/>
          <p:nvPr/>
        </p:nvSpPr>
        <p:spPr>
          <a:xfrm>
            <a:off x="-10489812" y="1913325"/>
            <a:ext cx="725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Check slides below for more info on the low-end fog risk tomorrow AM.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4FC596-3332-C149-AD9E-731FAFF71538}"/>
              </a:ext>
            </a:extLst>
          </p:cNvPr>
          <p:cNvSpPr txBox="1"/>
          <p:nvPr/>
        </p:nvSpPr>
        <p:spPr>
          <a:xfrm>
            <a:off x="-6863743" y="5989101"/>
            <a:ext cx="6814037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Medium" panose="020B0603020102020204" pitchFamily="34" charset="0"/>
              </a:rPr>
              <a:t>Not anticipating fog tonight/Sat AM.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C39587-4073-49BA-D720-DF9CE77968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08" b="1508"/>
          <a:stretch/>
        </p:blipFill>
        <p:spPr>
          <a:xfrm>
            <a:off x="30480" y="2113986"/>
            <a:ext cx="9144000" cy="427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5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3FD882-3549-7641-BEA6-1CD62AE24A15}"/>
              </a:ext>
            </a:extLst>
          </p:cNvPr>
          <p:cNvGrpSpPr/>
          <p:nvPr/>
        </p:nvGrpSpPr>
        <p:grpSpPr>
          <a:xfrm>
            <a:off x="1570883" y="1025943"/>
            <a:ext cx="2889870" cy="987690"/>
            <a:chOff x="3136953" y="810500"/>
            <a:chExt cx="2889870" cy="98769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6D2CFFE-2DD0-EA49-B3AE-FB7060912D45}"/>
                </a:ext>
              </a:extLst>
            </p:cNvPr>
            <p:cNvGrpSpPr/>
            <p:nvPr/>
          </p:nvGrpSpPr>
          <p:grpSpPr>
            <a:xfrm rot="16200000">
              <a:off x="4173596" y="-34132"/>
              <a:ext cx="796811" cy="2867833"/>
              <a:chOff x="8110542" y="1547756"/>
              <a:chExt cx="1583918" cy="2229421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E2443CC6-E27C-E244-B9BB-07CE21916368}"/>
                  </a:ext>
                </a:extLst>
              </p:cNvPr>
              <p:cNvGrpSpPr/>
              <p:nvPr/>
            </p:nvGrpSpPr>
            <p:grpSpPr>
              <a:xfrm rot="16200000">
                <a:off x="7483010" y="2175288"/>
                <a:ext cx="2229421" cy="974357"/>
                <a:chOff x="8718200" y="5320157"/>
                <a:chExt cx="2050444" cy="380715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36AFC519-20F1-9E40-81AC-DB929814338D}"/>
                    </a:ext>
                  </a:extLst>
                </p:cNvPr>
                <p:cNvSpPr/>
                <p:nvPr/>
              </p:nvSpPr>
              <p:spPr>
                <a:xfrm>
                  <a:off x="8718200" y="5320157"/>
                  <a:ext cx="2050444" cy="38071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FF0000"/>
                    </a:gs>
                    <a:gs pos="49000">
                      <a:schemeClr val="bg1"/>
                    </a:gs>
                    <a:gs pos="0">
                      <a:srgbClr val="00B050"/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6963D25-3178-3A4F-80FD-4078A02B5C4F}"/>
                    </a:ext>
                  </a:extLst>
                </p:cNvPr>
                <p:cNvSpPr txBox="1"/>
                <p:nvPr/>
              </p:nvSpPr>
              <p:spPr>
                <a:xfrm rot="10800000">
                  <a:off x="10123576" y="5325221"/>
                  <a:ext cx="630169" cy="358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Franklin Gothic Medium" panose="020B0603020102020204" pitchFamily="34" charset="0"/>
                      <a:cs typeface="Arial" panose="020B0604020202020204" pitchFamily="34" charset="0"/>
                    </a:rPr>
                    <a:t>Above Normal</a:t>
                  </a:r>
                </a:p>
              </p:txBody>
            </p:sp>
          </p:grp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F89D5C6-5163-C94A-BA44-DC8A4A87B2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704214" y="1488886"/>
                <a:ext cx="592301" cy="1388191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E06079D-6C11-7C43-9539-DBA7C2C9C097}"/>
                </a:ext>
              </a:extLst>
            </p:cNvPr>
            <p:cNvSpPr txBox="1"/>
            <p:nvPr/>
          </p:nvSpPr>
          <p:spPr>
            <a:xfrm>
              <a:off x="5307767" y="1318265"/>
              <a:ext cx="685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Franklin Gothic Medium" panose="020B0603020102020204" pitchFamily="34" charset="0"/>
                  <a:cs typeface="Arial" panose="020B0604020202020204" pitchFamily="34" charset="0"/>
                </a:rPr>
                <a:t>Below Normal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97378FD-F04C-E14C-A5E9-501ADB7D6F28}"/>
                </a:ext>
              </a:extLst>
            </p:cNvPr>
            <p:cNvGrpSpPr/>
            <p:nvPr/>
          </p:nvGrpSpPr>
          <p:grpSpPr>
            <a:xfrm>
              <a:off x="3136953" y="810500"/>
              <a:ext cx="2889870" cy="400110"/>
              <a:chOff x="-120" y="1535953"/>
              <a:chExt cx="4607134" cy="59433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F36D8DD-ACF2-344B-98E2-D9774A5F1196}"/>
                  </a:ext>
                </a:extLst>
              </p:cNvPr>
              <p:cNvSpPr/>
              <p:nvPr/>
            </p:nvSpPr>
            <p:spPr>
              <a:xfrm>
                <a:off x="35015" y="1573788"/>
                <a:ext cx="4571999" cy="53753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1A28059-1110-114E-B2D9-ABF14E7A844A}"/>
                  </a:ext>
                </a:extLst>
              </p:cNvPr>
              <p:cNvSpPr/>
              <p:nvPr/>
            </p:nvSpPr>
            <p:spPr>
              <a:xfrm>
                <a:off x="-120" y="1535953"/>
                <a:ext cx="4572002" cy="594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Confidence</a:t>
                </a:r>
              </a:p>
            </p:txBody>
          </p: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A1A8624-5CBD-A84F-AE12-60B3A83EF53D}"/>
              </a:ext>
            </a:extLst>
          </p:cNvPr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oogle Shape;91;p1">
            <a:extLst>
              <a:ext uri="{FF2B5EF4-FFF2-40B4-BE49-F238E27FC236}">
                <a16:creationId xmlns:a16="http://schemas.microsoft.com/office/drawing/2014/main" id="{80AFD8CD-8DBD-694C-A37D-2580CB751C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7227" y="68835"/>
            <a:ext cx="965771" cy="5702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F4E4BFA-110B-B54B-8D0D-10D726E98691}"/>
              </a:ext>
            </a:extLst>
          </p:cNvPr>
          <p:cNvSpPr txBox="1"/>
          <p:nvPr/>
        </p:nvSpPr>
        <p:spPr>
          <a:xfrm>
            <a:off x="-1" y="1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Franklin Gothic Book" panose="020B0503020102020204" pitchFamily="34" charset="0"/>
              </a:rPr>
              <a:t>Houston Pilots Wind Report</a:t>
            </a:r>
          </a:p>
        </p:txBody>
      </p:sp>
      <p:pic>
        <p:nvPicPr>
          <p:cNvPr id="23" name="Google Shape;96;p1">
            <a:extLst>
              <a:ext uri="{FF2B5EF4-FFF2-40B4-BE49-F238E27FC236}">
                <a16:creationId xmlns:a16="http://schemas.microsoft.com/office/drawing/2014/main" id="{6FE9C5D5-3871-BD4C-B5CE-E33E9896C5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2953" y="-79224"/>
            <a:ext cx="1376739" cy="8653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674CF6-B92B-B94B-A707-4273D979F1E5}"/>
              </a:ext>
            </a:extLst>
          </p:cNvPr>
          <p:cNvSpPr txBox="1"/>
          <p:nvPr/>
        </p:nvSpPr>
        <p:spPr>
          <a:xfrm>
            <a:off x="-10489812" y="1913325"/>
            <a:ext cx="725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Check slides below for more info on the low-end fog risk tomorrow AM.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4FC596-3332-C149-AD9E-731FAFF71538}"/>
              </a:ext>
            </a:extLst>
          </p:cNvPr>
          <p:cNvSpPr txBox="1"/>
          <p:nvPr/>
        </p:nvSpPr>
        <p:spPr>
          <a:xfrm>
            <a:off x="0" y="6386801"/>
            <a:ext cx="914399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See slides below for official thoughts on winds.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1432E9-E617-EB4B-BA58-5136D834C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8512" y="1238868"/>
            <a:ext cx="875045" cy="93964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5A5BDC0-A1A3-7845-B26A-4729DFB97A50}"/>
              </a:ext>
            </a:extLst>
          </p:cNvPr>
          <p:cNvSpPr/>
          <p:nvPr/>
        </p:nvSpPr>
        <p:spPr>
          <a:xfrm>
            <a:off x="7889966" y="848737"/>
            <a:ext cx="1092138" cy="3618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795F85-E90C-814A-8368-6258E5CD1E55}"/>
              </a:ext>
            </a:extLst>
          </p:cNvPr>
          <p:cNvSpPr/>
          <p:nvPr/>
        </p:nvSpPr>
        <p:spPr>
          <a:xfrm>
            <a:off x="7929550" y="841277"/>
            <a:ext cx="1012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8ABBB6-B4D0-0945-9283-F9ECF91BFEED}"/>
              </a:ext>
            </a:extLst>
          </p:cNvPr>
          <p:cNvSpPr/>
          <p:nvPr/>
        </p:nvSpPr>
        <p:spPr>
          <a:xfrm>
            <a:off x="5925480" y="1168311"/>
            <a:ext cx="1749453" cy="1015663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Sustained wind 13 MPH</a:t>
            </a:r>
          </a:p>
          <a:p>
            <a:pPr algn="ctr"/>
            <a:endParaRPr lang="en-US" sz="1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Gusts 18 MPH</a:t>
            </a:r>
          </a:p>
          <a:p>
            <a:pPr algn="ctr"/>
            <a:endParaRPr lang="en-US" sz="1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Wind from the 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E57CAC-8CD5-174E-BE83-C92AA90E8252}"/>
              </a:ext>
            </a:extLst>
          </p:cNvPr>
          <p:cNvCxnSpPr>
            <a:cxnSpLocks/>
          </p:cNvCxnSpPr>
          <p:nvPr/>
        </p:nvCxnSpPr>
        <p:spPr>
          <a:xfrm>
            <a:off x="7674933" y="1290637"/>
            <a:ext cx="323579" cy="19681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6B9FE92-46A1-EF42-A459-2E32DAF28ACC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674933" y="1668973"/>
            <a:ext cx="323579" cy="3971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58E71A-8785-EB4E-836D-C13E3146BD1E}"/>
              </a:ext>
            </a:extLst>
          </p:cNvPr>
          <p:cNvCxnSpPr>
            <a:cxnSpLocks/>
          </p:cNvCxnSpPr>
          <p:nvPr/>
        </p:nvCxnSpPr>
        <p:spPr>
          <a:xfrm flipV="1">
            <a:off x="7687670" y="1991998"/>
            <a:ext cx="310842" cy="14145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6AFC42D-DEAD-7768-08B5-990A0BED3D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2" y="2314125"/>
            <a:ext cx="9144001" cy="388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01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7F04150-E6FB-B344-B222-68F9721CCD97}"/>
              </a:ext>
            </a:extLst>
          </p:cNvPr>
          <p:cNvGrpSpPr/>
          <p:nvPr/>
        </p:nvGrpSpPr>
        <p:grpSpPr>
          <a:xfrm>
            <a:off x="-3466" y="1354408"/>
            <a:ext cx="4460972" cy="1466236"/>
            <a:chOff x="-10124" y="1577639"/>
            <a:chExt cx="4572002" cy="98264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181657A-0FD9-2643-9F9B-72EFE77B2DBA}"/>
                </a:ext>
              </a:extLst>
            </p:cNvPr>
            <p:cNvSpPr/>
            <p:nvPr/>
          </p:nvSpPr>
          <p:spPr>
            <a:xfrm>
              <a:off x="-10122" y="1577639"/>
              <a:ext cx="4572000" cy="98264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0B940C-F027-734D-BE2A-7FA41D8674B5}"/>
                </a:ext>
              </a:extLst>
            </p:cNvPr>
            <p:cNvSpPr/>
            <p:nvPr/>
          </p:nvSpPr>
          <p:spPr>
            <a:xfrm>
              <a:off x="-10124" y="1644784"/>
              <a:ext cx="4572002" cy="38159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3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Currently not anticipating fog on Saturday.</a:t>
              </a:r>
            </a:p>
            <a:p>
              <a:pPr>
                <a:spcAft>
                  <a:spcPts val="600"/>
                </a:spcAft>
              </a:pPr>
              <a:endParaRPr lang="en-US" sz="1300" b="1" dirty="0">
                <a:solidFill>
                  <a:srgbClr val="FF0000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276C52-9B11-4B4C-A6CF-4707DA923576}"/>
              </a:ext>
            </a:extLst>
          </p:cNvPr>
          <p:cNvGrpSpPr/>
          <p:nvPr/>
        </p:nvGrpSpPr>
        <p:grpSpPr>
          <a:xfrm>
            <a:off x="0" y="925634"/>
            <a:ext cx="4469256" cy="400110"/>
            <a:chOff x="-4" y="1924774"/>
            <a:chExt cx="4572002" cy="594336"/>
          </a:xfrm>
          <a:solidFill>
            <a:schemeClr val="tx1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DEEB68-5E76-784D-8E4E-C0827A681E1D}"/>
                </a:ext>
              </a:extLst>
            </p:cNvPr>
            <p:cNvSpPr/>
            <p:nvPr/>
          </p:nvSpPr>
          <p:spPr>
            <a:xfrm>
              <a:off x="-1" y="1951053"/>
              <a:ext cx="4571999" cy="5375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6BBA41-F306-C848-B9EC-DC8309F18607}"/>
                </a:ext>
              </a:extLst>
            </p:cNvPr>
            <p:cNvSpPr/>
            <p:nvPr/>
          </p:nvSpPr>
          <p:spPr>
            <a:xfrm>
              <a:off x="-4" y="1924774"/>
              <a:ext cx="4572002" cy="59433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Saturday 6/4/22</a:t>
              </a:r>
            </a:p>
          </p:txBody>
        </p:sp>
      </p:grpSp>
      <p:graphicFrame>
        <p:nvGraphicFramePr>
          <p:cNvPr id="26" name="Table 4">
            <a:extLst>
              <a:ext uri="{FF2B5EF4-FFF2-40B4-BE49-F238E27FC236}">
                <a16:creationId xmlns:a16="http://schemas.microsoft.com/office/drawing/2014/main" id="{CFC92813-52CE-1146-A5E0-9D385FEA6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974643"/>
              </p:ext>
            </p:extLst>
          </p:nvPr>
        </p:nvGraphicFramePr>
        <p:xfrm>
          <a:off x="5061017" y="4409894"/>
          <a:ext cx="3675769" cy="17814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37658">
                  <a:extLst>
                    <a:ext uri="{9D8B030D-6E8A-4147-A177-3AD203B41FA5}">
                      <a16:colId xmlns:a16="http://schemas.microsoft.com/office/drawing/2014/main" val="3913970224"/>
                    </a:ext>
                  </a:extLst>
                </a:gridCol>
                <a:gridCol w="1138111">
                  <a:extLst>
                    <a:ext uri="{9D8B030D-6E8A-4147-A177-3AD203B41FA5}">
                      <a16:colId xmlns:a16="http://schemas.microsoft.com/office/drawing/2014/main" val="2941184269"/>
                    </a:ext>
                  </a:extLst>
                </a:gridCol>
              </a:tblGrid>
              <a:tr h="42495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Franklin Gothic Book" panose="020B0503020102020204" pitchFamily="34" charset="0"/>
                        </a:rPr>
                        <a:t>Daily Fog Chance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Max Wave Heights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9474933"/>
                  </a:ext>
                </a:extLst>
              </a:tr>
              <a:tr h="44835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Book" panose="020B0503020102020204" pitchFamily="34" charset="0"/>
                        </a:rPr>
                        <a:t>Friday 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Book" panose="020B0503020102020204" pitchFamily="34" charset="0"/>
                        </a:rPr>
                        <a:t>Unlikely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191018"/>
                  </a:ext>
                </a:extLst>
              </a:tr>
              <a:tr h="45405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Book" panose="020B0503020102020204" pitchFamily="34" charset="0"/>
                        </a:rPr>
                        <a:t>Saturday 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Book" panose="020B0503020102020204" pitchFamily="34" charset="0"/>
                        </a:rPr>
                        <a:t>Unlikely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96703"/>
                  </a:ext>
                </a:extLst>
              </a:tr>
              <a:tr h="45405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Franklin Gothic Book" panose="020B0503020102020204" pitchFamily="34" charset="0"/>
                        </a:rPr>
                        <a:t>Sunday </a:t>
                      </a:r>
                      <a:r>
                        <a:rPr lang="en-US" sz="2000" dirty="0">
                          <a:latin typeface="Franklin Gothic Book" panose="020B0503020102020204" pitchFamily="34" charset="0"/>
                        </a:rPr>
                        <a:t>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Book" panose="020B0503020102020204" pitchFamily="34" charset="0"/>
                        </a:rPr>
                        <a:t>Unlikely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319157"/>
                  </a:ext>
                </a:extLst>
              </a:tr>
            </a:tbl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8CD61844-1E68-5C40-809D-3B74B1E6F752}"/>
              </a:ext>
            </a:extLst>
          </p:cNvPr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oogle Shape;91;p1">
            <a:extLst>
              <a:ext uri="{FF2B5EF4-FFF2-40B4-BE49-F238E27FC236}">
                <a16:creationId xmlns:a16="http://schemas.microsoft.com/office/drawing/2014/main" id="{2CC9F45B-0583-5440-8409-CA1B98FECB2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7227" y="68835"/>
            <a:ext cx="965771" cy="5702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965CFC-B7CE-C14A-AD2B-0B0763475C57}"/>
              </a:ext>
            </a:extLst>
          </p:cNvPr>
          <p:cNvSpPr txBox="1"/>
          <p:nvPr/>
        </p:nvSpPr>
        <p:spPr>
          <a:xfrm>
            <a:off x="-2" y="101254"/>
            <a:ext cx="69658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Franklin Gothic Book" panose="020B0503020102020204" pitchFamily="34" charset="0"/>
              </a:rPr>
              <a:t>Houston Pilots Extended Range Visibility Report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F87F49-484C-D149-9F12-29459ECEA629}"/>
              </a:ext>
            </a:extLst>
          </p:cNvPr>
          <p:cNvGrpSpPr/>
          <p:nvPr/>
        </p:nvGrpSpPr>
        <p:grpSpPr>
          <a:xfrm>
            <a:off x="784229" y="2887712"/>
            <a:ext cx="2869938" cy="859533"/>
            <a:chOff x="3137026" y="1037675"/>
            <a:chExt cx="2868904" cy="101198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5476A1A-9846-4941-A1BD-3CCBA8EE3B94}"/>
                </a:ext>
              </a:extLst>
            </p:cNvPr>
            <p:cNvGrpSpPr/>
            <p:nvPr/>
          </p:nvGrpSpPr>
          <p:grpSpPr>
            <a:xfrm rot="16200000">
              <a:off x="4183908" y="227635"/>
              <a:ext cx="776209" cy="2867834"/>
              <a:chOff x="7610646" y="1547813"/>
              <a:chExt cx="1542960" cy="2229421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6E4241A-4C27-F441-8D03-3A067951E9FB}"/>
                  </a:ext>
                </a:extLst>
              </p:cNvPr>
              <p:cNvGrpSpPr/>
              <p:nvPr/>
            </p:nvGrpSpPr>
            <p:grpSpPr>
              <a:xfrm rot="16200000">
                <a:off x="6985426" y="2173033"/>
                <a:ext cx="2229421" cy="978982"/>
                <a:chOff x="8718148" y="5124828"/>
                <a:chExt cx="2050444" cy="382522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4583E548-042C-3F44-AEB8-E6DD381A691B}"/>
                    </a:ext>
                  </a:extLst>
                </p:cNvPr>
                <p:cNvSpPr/>
                <p:nvPr/>
              </p:nvSpPr>
              <p:spPr>
                <a:xfrm>
                  <a:off x="8718148" y="5124828"/>
                  <a:ext cx="2050444" cy="38071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FF0000"/>
                    </a:gs>
                    <a:gs pos="49000">
                      <a:schemeClr val="bg1"/>
                    </a:gs>
                    <a:gs pos="0">
                      <a:srgbClr val="00B050"/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394C20A-3748-964E-8FC4-45360CD229D2}"/>
                    </a:ext>
                  </a:extLst>
                </p:cNvPr>
                <p:cNvSpPr txBox="1"/>
                <p:nvPr/>
              </p:nvSpPr>
              <p:spPr>
                <a:xfrm rot="10800000">
                  <a:off x="10123525" y="5148773"/>
                  <a:ext cx="630169" cy="358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Franklin Gothic Medium" panose="020B0603020102020204" pitchFamily="34" charset="0"/>
                      <a:cs typeface="Arial" panose="020B0604020202020204" pitchFamily="34" charset="0"/>
                    </a:rPr>
                    <a:t>Above Normal</a:t>
                  </a:r>
                </a:p>
              </p:txBody>
            </p:sp>
          </p:grp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FCA0084C-3EE5-5B48-A042-5C0F9A7BFF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163382" y="1362572"/>
                <a:ext cx="592301" cy="1388146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415C0F1-DA2C-BD45-8EAB-B2D380D042B1}"/>
                </a:ext>
              </a:extLst>
            </p:cNvPr>
            <p:cNvSpPr txBox="1"/>
            <p:nvPr/>
          </p:nvSpPr>
          <p:spPr>
            <a:xfrm>
              <a:off x="5196703" y="1537159"/>
              <a:ext cx="685175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Franklin Gothic Medium" panose="020B0603020102020204" pitchFamily="34" charset="0"/>
                  <a:cs typeface="Arial" panose="020B0604020202020204" pitchFamily="34" charset="0"/>
                </a:rPr>
                <a:t>Below Normal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D208EDB-2435-B240-B5D7-F337C73374E3}"/>
                </a:ext>
              </a:extLst>
            </p:cNvPr>
            <p:cNvGrpSpPr/>
            <p:nvPr/>
          </p:nvGrpSpPr>
          <p:grpSpPr>
            <a:xfrm>
              <a:off x="3137026" y="1037675"/>
              <a:ext cx="2867833" cy="414147"/>
              <a:chOff x="-4" y="1873403"/>
              <a:chExt cx="4572002" cy="615186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053E362-8EA1-FA47-947B-3EE1F6A2C5CE}"/>
                  </a:ext>
                </a:extLst>
              </p:cNvPr>
              <p:cNvSpPr/>
              <p:nvPr/>
            </p:nvSpPr>
            <p:spPr>
              <a:xfrm>
                <a:off x="-1" y="1951053"/>
                <a:ext cx="4571999" cy="53753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B26CFF9-F4BD-1344-B38E-2F05D3DD272C}"/>
                  </a:ext>
                </a:extLst>
              </p:cNvPr>
              <p:cNvSpPr/>
              <p:nvPr/>
            </p:nvSpPr>
            <p:spPr>
              <a:xfrm>
                <a:off x="-4" y="1873403"/>
                <a:ext cx="4572002" cy="594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Confidence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889FEA2-0303-B14B-BA96-C4B55CB2A354}"/>
              </a:ext>
            </a:extLst>
          </p:cNvPr>
          <p:cNvGrpSpPr/>
          <p:nvPr/>
        </p:nvGrpSpPr>
        <p:grpSpPr>
          <a:xfrm>
            <a:off x="-27742" y="4327477"/>
            <a:ext cx="4472718" cy="1466236"/>
            <a:chOff x="-20575" y="1567577"/>
            <a:chExt cx="4592573" cy="98264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0A51D3D-E177-3541-BCF7-2AB33FEF2C6F}"/>
                </a:ext>
              </a:extLst>
            </p:cNvPr>
            <p:cNvSpPr/>
            <p:nvPr/>
          </p:nvSpPr>
          <p:spPr>
            <a:xfrm>
              <a:off x="-2" y="1567577"/>
              <a:ext cx="4572000" cy="98264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BAD4158-F40B-7D43-82F6-D2336127DBBF}"/>
                </a:ext>
              </a:extLst>
            </p:cNvPr>
            <p:cNvSpPr/>
            <p:nvPr/>
          </p:nvSpPr>
          <p:spPr>
            <a:xfrm>
              <a:off x="-20575" y="1572623"/>
              <a:ext cx="4572002" cy="19595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3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Continuing to not see a fog signal for Monday.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113D3FB-3939-684F-B0BB-B645E7E1C21B}"/>
              </a:ext>
            </a:extLst>
          </p:cNvPr>
          <p:cNvGrpSpPr/>
          <p:nvPr/>
        </p:nvGrpSpPr>
        <p:grpSpPr>
          <a:xfrm>
            <a:off x="-2" y="3881655"/>
            <a:ext cx="4460969" cy="400110"/>
            <a:chOff x="-4" y="1924773"/>
            <a:chExt cx="4572002" cy="594336"/>
          </a:xfrm>
          <a:solidFill>
            <a:schemeClr val="tx1"/>
          </a:solidFill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49AB8EF-BC58-954B-A020-CF294AF6BBB5}"/>
                </a:ext>
              </a:extLst>
            </p:cNvPr>
            <p:cNvSpPr/>
            <p:nvPr/>
          </p:nvSpPr>
          <p:spPr>
            <a:xfrm>
              <a:off x="-1" y="1951053"/>
              <a:ext cx="4571999" cy="5375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AE31B73-1F8E-DD43-ACDB-6BFD000B15D3}"/>
                </a:ext>
              </a:extLst>
            </p:cNvPr>
            <p:cNvSpPr/>
            <p:nvPr/>
          </p:nvSpPr>
          <p:spPr>
            <a:xfrm>
              <a:off x="-4" y="1924773"/>
              <a:ext cx="4572002" cy="59433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Monday 6/6/22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19659B9-66DE-294A-9562-39074EE5916F}"/>
              </a:ext>
            </a:extLst>
          </p:cNvPr>
          <p:cNvGrpSpPr/>
          <p:nvPr/>
        </p:nvGrpSpPr>
        <p:grpSpPr>
          <a:xfrm>
            <a:off x="794462" y="5846954"/>
            <a:ext cx="2869994" cy="855418"/>
            <a:chOff x="3137026" y="1037675"/>
            <a:chExt cx="2868958" cy="101200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34DB2FED-098A-F041-BC57-5335669DB09F}"/>
                </a:ext>
              </a:extLst>
            </p:cNvPr>
            <p:cNvGrpSpPr/>
            <p:nvPr/>
          </p:nvGrpSpPr>
          <p:grpSpPr>
            <a:xfrm rot="16200000">
              <a:off x="4182672" y="226371"/>
              <a:ext cx="778791" cy="2867833"/>
              <a:chOff x="7610646" y="1547813"/>
              <a:chExt cx="1548103" cy="2229421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99DCB8A1-B283-D044-B097-A3CA6A1A569D}"/>
                  </a:ext>
                </a:extLst>
              </p:cNvPr>
              <p:cNvGrpSpPr/>
              <p:nvPr/>
            </p:nvGrpSpPr>
            <p:grpSpPr>
              <a:xfrm rot="16200000">
                <a:off x="6985426" y="2173033"/>
                <a:ext cx="2229421" cy="978982"/>
                <a:chOff x="8718148" y="5124828"/>
                <a:chExt cx="2050444" cy="382522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D7877131-38C8-B541-8FE8-4C51938A4ECD}"/>
                    </a:ext>
                  </a:extLst>
                </p:cNvPr>
                <p:cNvSpPr/>
                <p:nvPr/>
              </p:nvSpPr>
              <p:spPr>
                <a:xfrm>
                  <a:off x="8718148" y="5124828"/>
                  <a:ext cx="2050444" cy="38071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FF0000"/>
                    </a:gs>
                    <a:gs pos="49000">
                      <a:schemeClr val="bg1"/>
                    </a:gs>
                    <a:gs pos="0">
                      <a:srgbClr val="00B050"/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A1FE1F2E-C15D-7A4D-A67E-863E05C90614}"/>
                    </a:ext>
                  </a:extLst>
                </p:cNvPr>
                <p:cNvSpPr txBox="1"/>
                <p:nvPr/>
              </p:nvSpPr>
              <p:spPr>
                <a:xfrm rot="10800000">
                  <a:off x="10123525" y="5148773"/>
                  <a:ext cx="630169" cy="358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Franklin Gothic Medium" panose="020B0603020102020204" pitchFamily="34" charset="0"/>
                      <a:cs typeface="Arial" panose="020B0604020202020204" pitchFamily="34" charset="0"/>
                    </a:rPr>
                    <a:t>Above Normal</a:t>
                  </a:r>
                </a:p>
              </p:txBody>
            </p:sp>
          </p:grp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3C01F758-14C9-4B48-AF71-EEA308D24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161665" y="1640381"/>
                <a:ext cx="596403" cy="1397765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829E41D-96FB-A048-B88C-231FF3CB0766}"/>
                </a:ext>
              </a:extLst>
            </p:cNvPr>
            <p:cNvSpPr txBox="1"/>
            <p:nvPr/>
          </p:nvSpPr>
          <p:spPr>
            <a:xfrm>
              <a:off x="5290428" y="1545439"/>
              <a:ext cx="685175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Franklin Gothic Medium" panose="020B0603020102020204" pitchFamily="34" charset="0"/>
                  <a:cs typeface="Arial" panose="020B0604020202020204" pitchFamily="34" charset="0"/>
                </a:rPr>
                <a:t>Below Normal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7E22E30-A66B-B84A-A13B-2AAA7057FA7A}"/>
                </a:ext>
              </a:extLst>
            </p:cNvPr>
            <p:cNvGrpSpPr/>
            <p:nvPr/>
          </p:nvGrpSpPr>
          <p:grpSpPr>
            <a:xfrm>
              <a:off x="3137026" y="1037675"/>
              <a:ext cx="2867833" cy="414147"/>
              <a:chOff x="-4" y="1873403"/>
              <a:chExt cx="4572002" cy="615186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A1D5AE3-9D0A-E44E-B262-5069E73D950D}"/>
                  </a:ext>
                </a:extLst>
              </p:cNvPr>
              <p:cNvSpPr/>
              <p:nvPr/>
            </p:nvSpPr>
            <p:spPr>
              <a:xfrm>
                <a:off x="-1" y="1951053"/>
                <a:ext cx="4571999" cy="53753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00F0886-C71F-3443-9097-8A4D6957F30A}"/>
                  </a:ext>
                </a:extLst>
              </p:cNvPr>
              <p:cNvSpPr/>
              <p:nvPr/>
            </p:nvSpPr>
            <p:spPr>
              <a:xfrm>
                <a:off x="-4" y="1873403"/>
                <a:ext cx="4572002" cy="594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Confidence</a:t>
                </a: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4BB8A5C-1DD6-984B-9DB7-6AC8C3577E24}"/>
              </a:ext>
            </a:extLst>
          </p:cNvPr>
          <p:cNvGrpSpPr/>
          <p:nvPr/>
        </p:nvGrpSpPr>
        <p:grpSpPr>
          <a:xfrm>
            <a:off x="4674743" y="1355197"/>
            <a:ext cx="4466552" cy="1466234"/>
            <a:chOff x="-53558" y="1567577"/>
            <a:chExt cx="4577720" cy="982646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E796F37-B5C4-5245-AC10-208AA78208D8}"/>
                </a:ext>
              </a:extLst>
            </p:cNvPr>
            <p:cNvSpPr/>
            <p:nvPr/>
          </p:nvSpPr>
          <p:spPr>
            <a:xfrm>
              <a:off x="-47839" y="1567577"/>
              <a:ext cx="4572001" cy="98264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F53872D-EEC0-B44E-9E3F-2D5BC320DD62}"/>
                </a:ext>
              </a:extLst>
            </p:cNvPr>
            <p:cNvSpPr/>
            <p:nvPr/>
          </p:nvSpPr>
          <p:spPr>
            <a:xfrm>
              <a:off x="-53558" y="1624367"/>
              <a:ext cx="4572002" cy="1959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3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Not seeing a fog signal for the stations on Sunday.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9A92D3F-A9F0-DF4A-B920-EBDFBB3916AD}"/>
              </a:ext>
            </a:extLst>
          </p:cNvPr>
          <p:cNvGrpSpPr/>
          <p:nvPr/>
        </p:nvGrpSpPr>
        <p:grpSpPr>
          <a:xfrm>
            <a:off x="4674743" y="910571"/>
            <a:ext cx="4460974" cy="400110"/>
            <a:chOff x="-4" y="1924774"/>
            <a:chExt cx="4572002" cy="594336"/>
          </a:xfrm>
          <a:solidFill>
            <a:schemeClr val="tx1"/>
          </a:solidFill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01B3546-EA14-894B-9E23-AB69367F8BF1}"/>
                </a:ext>
              </a:extLst>
            </p:cNvPr>
            <p:cNvSpPr/>
            <p:nvPr/>
          </p:nvSpPr>
          <p:spPr>
            <a:xfrm>
              <a:off x="-1" y="1951053"/>
              <a:ext cx="4571999" cy="5375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63EAB88A-8BB1-1A4D-926B-7891675074EE}"/>
                </a:ext>
              </a:extLst>
            </p:cNvPr>
            <p:cNvSpPr/>
            <p:nvPr/>
          </p:nvSpPr>
          <p:spPr>
            <a:xfrm>
              <a:off x="-4" y="1924774"/>
              <a:ext cx="4572002" cy="59433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Sunday 6/5/22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A451750-1196-DE41-9012-1578F8E41E2C}"/>
              </a:ext>
            </a:extLst>
          </p:cNvPr>
          <p:cNvGrpSpPr/>
          <p:nvPr/>
        </p:nvGrpSpPr>
        <p:grpSpPr>
          <a:xfrm>
            <a:off x="5537071" y="2851760"/>
            <a:ext cx="2870125" cy="855395"/>
            <a:chOff x="3137026" y="1037675"/>
            <a:chExt cx="2869088" cy="1011985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AF6928C-BC92-0740-BD09-F07C0FCB9613}"/>
                </a:ext>
              </a:extLst>
            </p:cNvPr>
            <p:cNvGrpSpPr/>
            <p:nvPr/>
          </p:nvGrpSpPr>
          <p:grpSpPr>
            <a:xfrm rot="16200000">
              <a:off x="4173892" y="217439"/>
              <a:ext cx="796611" cy="2867832"/>
              <a:chOff x="7610646" y="1547813"/>
              <a:chExt cx="1583518" cy="2229421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FE43B5A-B94F-044F-B68C-A19FE7C2C728}"/>
                  </a:ext>
                </a:extLst>
              </p:cNvPr>
              <p:cNvGrpSpPr/>
              <p:nvPr/>
            </p:nvGrpSpPr>
            <p:grpSpPr>
              <a:xfrm rot="16200000">
                <a:off x="6985426" y="2173033"/>
                <a:ext cx="2229421" cy="978982"/>
                <a:chOff x="8718148" y="5124828"/>
                <a:chExt cx="2050444" cy="382522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E1B5C8F6-0270-A840-98EB-81B0BF058457}"/>
                    </a:ext>
                  </a:extLst>
                </p:cNvPr>
                <p:cNvSpPr/>
                <p:nvPr/>
              </p:nvSpPr>
              <p:spPr>
                <a:xfrm>
                  <a:off x="8718148" y="5124828"/>
                  <a:ext cx="2050444" cy="38071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FF0000"/>
                    </a:gs>
                    <a:gs pos="49000">
                      <a:schemeClr val="bg1"/>
                    </a:gs>
                    <a:gs pos="0">
                      <a:srgbClr val="00B050"/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B9697716-81EA-BE42-BDE8-E1BE19BB8334}"/>
                    </a:ext>
                  </a:extLst>
                </p:cNvPr>
                <p:cNvSpPr txBox="1"/>
                <p:nvPr/>
              </p:nvSpPr>
              <p:spPr>
                <a:xfrm rot="10800000">
                  <a:off x="10123525" y="5148773"/>
                  <a:ext cx="630169" cy="358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Franklin Gothic Medium" panose="020B0603020102020204" pitchFamily="34" charset="0"/>
                      <a:cs typeface="Arial" panose="020B0604020202020204" pitchFamily="34" charset="0"/>
                    </a:rPr>
                    <a:t>Above Normal</a:t>
                  </a:r>
                </a:p>
              </p:txBody>
            </p:sp>
          </p:grpSp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AB27A2AF-E61F-5347-9B85-F217C4D66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203941" y="1587629"/>
                <a:ext cx="592301" cy="1388145"/>
              </a:xfrm>
              <a:prstGeom prst="rect">
                <a:avLst/>
              </a:prstGeom>
            </p:spPr>
          </p:pic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440FAC-ABE7-354B-812C-34F8210ECF91}"/>
                </a:ext>
              </a:extLst>
            </p:cNvPr>
            <p:cNvSpPr txBox="1"/>
            <p:nvPr/>
          </p:nvSpPr>
          <p:spPr>
            <a:xfrm>
              <a:off x="5299135" y="1545438"/>
              <a:ext cx="685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Franklin Gothic Medium" panose="020B0603020102020204" pitchFamily="34" charset="0"/>
                  <a:cs typeface="Arial" panose="020B0604020202020204" pitchFamily="34" charset="0"/>
                </a:rPr>
                <a:t>Below Normal</a:t>
              </a: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BD77497-E674-5746-84EA-DE087E7F43A9}"/>
                </a:ext>
              </a:extLst>
            </p:cNvPr>
            <p:cNvGrpSpPr/>
            <p:nvPr/>
          </p:nvGrpSpPr>
          <p:grpSpPr>
            <a:xfrm>
              <a:off x="3137026" y="1037675"/>
              <a:ext cx="2867833" cy="414147"/>
              <a:chOff x="-4" y="1873403"/>
              <a:chExt cx="4572002" cy="615186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91AC6C0-5FE4-6249-845D-8180175339A7}"/>
                  </a:ext>
                </a:extLst>
              </p:cNvPr>
              <p:cNvSpPr/>
              <p:nvPr/>
            </p:nvSpPr>
            <p:spPr>
              <a:xfrm>
                <a:off x="-1" y="1951053"/>
                <a:ext cx="4571999" cy="53753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D8E4F69-A1C3-304B-A4A0-61E9C7A492E8}"/>
                  </a:ext>
                </a:extLst>
              </p:cNvPr>
              <p:cNvSpPr/>
              <p:nvPr/>
            </p:nvSpPr>
            <p:spPr>
              <a:xfrm>
                <a:off x="-4" y="1873403"/>
                <a:ext cx="4572002" cy="594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Confidence</a:t>
                </a:r>
              </a:p>
            </p:txBody>
          </p:sp>
        </p:grpSp>
      </p:grpSp>
      <p:pic>
        <p:nvPicPr>
          <p:cNvPr id="97" name="Google Shape;96;p1">
            <a:extLst>
              <a:ext uri="{FF2B5EF4-FFF2-40B4-BE49-F238E27FC236}">
                <a16:creationId xmlns:a16="http://schemas.microsoft.com/office/drawing/2014/main" id="{9AB76E94-C90F-E245-B839-6EFB4704B3A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2953" y="-79224"/>
            <a:ext cx="1376739" cy="8653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9A12AB-FB8F-5943-9022-1DEBF226174A}"/>
              </a:ext>
            </a:extLst>
          </p:cNvPr>
          <p:cNvSpPr txBox="1"/>
          <p:nvPr/>
        </p:nvSpPr>
        <p:spPr>
          <a:xfrm>
            <a:off x="10497787" y="3918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20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53278</TotalTime>
  <Words>1531</Words>
  <Application>Microsoft Macintosh PowerPoint</Application>
  <PresentationFormat>On-screen Show (4:3)</PresentationFormat>
  <Paragraphs>222</Paragraphs>
  <Slides>15</Slides>
  <Notes>6</Notes>
  <HiddenSlides>7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Franklin Gothic Book</vt:lpstr>
      <vt:lpstr>Franklin Gothic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John Kemper</cp:lastModifiedBy>
  <cp:revision>660</cp:revision>
  <dcterms:created xsi:type="dcterms:W3CDTF">2021-10-12T16:38:33Z</dcterms:created>
  <dcterms:modified xsi:type="dcterms:W3CDTF">2022-06-18T12:25:53Z</dcterms:modified>
</cp:coreProperties>
</file>